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4"/>
  </p:notesMasterIdLst>
  <p:handoutMasterIdLst>
    <p:handoutMasterId r:id="rId135"/>
  </p:handoutMasterIdLst>
  <p:sldIdLst>
    <p:sldId id="293" r:id="rId2"/>
    <p:sldId id="259" r:id="rId3"/>
    <p:sldId id="294" r:id="rId4"/>
    <p:sldId id="296" r:id="rId5"/>
    <p:sldId id="322" r:id="rId6"/>
    <p:sldId id="323" r:id="rId7"/>
    <p:sldId id="324" r:id="rId8"/>
    <p:sldId id="325" r:id="rId9"/>
    <p:sldId id="326" r:id="rId10"/>
    <p:sldId id="327" r:id="rId11"/>
    <p:sldId id="328" r:id="rId12"/>
    <p:sldId id="329" r:id="rId13"/>
    <p:sldId id="330" r:id="rId14"/>
    <p:sldId id="419" r:id="rId15"/>
    <p:sldId id="331" r:id="rId16"/>
    <p:sldId id="333" r:id="rId17"/>
    <p:sldId id="418"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295" r:id="rId33"/>
    <p:sldId id="350" r:id="rId34"/>
    <p:sldId id="300" r:id="rId35"/>
    <p:sldId id="302" r:id="rId36"/>
    <p:sldId id="374" r:id="rId37"/>
    <p:sldId id="375" r:id="rId38"/>
    <p:sldId id="376" r:id="rId39"/>
    <p:sldId id="377" r:id="rId40"/>
    <p:sldId id="407" r:id="rId41"/>
    <p:sldId id="409" r:id="rId42"/>
    <p:sldId id="382" r:id="rId43"/>
    <p:sldId id="277" r:id="rId44"/>
    <p:sldId id="398" r:id="rId45"/>
    <p:sldId id="279" r:id="rId46"/>
    <p:sldId id="399" r:id="rId47"/>
    <p:sldId id="400" r:id="rId48"/>
    <p:sldId id="282" r:id="rId49"/>
    <p:sldId id="401" r:id="rId50"/>
    <p:sldId id="284" r:id="rId51"/>
    <p:sldId id="402" r:id="rId52"/>
    <p:sldId id="286" r:id="rId53"/>
    <p:sldId id="287" r:id="rId54"/>
    <p:sldId id="403" r:id="rId55"/>
    <p:sldId id="289" r:id="rId56"/>
    <p:sldId id="290" r:id="rId57"/>
    <p:sldId id="404" r:id="rId58"/>
    <p:sldId id="378" r:id="rId59"/>
    <p:sldId id="309" r:id="rId60"/>
    <p:sldId id="306" r:id="rId61"/>
    <p:sldId id="307" r:id="rId62"/>
    <p:sldId id="425" r:id="rId63"/>
    <p:sldId id="310" r:id="rId64"/>
    <p:sldId id="311" r:id="rId65"/>
    <p:sldId id="304" r:id="rId66"/>
    <p:sldId id="424" r:id="rId67"/>
    <p:sldId id="308" r:id="rId68"/>
    <p:sldId id="305" r:id="rId69"/>
    <p:sldId id="379" r:id="rId70"/>
    <p:sldId id="380" r:id="rId71"/>
    <p:sldId id="381" r:id="rId72"/>
    <p:sldId id="384" r:id="rId73"/>
    <p:sldId id="385" r:id="rId74"/>
    <p:sldId id="410" r:id="rId75"/>
    <p:sldId id="421" r:id="rId76"/>
    <p:sldId id="423" r:id="rId77"/>
    <p:sldId id="422" r:id="rId78"/>
    <p:sldId id="420" r:id="rId79"/>
    <p:sldId id="389" r:id="rId80"/>
    <p:sldId id="390" r:id="rId81"/>
    <p:sldId id="394" r:id="rId82"/>
    <p:sldId id="426" r:id="rId83"/>
    <p:sldId id="411" r:id="rId84"/>
    <p:sldId id="412" r:id="rId85"/>
    <p:sldId id="413" r:id="rId86"/>
    <p:sldId id="416" r:id="rId87"/>
    <p:sldId id="395" r:id="rId88"/>
    <p:sldId id="396" r:id="rId89"/>
    <p:sldId id="429" r:id="rId90"/>
    <p:sldId id="428" r:id="rId91"/>
    <p:sldId id="397" r:id="rId92"/>
    <p:sldId id="280" r:id="rId93"/>
    <p:sldId id="267" r:id="rId94"/>
    <p:sldId id="414" r:id="rId95"/>
    <p:sldId id="415" r:id="rId96"/>
    <p:sldId id="270" r:id="rId97"/>
    <p:sldId id="271" r:id="rId98"/>
    <p:sldId id="256" r:id="rId99"/>
    <p:sldId id="258" r:id="rId100"/>
    <p:sldId id="291" r:id="rId101"/>
    <p:sldId id="355" r:id="rId102"/>
    <p:sldId id="298" r:id="rId103"/>
    <p:sldId id="358" r:id="rId104"/>
    <p:sldId id="299" r:id="rId105"/>
    <p:sldId id="360" r:id="rId106"/>
    <p:sldId id="364" r:id="rId107"/>
    <p:sldId id="316" r:id="rId108"/>
    <p:sldId id="366" r:id="rId109"/>
    <p:sldId id="272" r:id="rId110"/>
    <p:sldId id="368" r:id="rId111"/>
    <p:sldId id="288" r:id="rId112"/>
    <p:sldId id="257" r:id="rId113"/>
    <p:sldId id="260" r:id="rId114"/>
    <p:sldId id="263" r:id="rId115"/>
    <p:sldId id="317" r:id="rId116"/>
    <p:sldId id="370" r:id="rId117"/>
    <p:sldId id="371" r:id="rId118"/>
    <p:sldId id="312" r:id="rId119"/>
    <p:sldId id="274" r:id="rId120"/>
    <p:sldId id="275" r:id="rId121"/>
    <p:sldId id="278" r:id="rId122"/>
    <p:sldId id="281" r:id="rId123"/>
    <p:sldId id="283" r:id="rId124"/>
    <p:sldId id="285" r:id="rId125"/>
    <p:sldId id="313" r:id="rId126"/>
    <p:sldId id="417" r:id="rId127"/>
    <p:sldId id="372" r:id="rId128"/>
    <p:sldId id="405" r:id="rId129"/>
    <p:sldId id="373" r:id="rId130"/>
    <p:sldId id="406" r:id="rId131"/>
    <p:sldId id="427" r:id="rId132"/>
    <p:sldId id="297" r:id="rId133"/>
  </p:sldIdLst>
  <p:sldSz cx="9144000" cy="6858000" type="screen4x3"/>
  <p:notesSz cx="6858000" cy="9144000"/>
  <p:embeddedFontLst>
    <p:embeddedFont>
      <p:font typeface="굴림체" panose="020B0609000101010101" pitchFamily="49" charset="-127"/>
      <p:regular r:id="rId136"/>
    </p:embeddedFont>
    <p:embeddedFont>
      <p:font typeface="맑은 고딕" panose="020B0503020000020004" pitchFamily="34" charset="-127"/>
      <p:regular r:id="rId137"/>
      <p:bold r:id="rId138"/>
    </p:embeddedFont>
    <p:embeddedFont>
      <p:font typeface="Arial Black" panose="020B0A04020102020204" pitchFamily="34" charset="0"/>
      <p:bold r:id="rId139"/>
    </p:embeddedFont>
    <p:embeddedFont>
      <p:font typeface="Calibri" panose="020F0502020204030204" pitchFamily="34" charset="0"/>
      <p:regular r:id="rId140"/>
      <p:bold r:id="rId141"/>
      <p:italic r:id="rId142"/>
      <p:boldItalic r:id="rId143"/>
    </p:embeddedFont>
    <p:embeddedFont>
      <p:font typeface="Calibri Light" panose="020F0302020204030204" pitchFamily="34" charset="0"/>
      <p:regular r:id="rId144"/>
      <p:italic r:id="rId145"/>
    </p:embeddedFont>
    <p:embeddedFont>
      <p:font typeface="Cambria Math" panose="02040503050406030204" pitchFamily="18" charset="0"/>
      <p:regular r:id="rId146"/>
    </p:embeddedFont>
    <p:embeddedFont>
      <p:font typeface="Lucida Handwriting" panose="03010101010101010101" pitchFamily="66" charset="0"/>
      <p:regular r:id="rId14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131"/>
    <a:srgbClr val="FEB349"/>
    <a:srgbClr val="5E4722"/>
    <a:srgbClr val="906924"/>
    <a:srgbClr val="C29F4A"/>
    <a:srgbClr val="90555D"/>
    <a:srgbClr val="5C363B"/>
    <a:srgbClr val="262626"/>
    <a:srgbClr val="A3430D"/>
    <a:srgbClr val="FA7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9" autoAdjust="0"/>
    <p:restoredTop sz="94792" autoAdjust="0"/>
  </p:normalViewPr>
  <p:slideViewPr>
    <p:cSldViewPr>
      <p:cViewPr varScale="1">
        <p:scale>
          <a:sx n="67" d="100"/>
          <a:sy n="67" d="100"/>
        </p:scale>
        <p:origin x="964" y="2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9.fntdata"/><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5.fntdata"/><Relationship Id="rId14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143" Type="http://schemas.openxmlformats.org/officeDocument/2006/relationships/font" Target="fonts/font8.fntdata"/><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6.fntdata"/><Relationship Id="rId14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7.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2023-09-05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2023-09-05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51</a:t>
            </a:fld>
            <a:endParaRPr lang="tr-TR"/>
          </a:p>
        </p:txBody>
      </p:sp>
    </p:spTree>
    <p:extLst>
      <p:ext uri="{BB962C8B-B14F-4D97-AF65-F5344CB8AC3E}">
        <p14:creationId xmlns:p14="http://schemas.microsoft.com/office/powerpoint/2010/main" val="360594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52</a:t>
            </a:fld>
            <a:endParaRPr lang="tr-TR"/>
          </a:p>
        </p:txBody>
      </p:sp>
    </p:spTree>
    <p:extLst>
      <p:ext uri="{BB962C8B-B14F-4D97-AF65-F5344CB8AC3E}">
        <p14:creationId xmlns:p14="http://schemas.microsoft.com/office/powerpoint/2010/main" val="79825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53</a:t>
            </a:fld>
            <a:endParaRPr lang="tr-TR"/>
          </a:p>
        </p:txBody>
      </p:sp>
    </p:spTree>
    <p:extLst>
      <p:ext uri="{BB962C8B-B14F-4D97-AF65-F5344CB8AC3E}">
        <p14:creationId xmlns:p14="http://schemas.microsoft.com/office/powerpoint/2010/main" val="1126305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54</a:t>
            </a:fld>
            <a:endParaRPr lang="tr-TR"/>
          </a:p>
        </p:txBody>
      </p:sp>
    </p:spTree>
    <p:extLst>
      <p:ext uri="{BB962C8B-B14F-4D97-AF65-F5344CB8AC3E}">
        <p14:creationId xmlns:p14="http://schemas.microsoft.com/office/powerpoint/2010/main" val="206587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55</a:t>
            </a:fld>
            <a:endParaRPr lang="tr-TR"/>
          </a:p>
        </p:txBody>
      </p:sp>
    </p:spTree>
    <p:extLst>
      <p:ext uri="{BB962C8B-B14F-4D97-AF65-F5344CB8AC3E}">
        <p14:creationId xmlns:p14="http://schemas.microsoft.com/office/powerpoint/2010/main" val="64594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56</a:t>
            </a:fld>
            <a:endParaRPr lang="tr-TR"/>
          </a:p>
        </p:txBody>
      </p:sp>
    </p:spTree>
    <p:extLst>
      <p:ext uri="{BB962C8B-B14F-4D97-AF65-F5344CB8AC3E}">
        <p14:creationId xmlns:p14="http://schemas.microsoft.com/office/powerpoint/2010/main" val="1180520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57</a:t>
            </a:fld>
            <a:endParaRPr lang="tr-TR"/>
          </a:p>
        </p:txBody>
      </p:sp>
    </p:spTree>
    <p:extLst>
      <p:ext uri="{BB962C8B-B14F-4D97-AF65-F5344CB8AC3E}">
        <p14:creationId xmlns:p14="http://schemas.microsoft.com/office/powerpoint/2010/main" val="3043128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426BB1B-0D38-4DC3-A872-9A88F5BE435F}" type="slidenum">
              <a:rPr lang="tr-TR" smtClean="0"/>
              <a:t>64</a:t>
            </a:fld>
            <a:endParaRPr lang="tr-TR"/>
          </a:p>
        </p:txBody>
      </p:sp>
    </p:spTree>
    <p:extLst>
      <p:ext uri="{BB962C8B-B14F-4D97-AF65-F5344CB8AC3E}">
        <p14:creationId xmlns:p14="http://schemas.microsoft.com/office/powerpoint/2010/main" val="336037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43</a:t>
            </a:fld>
            <a:endParaRPr lang="tr-TR"/>
          </a:p>
        </p:txBody>
      </p:sp>
    </p:spTree>
    <p:extLst>
      <p:ext uri="{BB962C8B-B14F-4D97-AF65-F5344CB8AC3E}">
        <p14:creationId xmlns:p14="http://schemas.microsoft.com/office/powerpoint/2010/main" val="335900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44</a:t>
            </a:fld>
            <a:endParaRPr lang="tr-TR"/>
          </a:p>
        </p:txBody>
      </p:sp>
    </p:spTree>
    <p:extLst>
      <p:ext uri="{BB962C8B-B14F-4D97-AF65-F5344CB8AC3E}">
        <p14:creationId xmlns:p14="http://schemas.microsoft.com/office/powerpoint/2010/main" val="60382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45</a:t>
            </a:fld>
            <a:endParaRPr lang="tr-TR"/>
          </a:p>
        </p:txBody>
      </p:sp>
    </p:spTree>
    <p:extLst>
      <p:ext uri="{BB962C8B-B14F-4D97-AF65-F5344CB8AC3E}">
        <p14:creationId xmlns:p14="http://schemas.microsoft.com/office/powerpoint/2010/main" val="377375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46</a:t>
            </a:fld>
            <a:endParaRPr lang="tr-TR"/>
          </a:p>
        </p:txBody>
      </p:sp>
    </p:spTree>
    <p:extLst>
      <p:ext uri="{BB962C8B-B14F-4D97-AF65-F5344CB8AC3E}">
        <p14:creationId xmlns:p14="http://schemas.microsoft.com/office/powerpoint/2010/main" val="3593054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47</a:t>
            </a:fld>
            <a:endParaRPr lang="tr-TR"/>
          </a:p>
        </p:txBody>
      </p:sp>
    </p:spTree>
    <p:extLst>
      <p:ext uri="{BB962C8B-B14F-4D97-AF65-F5344CB8AC3E}">
        <p14:creationId xmlns:p14="http://schemas.microsoft.com/office/powerpoint/2010/main" val="330169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48</a:t>
            </a:fld>
            <a:endParaRPr lang="tr-TR"/>
          </a:p>
        </p:txBody>
      </p:sp>
    </p:spTree>
    <p:extLst>
      <p:ext uri="{BB962C8B-B14F-4D97-AF65-F5344CB8AC3E}">
        <p14:creationId xmlns:p14="http://schemas.microsoft.com/office/powerpoint/2010/main" val="148542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49</a:t>
            </a:fld>
            <a:endParaRPr lang="tr-TR"/>
          </a:p>
        </p:txBody>
      </p:sp>
    </p:spTree>
    <p:extLst>
      <p:ext uri="{BB962C8B-B14F-4D97-AF65-F5344CB8AC3E}">
        <p14:creationId xmlns:p14="http://schemas.microsoft.com/office/powerpoint/2010/main" val="323721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a:cs typeface="Arial" charset="0"/>
            </a:endParaRPr>
          </a:p>
        </p:txBody>
      </p:sp>
      <p:sp>
        <p:nvSpPr>
          <p:cNvPr id="4" name="Slayt Numarası Yer Tutucusu 3"/>
          <p:cNvSpPr>
            <a:spLocks noGrp="1"/>
          </p:cNvSpPr>
          <p:nvPr>
            <p:ph type="sldNum" sz="quarter" idx="10"/>
          </p:nvPr>
        </p:nvSpPr>
        <p:spPr/>
        <p:txBody>
          <a:bodyPr/>
          <a:lstStyle/>
          <a:p>
            <a:fld id="{45FF2570-85A5-417B-943C-58E418E8CDDC}" type="slidenum">
              <a:rPr lang="tr-TR" smtClean="0"/>
              <a:t>50</a:t>
            </a:fld>
            <a:endParaRPr lang="tr-TR"/>
          </a:p>
        </p:txBody>
      </p:sp>
    </p:spTree>
    <p:extLst>
      <p:ext uri="{BB962C8B-B14F-4D97-AF65-F5344CB8AC3E}">
        <p14:creationId xmlns:p14="http://schemas.microsoft.com/office/powerpoint/2010/main" val="94341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descr="G:\파워포인트\김진영씨디자인\10월 16일\수학\수학.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2023-09-05</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564900" y="2276872"/>
            <a:ext cx="7057504"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2023-09-05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2023-09-05</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926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2023-09-05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1" y="-29264"/>
            <a:ext cx="8618549"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2" name="Metin kutusu 1">
            <a:extLst>
              <a:ext uri="{FF2B5EF4-FFF2-40B4-BE49-F238E27FC236}">
                <a16:creationId xmlns:a16="http://schemas.microsoft.com/office/drawing/2014/main" id="{809133F2-8B57-A01C-1F87-96A5D5733FA6}"/>
              </a:ext>
            </a:extLst>
          </p:cNvPr>
          <p:cNvSpPr txBox="1"/>
          <p:nvPr userDrawn="1"/>
        </p:nvSpPr>
        <p:spPr>
          <a:xfrm rot="16200000">
            <a:off x="8227050" y="5867251"/>
            <a:ext cx="1487908" cy="276999"/>
          </a:xfrm>
          <a:prstGeom prst="rect">
            <a:avLst/>
          </a:prstGeom>
          <a:noFill/>
        </p:spPr>
        <p:txBody>
          <a:bodyPr wrap="none" rtlCol="0">
            <a:spAutoFit/>
          </a:bodyPr>
          <a:lstStyle/>
          <a:p>
            <a:r>
              <a:rPr lang="tr-TR" sz="1200">
                <a:solidFill>
                  <a:schemeClr val="tx1">
                    <a:lumMod val="50000"/>
                    <a:lumOff val="50000"/>
                  </a:schemeClr>
                </a:solidFill>
                <a:latin typeface="Lucida Handwriting" panose="03010101010101010101" pitchFamily="66" charset="0"/>
              </a:rPr>
              <a:t>Hocaoğlu, M. F.</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2023-09-05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74340" y="2420888"/>
            <a:ext cx="8795320" cy="134756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50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5CFC198-34C6-4F85-89A4-6A9ABEF0DBBE}" type="datetimeFigureOut">
              <a:rPr lang="tr-TR" smtClean="0"/>
              <a:t>5.09.2023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pic>
        <p:nvPicPr>
          <p:cNvPr id="8" name="Resim 7">
            <a:extLst>
              <a:ext uri="{FF2B5EF4-FFF2-40B4-BE49-F238E27FC236}">
                <a16:creationId xmlns:a16="http://schemas.microsoft.com/office/drawing/2014/main" id="{50BCD3BF-9BB0-4EF2-9329-EF3D0200C1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5008" y="5936636"/>
            <a:ext cx="525177" cy="921364"/>
          </a:xfrm>
          <a:prstGeom prst="rect">
            <a:avLst/>
          </a:prstGeom>
        </p:spPr>
      </p:pic>
      <p:pic>
        <p:nvPicPr>
          <p:cNvPr id="9" name="Resim 8">
            <a:extLst>
              <a:ext uri="{FF2B5EF4-FFF2-40B4-BE49-F238E27FC236}">
                <a16:creationId xmlns:a16="http://schemas.microsoft.com/office/drawing/2014/main" id="{A96DF4AE-CEAC-48B2-8A36-9B25BF210FAF}"/>
              </a:ext>
            </a:extLst>
          </p:cNvPr>
          <p:cNvPicPr>
            <a:picLocks noChangeAspect="1"/>
          </p:cNvPicPr>
          <p:nvPr userDrawn="1"/>
        </p:nvPicPr>
        <p:blipFill>
          <a:blip r:embed="rId3"/>
          <a:stretch>
            <a:fillRect/>
          </a:stretch>
        </p:blipFill>
        <p:spPr>
          <a:xfrm>
            <a:off x="-898" y="530203"/>
            <a:ext cx="947302" cy="610330"/>
          </a:xfrm>
          <a:prstGeom prst="rect">
            <a:avLst/>
          </a:prstGeom>
        </p:spPr>
      </p:pic>
    </p:spTree>
    <p:extLst>
      <p:ext uri="{BB962C8B-B14F-4D97-AF65-F5344CB8AC3E}">
        <p14:creationId xmlns:p14="http://schemas.microsoft.com/office/powerpoint/2010/main" val="276118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54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15CFC198-34C6-4F85-89A4-6A9ABEF0DBBE}" type="datetimeFigureOut">
              <a:rPr lang="tr-TR" smtClean="0"/>
              <a:t>5.09.2023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8BC26D-6E52-42B1-80C7-3FF6374F2689}" type="slidenum">
              <a:rPr lang="tr-TR" smtClean="0"/>
              <a:t>‹#›</a:t>
            </a:fld>
            <a:endParaRPr lang="tr-T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7056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2382" y="6400800"/>
            <a:ext cx="9141619"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90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645152"/>
            <a:ext cx="7543800" cy="1143000"/>
          </a:xfrm>
        </p:spPr>
        <p:txBody>
          <a:bodyPr lIns="91440" rIns="91440">
            <a:normAutofit/>
          </a:bodyPr>
          <a:lstStyle>
            <a:lvl1pPr marL="0" indent="0" algn="l">
              <a:buNone/>
              <a:defRPr sz="1800" cap="all" spc="150" baseline="0">
                <a:solidFill>
                  <a:schemeClr val="tx1"/>
                </a:solidFill>
                <a:latin typeface="+mn-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905744" y="4474741"/>
            <a:ext cx="7406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79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2023-09-05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8" r:id="rId7"/>
    <p:sldLayoutId id="2147483659" r:id="rId8"/>
    <p:sldLayoutId id="2147483660" r:id="rId9"/>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0.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77328" y="2164796"/>
            <a:ext cx="5832648" cy="1768260"/>
          </a:xfrm>
        </p:spPr>
        <p:txBody>
          <a:bodyPr/>
          <a:lstStyle/>
          <a:p>
            <a:r>
              <a:rPr lang="tr-TR" altLang="ko-KR">
                <a:solidFill>
                  <a:srgbClr val="EA6131"/>
                </a:solidFill>
              </a:rPr>
              <a:t>T</a:t>
            </a:r>
            <a:r>
              <a:rPr lang="tr-TR" altLang="ko-KR"/>
              <a:t>aşıma ve At</a:t>
            </a:r>
            <a:r>
              <a:rPr lang="tr-TR" altLang="ko-KR">
                <a:solidFill>
                  <a:srgbClr val="EA6131"/>
                </a:solidFill>
              </a:rPr>
              <a:t>a</a:t>
            </a:r>
            <a:r>
              <a:rPr lang="tr-TR" altLang="ko-KR"/>
              <a:t>ma </a:t>
            </a:r>
            <a:r>
              <a:rPr lang="tr-TR" altLang="ko-KR">
                <a:solidFill>
                  <a:srgbClr val="EA6131"/>
                </a:solidFill>
              </a:rPr>
              <a:t>P</a:t>
            </a:r>
            <a:r>
              <a:rPr lang="tr-TR" altLang="ko-KR"/>
              <a:t>roblemleri</a:t>
            </a:r>
            <a:endParaRPr lang="ko-KR" altLang="en-US" b="1" dirty="0"/>
          </a:p>
        </p:txBody>
      </p:sp>
      <p:sp>
        <p:nvSpPr>
          <p:cNvPr id="18" name="직사각형 17"/>
          <p:cNvSpPr/>
          <p:nvPr/>
        </p:nvSpPr>
        <p:spPr>
          <a:xfrm>
            <a:off x="1177328" y="3892986"/>
            <a:ext cx="4258768" cy="246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tr-TR" altLang="ko-KR" sz="10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000" dirty="0">
              <a:solidFill>
                <a:schemeClr val="bg1">
                  <a:lumMod val="50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84B8277-B443-3603-9B92-E55F11C6B057}"/>
              </a:ext>
            </a:extLst>
          </p:cNvPr>
          <p:cNvSpPr>
            <a:spLocks noGrp="1"/>
          </p:cNvSpPr>
          <p:nvPr>
            <p:ph type="title"/>
          </p:nvPr>
        </p:nvSpPr>
        <p:spPr/>
        <p:txBody>
          <a:bodyPr/>
          <a:lstStyle/>
          <a:p>
            <a:r>
              <a:rPr lang="tr-TR"/>
              <a:t>Örnek</a:t>
            </a:r>
          </a:p>
        </p:txBody>
      </p:sp>
      <p:sp>
        <p:nvSpPr>
          <p:cNvPr id="30" name="Rectangle 4">
            <a:extLst>
              <a:ext uri="{FF2B5EF4-FFF2-40B4-BE49-F238E27FC236}">
                <a16:creationId xmlns:a16="http://schemas.microsoft.com/office/drawing/2014/main" id="{094096CD-5717-2BAC-8440-10EE20E11649}"/>
              </a:ext>
            </a:extLst>
          </p:cNvPr>
          <p:cNvSpPr>
            <a:spLocks noChangeArrowheads="1"/>
          </p:cNvSpPr>
          <p:nvPr/>
        </p:nvSpPr>
        <p:spPr bwMode="auto">
          <a:xfrm>
            <a:off x="6582966" y="1988840"/>
            <a:ext cx="6191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31" name="Rectangle 5">
            <a:extLst>
              <a:ext uri="{FF2B5EF4-FFF2-40B4-BE49-F238E27FC236}">
                <a16:creationId xmlns:a16="http://schemas.microsoft.com/office/drawing/2014/main" id="{A5DC0363-6968-36CA-C42F-8BCB89CBC5FB}"/>
              </a:ext>
            </a:extLst>
          </p:cNvPr>
          <p:cNvSpPr>
            <a:spLocks noChangeArrowheads="1"/>
          </p:cNvSpPr>
          <p:nvPr/>
        </p:nvSpPr>
        <p:spPr bwMode="auto">
          <a:xfrm>
            <a:off x="6849666" y="351442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32" name="Rectangle 6">
            <a:extLst>
              <a:ext uri="{FF2B5EF4-FFF2-40B4-BE49-F238E27FC236}">
                <a16:creationId xmlns:a16="http://schemas.microsoft.com/office/drawing/2014/main" id="{B624725B-7688-F43A-20F4-7F7E5E324C9F}"/>
              </a:ext>
            </a:extLst>
          </p:cNvPr>
          <p:cNvSpPr>
            <a:spLocks noChangeArrowheads="1"/>
          </p:cNvSpPr>
          <p:nvPr/>
        </p:nvSpPr>
        <p:spPr bwMode="auto">
          <a:xfrm>
            <a:off x="6849666" y="2655590"/>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33" name="Rectangle 7">
            <a:extLst>
              <a:ext uri="{FF2B5EF4-FFF2-40B4-BE49-F238E27FC236}">
                <a16:creationId xmlns:a16="http://schemas.microsoft.com/office/drawing/2014/main" id="{B7B3F1D2-9C5C-0F04-2413-F740B0DF159F}"/>
              </a:ext>
            </a:extLst>
          </p:cNvPr>
          <p:cNvSpPr>
            <a:spLocks noChangeArrowheads="1"/>
          </p:cNvSpPr>
          <p:nvPr/>
        </p:nvSpPr>
        <p:spPr bwMode="auto">
          <a:xfrm>
            <a:off x="22792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34" name="Rectangle 8">
            <a:extLst>
              <a:ext uri="{FF2B5EF4-FFF2-40B4-BE49-F238E27FC236}">
                <a16:creationId xmlns:a16="http://schemas.microsoft.com/office/drawing/2014/main" id="{9A73301C-8409-C0A7-6F54-12F0C37CD4B3}"/>
              </a:ext>
            </a:extLst>
          </p:cNvPr>
          <p:cNvSpPr>
            <a:spLocks noChangeArrowheads="1"/>
          </p:cNvSpPr>
          <p:nvPr/>
        </p:nvSpPr>
        <p:spPr bwMode="auto">
          <a:xfrm>
            <a:off x="369530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35" name="Rectangle 9">
            <a:extLst>
              <a:ext uri="{FF2B5EF4-FFF2-40B4-BE49-F238E27FC236}">
                <a16:creationId xmlns:a16="http://schemas.microsoft.com/office/drawing/2014/main" id="{96CF99F9-E1E1-5456-6F66-261C8125CF64}"/>
              </a:ext>
            </a:extLst>
          </p:cNvPr>
          <p:cNvSpPr>
            <a:spLocks noChangeArrowheads="1"/>
          </p:cNvSpPr>
          <p:nvPr/>
        </p:nvSpPr>
        <p:spPr bwMode="auto">
          <a:xfrm>
            <a:off x="22792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36" name="Rectangle 10">
            <a:extLst>
              <a:ext uri="{FF2B5EF4-FFF2-40B4-BE49-F238E27FC236}">
                <a16:creationId xmlns:a16="http://schemas.microsoft.com/office/drawing/2014/main" id="{0453A04C-6AE6-4962-84A4-A5D9EAFEEEF2}"/>
              </a:ext>
            </a:extLst>
          </p:cNvPr>
          <p:cNvSpPr>
            <a:spLocks noChangeArrowheads="1"/>
          </p:cNvSpPr>
          <p:nvPr/>
        </p:nvSpPr>
        <p:spPr bwMode="auto">
          <a:xfrm>
            <a:off x="5111354" y="2471440"/>
            <a:ext cx="1416050" cy="846137"/>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37" name="Rectangle 11">
            <a:extLst>
              <a:ext uri="{FF2B5EF4-FFF2-40B4-BE49-F238E27FC236}">
                <a16:creationId xmlns:a16="http://schemas.microsoft.com/office/drawing/2014/main" id="{4D306FC5-5FA8-691C-DC95-46D33CC77DA9}"/>
              </a:ext>
            </a:extLst>
          </p:cNvPr>
          <p:cNvSpPr>
            <a:spLocks noChangeArrowheads="1"/>
          </p:cNvSpPr>
          <p:nvPr/>
        </p:nvSpPr>
        <p:spPr bwMode="auto">
          <a:xfrm>
            <a:off x="369530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38" name="Rectangle 12">
            <a:extLst>
              <a:ext uri="{FF2B5EF4-FFF2-40B4-BE49-F238E27FC236}">
                <a16:creationId xmlns:a16="http://schemas.microsoft.com/office/drawing/2014/main" id="{6D96279A-890C-5847-2E0E-7477AEE65ED2}"/>
              </a:ext>
            </a:extLst>
          </p:cNvPr>
          <p:cNvSpPr>
            <a:spLocks noChangeArrowheads="1"/>
          </p:cNvSpPr>
          <p:nvPr/>
        </p:nvSpPr>
        <p:spPr bwMode="auto">
          <a:xfrm>
            <a:off x="5111354" y="3317577"/>
            <a:ext cx="1416050" cy="844550"/>
          </a:xfrm>
          <a:prstGeom prst="rect">
            <a:avLst/>
          </a:prstGeom>
          <a:solidFill>
            <a:srgbClr val="FFC000"/>
          </a:solid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39" name="Rectangle 13">
            <a:extLst>
              <a:ext uri="{FF2B5EF4-FFF2-40B4-BE49-F238E27FC236}">
                <a16:creationId xmlns:a16="http://schemas.microsoft.com/office/drawing/2014/main" id="{9F6E21C4-2D88-E130-9160-ADB0C391CF2F}"/>
              </a:ext>
            </a:extLst>
          </p:cNvPr>
          <p:cNvSpPr>
            <a:spLocks noChangeArrowheads="1"/>
          </p:cNvSpPr>
          <p:nvPr/>
        </p:nvSpPr>
        <p:spPr bwMode="auto">
          <a:xfrm>
            <a:off x="59686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40" name="Rectangle 14">
            <a:extLst>
              <a:ext uri="{FF2B5EF4-FFF2-40B4-BE49-F238E27FC236}">
                <a16:creationId xmlns:a16="http://schemas.microsoft.com/office/drawing/2014/main" id="{4C2E8906-B8DF-9CF1-A7F6-A2AB0B111F99}"/>
              </a:ext>
            </a:extLst>
          </p:cNvPr>
          <p:cNvSpPr>
            <a:spLocks noChangeArrowheads="1"/>
          </p:cNvSpPr>
          <p:nvPr/>
        </p:nvSpPr>
        <p:spPr bwMode="auto">
          <a:xfrm>
            <a:off x="596860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41" name="Rectangle 15">
            <a:extLst>
              <a:ext uri="{FF2B5EF4-FFF2-40B4-BE49-F238E27FC236}">
                <a16:creationId xmlns:a16="http://schemas.microsoft.com/office/drawing/2014/main" id="{420659E4-E01D-68A7-B406-9F102BB327F5}"/>
              </a:ext>
            </a:extLst>
          </p:cNvPr>
          <p:cNvSpPr>
            <a:spLocks noChangeArrowheads="1"/>
          </p:cNvSpPr>
          <p:nvPr/>
        </p:nvSpPr>
        <p:spPr bwMode="auto">
          <a:xfrm>
            <a:off x="455255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42" name="Rectangle 16">
            <a:extLst>
              <a:ext uri="{FF2B5EF4-FFF2-40B4-BE49-F238E27FC236}">
                <a16:creationId xmlns:a16="http://schemas.microsoft.com/office/drawing/2014/main" id="{9A4C4591-4B78-BAD5-6D1F-0581E2F04E83}"/>
              </a:ext>
            </a:extLst>
          </p:cNvPr>
          <p:cNvSpPr>
            <a:spLocks noChangeArrowheads="1"/>
          </p:cNvSpPr>
          <p:nvPr/>
        </p:nvSpPr>
        <p:spPr bwMode="auto">
          <a:xfrm>
            <a:off x="4552554" y="2471440"/>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43" name="Rectangle 17">
            <a:extLst>
              <a:ext uri="{FF2B5EF4-FFF2-40B4-BE49-F238E27FC236}">
                <a16:creationId xmlns:a16="http://schemas.microsoft.com/office/drawing/2014/main" id="{6ACDD6B8-1E63-5829-1D02-7DCC8BEA3798}"/>
              </a:ext>
            </a:extLst>
          </p:cNvPr>
          <p:cNvSpPr>
            <a:spLocks noChangeArrowheads="1"/>
          </p:cNvSpPr>
          <p:nvPr/>
        </p:nvSpPr>
        <p:spPr bwMode="auto">
          <a:xfrm>
            <a:off x="3136504" y="331757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44" name="Rectangle 18">
            <a:extLst>
              <a:ext uri="{FF2B5EF4-FFF2-40B4-BE49-F238E27FC236}">
                <a16:creationId xmlns:a16="http://schemas.microsoft.com/office/drawing/2014/main" id="{BFCA195A-4918-2B11-F2F4-579F924632B1}"/>
              </a:ext>
            </a:extLst>
          </p:cNvPr>
          <p:cNvSpPr>
            <a:spLocks noChangeArrowheads="1"/>
          </p:cNvSpPr>
          <p:nvPr/>
        </p:nvSpPr>
        <p:spPr bwMode="auto">
          <a:xfrm>
            <a:off x="1115616" y="4257377"/>
            <a:ext cx="847725" cy="423862"/>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45" name="Rectangle 19">
            <a:extLst>
              <a:ext uri="{FF2B5EF4-FFF2-40B4-BE49-F238E27FC236}">
                <a16:creationId xmlns:a16="http://schemas.microsoft.com/office/drawing/2014/main" id="{BCA17C3B-3925-F750-8ECF-392F4727282A}"/>
              </a:ext>
            </a:extLst>
          </p:cNvPr>
          <p:cNvSpPr>
            <a:spLocks noChangeArrowheads="1"/>
          </p:cNvSpPr>
          <p:nvPr/>
        </p:nvSpPr>
        <p:spPr bwMode="auto">
          <a:xfrm>
            <a:off x="55733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10</a:t>
            </a:r>
          </a:p>
        </p:txBody>
      </p:sp>
      <p:sp>
        <p:nvSpPr>
          <p:cNvPr id="46" name="Rectangle 20">
            <a:extLst>
              <a:ext uri="{FF2B5EF4-FFF2-40B4-BE49-F238E27FC236}">
                <a16:creationId xmlns:a16="http://schemas.microsoft.com/office/drawing/2014/main" id="{E117066A-D5AD-C4F1-BBD5-A866573EF759}"/>
              </a:ext>
            </a:extLst>
          </p:cNvPr>
          <p:cNvSpPr>
            <a:spLocks noChangeArrowheads="1"/>
          </p:cNvSpPr>
          <p:nvPr/>
        </p:nvSpPr>
        <p:spPr bwMode="auto">
          <a:xfrm>
            <a:off x="414456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45</a:t>
            </a:r>
          </a:p>
        </p:txBody>
      </p:sp>
      <p:sp>
        <p:nvSpPr>
          <p:cNvPr id="47" name="Rectangle 21">
            <a:extLst>
              <a:ext uri="{FF2B5EF4-FFF2-40B4-BE49-F238E27FC236}">
                <a16:creationId xmlns:a16="http://schemas.microsoft.com/office/drawing/2014/main" id="{5A17F040-C069-83D6-F521-9CB4730EC968}"/>
              </a:ext>
            </a:extLst>
          </p:cNvPr>
          <p:cNvSpPr>
            <a:spLocks noChangeArrowheads="1"/>
          </p:cNvSpPr>
          <p:nvPr/>
        </p:nvSpPr>
        <p:spPr bwMode="auto">
          <a:xfrm>
            <a:off x="2715816" y="4257377"/>
            <a:ext cx="514350"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48" name="Rectangle 22">
            <a:extLst>
              <a:ext uri="{FF2B5EF4-FFF2-40B4-BE49-F238E27FC236}">
                <a16:creationId xmlns:a16="http://schemas.microsoft.com/office/drawing/2014/main" id="{7A20CA5A-9E57-588E-1B9D-E34FEB7A02BA}"/>
              </a:ext>
            </a:extLst>
          </p:cNvPr>
          <p:cNvSpPr>
            <a:spLocks noChangeArrowheads="1"/>
          </p:cNvSpPr>
          <p:nvPr/>
        </p:nvSpPr>
        <p:spPr bwMode="auto">
          <a:xfrm>
            <a:off x="1496616" y="2655590"/>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49" name="Rectangle 23">
            <a:extLst>
              <a:ext uri="{FF2B5EF4-FFF2-40B4-BE49-F238E27FC236}">
                <a16:creationId xmlns:a16="http://schemas.microsoft.com/office/drawing/2014/main" id="{622D8325-0B51-DAD2-7120-136FB16C737A}"/>
              </a:ext>
            </a:extLst>
          </p:cNvPr>
          <p:cNvSpPr>
            <a:spLocks noChangeArrowheads="1"/>
          </p:cNvSpPr>
          <p:nvPr/>
        </p:nvSpPr>
        <p:spPr bwMode="auto">
          <a:xfrm>
            <a:off x="1496616" y="3514427"/>
            <a:ext cx="542925"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50" name="Rectangle 24">
            <a:extLst>
              <a:ext uri="{FF2B5EF4-FFF2-40B4-BE49-F238E27FC236}">
                <a16:creationId xmlns:a16="http://schemas.microsoft.com/office/drawing/2014/main" id="{AE4C1702-A77F-CA28-06B0-ACA948A23717}"/>
              </a:ext>
            </a:extLst>
          </p:cNvPr>
          <p:cNvSpPr>
            <a:spLocks noChangeArrowheads="1"/>
          </p:cNvSpPr>
          <p:nvPr/>
        </p:nvSpPr>
        <p:spPr bwMode="auto">
          <a:xfrm>
            <a:off x="55733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D3</a:t>
            </a:r>
          </a:p>
        </p:txBody>
      </p:sp>
      <p:sp>
        <p:nvSpPr>
          <p:cNvPr id="51" name="Rectangle 25">
            <a:extLst>
              <a:ext uri="{FF2B5EF4-FFF2-40B4-BE49-F238E27FC236}">
                <a16:creationId xmlns:a16="http://schemas.microsoft.com/office/drawing/2014/main" id="{B166A564-558C-7C45-5F9B-54268AA617CD}"/>
              </a:ext>
            </a:extLst>
          </p:cNvPr>
          <p:cNvSpPr>
            <a:spLocks noChangeArrowheads="1"/>
          </p:cNvSpPr>
          <p:nvPr/>
        </p:nvSpPr>
        <p:spPr bwMode="auto">
          <a:xfrm>
            <a:off x="414456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52" name="Rectangle 26">
            <a:extLst>
              <a:ext uri="{FF2B5EF4-FFF2-40B4-BE49-F238E27FC236}">
                <a16:creationId xmlns:a16="http://schemas.microsoft.com/office/drawing/2014/main" id="{46AB1F93-C31C-7F14-9544-2D6513B9D7A0}"/>
              </a:ext>
            </a:extLst>
          </p:cNvPr>
          <p:cNvSpPr>
            <a:spLocks noChangeArrowheads="1"/>
          </p:cNvSpPr>
          <p:nvPr/>
        </p:nvSpPr>
        <p:spPr bwMode="auto">
          <a:xfrm>
            <a:off x="2715816" y="1988840"/>
            <a:ext cx="557213" cy="419100"/>
          </a:xfrm>
          <a:prstGeom prst="rect">
            <a:avLst/>
          </a:prstGeom>
          <a:solidFill>
            <a:srgbClr val="FFC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53" name="Rectangle 27">
            <a:extLst>
              <a:ext uri="{FF2B5EF4-FFF2-40B4-BE49-F238E27FC236}">
                <a16:creationId xmlns:a16="http://schemas.microsoft.com/office/drawing/2014/main" id="{BCBC1A05-1A7D-9DEE-FB7C-DAADB9BCF9E1}"/>
              </a:ext>
            </a:extLst>
          </p:cNvPr>
          <p:cNvSpPr>
            <a:spLocks noChangeArrowheads="1"/>
          </p:cNvSpPr>
          <p:nvPr/>
        </p:nvSpPr>
        <p:spPr bwMode="auto">
          <a:xfrm>
            <a:off x="3139679" y="2473027"/>
            <a:ext cx="558800" cy="463550"/>
          </a:xfrm>
          <a:prstGeom prst="rect">
            <a:avLst/>
          </a:prstGeom>
          <a:solidFill>
            <a:srgbClr val="FFC000"/>
          </a:solid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spTree>
    <p:extLst>
      <p:ext uri="{BB962C8B-B14F-4D97-AF65-F5344CB8AC3E}">
        <p14:creationId xmlns:p14="http://schemas.microsoft.com/office/powerpoint/2010/main" val="2292123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344489414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772126803"/>
                  </a:ext>
                </a:extLst>
              </a:tr>
              <a:tr h="279536">
                <a:tc>
                  <a:txBody>
                    <a:bodyPr/>
                    <a:lstStyle/>
                    <a:p>
                      <a:r>
                        <a:rPr lang="tr-TR" sz="1400" dirty="0"/>
                        <a:t>İşçi-2</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graphicFrame>
        <p:nvGraphicFramePr>
          <p:cNvPr id="3" name="Table 4">
            <a:extLst>
              <a:ext uri="{FF2B5EF4-FFF2-40B4-BE49-F238E27FC236}">
                <a16:creationId xmlns:a16="http://schemas.microsoft.com/office/drawing/2014/main" id="{6875D0F6-D2C4-D15F-A4E7-BA22AD8BD886}"/>
              </a:ext>
            </a:extLst>
          </p:cNvPr>
          <p:cNvGraphicFramePr>
            <a:graphicFrameLocks/>
          </p:cNvGraphicFramePr>
          <p:nvPr>
            <p:extLst>
              <p:ext uri="{D42A27DB-BD31-4B8C-83A1-F6EECF244321}">
                <p14:modId xmlns:p14="http://schemas.microsoft.com/office/powerpoint/2010/main" val="3637884469"/>
              </p:ext>
            </p:extLst>
          </p:nvPr>
        </p:nvGraphicFramePr>
        <p:xfrm>
          <a:off x="395288" y="331834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25</a:t>
                      </a:r>
                    </a:p>
                  </a:txBody>
                  <a:tcPr marL="68580" marR="68580" marT="34290" marB="34290"/>
                </a:tc>
                <a:tc>
                  <a:txBody>
                    <a:bodyPr/>
                    <a:lstStyle/>
                    <a:p>
                      <a:r>
                        <a:rPr lang="tr-TR" sz="1400" dirty="0"/>
                        <a:t>30</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30</a:t>
                      </a:r>
                    </a:p>
                  </a:txBody>
                  <a:tcPr marL="68580" marR="68580" marT="34290" marB="34290"/>
                </a:tc>
                <a:tc>
                  <a:txBody>
                    <a:bodyPr/>
                    <a:lstStyle/>
                    <a:p>
                      <a:r>
                        <a:rPr lang="tr-TR" sz="1400" dirty="0">
                          <a:solidFill>
                            <a:srgbClr val="FF0000"/>
                          </a:solidFill>
                        </a:rPr>
                        <a:t>25</a:t>
                      </a:r>
                    </a:p>
                  </a:txBody>
                  <a:tcPr marL="68580" marR="68580" marT="34290" marB="34290"/>
                </a:tc>
                <a:extLst>
                  <a:ext uri="{0D108BD9-81ED-4DB2-BD59-A6C34878D82A}">
                    <a16:rowId xmlns:a16="http://schemas.microsoft.com/office/drawing/2014/main" val="2860338778"/>
                  </a:ext>
                </a:extLst>
              </a:tr>
            </a:tbl>
          </a:graphicData>
        </a:graphic>
      </p:graphicFrame>
      <p:sp>
        <p:nvSpPr>
          <p:cNvPr id="5" name="TextBox 2">
            <a:extLst>
              <a:ext uri="{FF2B5EF4-FFF2-40B4-BE49-F238E27FC236}">
                <a16:creationId xmlns:a16="http://schemas.microsoft.com/office/drawing/2014/main" id="{12AAE984-AC90-8F5F-8447-623E950F9683}"/>
              </a:ext>
            </a:extLst>
          </p:cNvPr>
          <p:cNvSpPr txBox="1"/>
          <p:nvPr/>
        </p:nvSpPr>
        <p:spPr>
          <a:xfrm>
            <a:off x="323528" y="2968925"/>
            <a:ext cx="2077043" cy="300082"/>
          </a:xfrm>
          <a:prstGeom prst="rect">
            <a:avLst/>
          </a:prstGeom>
          <a:noFill/>
        </p:spPr>
        <p:txBody>
          <a:bodyPr wrap="none" rtlCol="0">
            <a:spAutoFit/>
          </a:bodyPr>
          <a:lstStyle/>
          <a:p>
            <a:r>
              <a:rPr lang="tr-TR" sz="1350" dirty="0"/>
              <a:t>Adım -1: Satır Eliminasyonu</a:t>
            </a:r>
          </a:p>
        </p:txBody>
      </p:sp>
      <p:graphicFrame>
        <p:nvGraphicFramePr>
          <p:cNvPr id="6" name="Table 4">
            <a:extLst>
              <a:ext uri="{FF2B5EF4-FFF2-40B4-BE49-F238E27FC236}">
                <a16:creationId xmlns:a16="http://schemas.microsoft.com/office/drawing/2014/main" id="{C0E4A3D0-6382-57D0-C78B-11AE114315A4}"/>
              </a:ext>
            </a:extLst>
          </p:cNvPr>
          <p:cNvGraphicFramePr>
            <a:graphicFrameLocks/>
          </p:cNvGraphicFramePr>
          <p:nvPr>
            <p:extLst>
              <p:ext uri="{D42A27DB-BD31-4B8C-83A1-F6EECF244321}">
                <p14:modId xmlns:p14="http://schemas.microsoft.com/office/powerpoint/2010/main" val="1736151098"/>
              </p:ext>
            </p:extLst>
          </p:nvPr>
        </p:nvGraphicFramePr>
        <p:xfrm>
          <a:off x="370682" y="4588495"/>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Tree>
    <p:extLst>
      <p:ext uri="{BB962C8B-B14F-4D97-AF65-F5344CB8AC3E}">
        <p14:creationId xmlns:p14="http://schemas.microsoft.com/office/powerpoint/2010/main" val="1485293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213225332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30542" y="1184231"/>
            <a:ext cx="2155462" cy="300082"/>
          </a:xfrm>
          <a:prstGeom prst="rect">
            <a:avLst/>
          </a:prstGeom>
          <a:noFill/>
        </p:spPr>
        <p:txBody>
          <a:bodyPr wrap="none" rtlCol="0">
            <a:spAutoFit/>
          </a:bodyPr>
          <a:lstStyle/>
          <a:p>
            <a:r>
              <a:rPr lang="tr-TR" sz="1350" dirty="0"/>
              <a:t>Adım -2: Kolon Eliminasyonu</a:t>
            </a:r>
          </a:p>
        </p:txBody>
      </p:sp>
      <p:graphicFrame>
        <p:nvGraphicFramePr>
          <p:cNvPr id="5" name="Table 4">
            <a:extLst>
              <a:ext uri="{FF2B5EF4-FFF2-40B4-BE49-F238E27FC236}">
                <a16:creationId xmlns:a16="http://schemas.microsoft.com/office/drawing/2014/main" id="{9A2A03DC-0C1B-7B01-5DA9-D89E8A0CF0FD}"/>
              </a:ext>
            </a:extLst>
          </p:cNvPr>
          <p:cNvGraphicFramePr>
            <a:graphicFrameLocks/>
          </p:cNvGraphicFramePr>
          <p:nvPr>
            <p:extLst>
              <p:ext uri="{D42A27DB-BD31-4B8C-83A1-F6EECF244321}">
                <p14:modId xmlns:p14="http://schemas.microsoft.com/office/powerpoint/2010/main" val="1058808696"/>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graphicFrame>
        <p:nvGraphicFramePr>
          <p:cNvPr id="6" name="Table 4">
            <a:extLst>
              <a:ext uri="{FF2B5EF4-FFF2-40B4-BE49-F238E27FC236}">
                <a16:creationId xmlns:a16="http://schemas.microsoft.com/office/drawing/2014/main" id="{D4925FB1-ACE6-7C84-43CE-3308DDE669C0}"/>
              </a:ext>
            </a:extLst>
          </p:cNvPr>
          <p:cNvGraphicFramePr>
            <a:graphicFrameLocks/>
          </p:cNvGraphicFramePr>
          <p:nvPr>
            <p:extLst>
              <p:ext uri="{D42A27DB-BD31-4B8C-83A1-F6EECF244321}">
                <p14:modId xmlns:p14="http://schemas.microsoft.com/office/powerpoint/2010/main" val="1758313677"/>
              </p:ext>
            </p:extLst>
          </p:nvPr>
        </p:nvGraphicFramePr>
        <p:xfrm>
          <a:off x="395288" y="4491534"/>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t>25</a:t>
                      </a:r>
                    </a:p>
                  </a:txBody>
                  <a:tcPr marL="68580" marR="68580" marT="34290" marB="34290"/>
                </a:tc>
                <a:tc>
                  <a:txBody>
                    <a:bodyPr/>
                    <a:lstStyle/>
                    <a:p>
                      <a:r>
                        <a:rPr lang="tr-TR" sz="1400" dirty="0"/>
                        <a:t>40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t>30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7" name="TextBox 2">
            <a:extLst>
              <a:ext uri="{FF2B5EF4-FFF2-40B4-BE49-F238E27FC236}">
                <a16:creationId xmlns:a16="http://schemas.microsoft.com/office/drawing/2014/main" id="{3717321D-F759-1B29-9E1E-061CB0924874}"/>
              </a:ext>
            </a:extLst>
          </p:cNvPr>
          <p:cNvSpPr txBox="1"/>
          <p:nvPr/>
        </p:nvSpPr>
        <p:spPr>
          <a:xfrm>
            <a:off x="395288" y="4077072"/>
            <a:ext cx="2386872" cy="300082"/>
          </a:xfrm>
          <a:prstGeom prst="rect">
            <a:avLst/>
          </a:prstGeom>
          <a:noFill/>
        </p:spPr>
        <p:txBody>
          <a:bodyPr wrap="none" rtlCol="0">
            <a:spAutoFit/>
          </a:bodyPr>
          <a:lstStyle/>
          <a:p>
            <a:r>
              <a:rPr lang="tr-TR" sz="1350" dirty="0"/>
              <a:t>Adım -3: Sıfırları Çizgilerle Kapat</a:t>
            </a:r>
          </a:p>
        </p:txBody>
      </p:sp>
      <p:cxnSp>
        <p:nvCxnSpPr>
          <p:cNvPr id="8" name="Straight Connector 5">
            <a:extLst>
              <a:ext uri="{FF2B5EF4-FFF2-40B4-BE49-F238E27FC236}">
                <a16:creationId xmlns:a16="http://schemas.microsoft.com/office/drawing/2014/main" id="{CCDDB16B-7223-7F07-8DC9-D0D0D1245CB5}"/>
              </a:ext>
            </a:extLst>
          </p:cNvPr>
          <p:cNvCxnSpPr/>
          <p:nvPr/>
        </p:nvCxnSpPr>
        <p:spPr>
          <a:xfrm>
            <a:off x="583549" y="5140077"/>
            <a:ext cx="8229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7">
            <a:extLst>
              <a:ext uri="{FF2B5EF4-FFF2-40B4-BE49-F238E27FC236}">
                <a16:creationId xmlns:a16="http://schemas.microsoft.com/office/drawing/2014/main" id="{7E649EA1-4812-E795-9F8D-0C61A6A8D753}"/>
              </a:ext>
            </a:extLst>
          </p:cNvPr>
          <p:cNvCxnSpPr/>
          <p:nvPr/>
        </p:nvCxnSpPr>
        <p:spPr>
          <a:xfrm>
            <a:off x="6747068" y="4271976"/>
            <a:ext cx="0" cy="1684116"/>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C0E8B990-7774-A937-ADDE-2B44D221977E}"/>
              </a:ext>
            </a:extLst>
          </p:cNvPr>
          <p:cNvCxnSpPr/>
          <p:nvPr/>
        </p:nvCxnSpPr>
        <p:spPr>
          <a:xfrm>
            <a:off x="583549" y="5522041"/>
            <a:ext cx="8377178"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53B2A292-9EA8-C762-A1F8-A83BBAA2EE5B}"/>
              </a:ext>
            </a:extLst>
          </p:cNvPr>
          <p:cNvSpPr txBox="1"/>
          <p:nvPr/>
        </p:nvSpPr>
        <p:spPr>
          <a:xfrm>
            <a:off x="295155" y="5806051"/>
            <a:ext cx="3370153" cy="300082"/>
          </a:xfrm>
          <a:prstGeom prst="rect">
            <a:avLst/>
          </a:prstGeom>
          <a:noFill/>
        </p:spPr>
        <p:txBody>
          <a:bodyPr wrap="none" rtlCol="0">
            <a:spAutoFit/>
          </a:bodyPr>
          <a:lstStyle/>
          <a:p>
            <a:r>
              <a:rPr lang="tr-TR" sz="1350" dirty="0"/>
              <a:t>Çizgi sayısı n sayısına eşit olduğu için optimum</a:t>
            </a:r>
          </a:p>
        </p:txBody>
      </p:sp>
    </p:spTree>
    <p:extLst>
      <p:ext uri="{BB962C8B-B14F-4D97-AF65-F5344CB8AC3E}">
        <p14:creationId xmlns:p14="http://schemas.microsoft.com/office/powerpoint/2010/main" val="6807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DEEEE1C-7743-4BA6-8DC0-D01EC5C10B23}"/>
              </a:ext>
            </a:extLst>
          </p:cNvPr>
          <p:cNvGraphicFramePr>
            <a:graphicFrameLocks noGrp="1"/>
          </p:cNvGraphicFramePr>
          <p:nvPr>
            <p:ph idx="1"/>
            <p:extLst>
              <p:ext uri="{D42A27DB-BD31-4B8C-83A1-F6EECF244321}">
                <p14:modId xmlns:p14="http://schemas.microsoft.com/office/powerpoint/2010/main" val="1866808515"/>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2301516840"/>
                    </a:ext>
                  </a:extLst>
                </a:gridCol>
                <a:gridCol w="2100659">
                  <a:extLst>
                    <a:ext uri="{9D8B030D-6E8A-4147-A177-3AD203B41FA5}">
                      <a16:colId xmlns:a16="http://schemas.microsoft.com/office/drawing/2014/main" val="2260122478"/>
                    </a:ext>
                  </a:extLst>
                </a:gridCol>
                <a:gridCol w="2100659">
                  <a:extLst>
                    <a:ext uri="{9D8B030D-6E8A-4147-A177-3AD203B41FA5}">
                      <a16:colId xmlns:a16="http://schemas.microsoft.com/office/drawing/2014/main" val="1838364115"/>
                    </a:ext>
                  </a:extLst>
                </a:gridCol>
                <a:gridCol w="2100659">
                  <a:extLst>
                    <a:ext uri="{9D8B030D-6E8A-4147-A177-3AD203B41FA5}">
                      <a16:colId xmlns:a16="http://schemas.microsoft.com/office/drawing/2014/main" val="1142034439"/>
                    </a:ext>
                  </a:extLst>
                </a:gridCol>
              </a:tblGrid>
              <a:tr h="278130">
                <a:tc>
                  <a:txBody>
                    <a:bodyPr/>
                    <a:lstStyle/>
                    <a:p>
                      <a:endParaRPr lang="tr-TR" sz="1400" dirty="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1920030049"/>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25</a:t>
                      </a:r>
                    </a:p>
                  </a:txBody>
                  <a:tcPr marL="68580" marR="68580" marT="34290" marB="34290"/>
                </a:tc>
                <a:tc>
                  <a:txBody>
                    <a:bodyPr/>
                    <a:lstStyle/>
                    <a:p>
                      <a:r>
                        <a:rPr lang="tr-TR" sz="1400" dirty="0">
                          <a:solidFill>
                            <a:schemeClr val="tx1"/>
                          </a:solidFill>
                        </a:rPr>
                        <a:t>40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1772126803"/>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20</a:t>
                      </a:r>
                    </a:p>
                  </a:txBody>
                  <a:tcPr marL="68580" marR="68580" marT="34290" marB="34290"/>
                </a:tc>
                <a:extLst>
                  <a:ext uri="{0D108BD9-81ED-4DB2-BD59-A6C34878D82A}">
                    <a16:rowId xmlns:a16="http://schemas.microsoft.com/office/drawing/2014/main" val="3735340284"/>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30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2860338778"/>
                  </a:ext>
                </a:extLst>
              </a:tr>
            </a:tbl>
          </a:graphicData>
        </a:graphic>
      </p:graphicFrame>
      <p:sp>
        <p:nvSpPr>
          <p:cNvPr id="2" name="Title 1">
            <a:extLst>
              <a:ext uri="{FF2B5EF4-FFF2-40B4-BE49-F238E27FC236}">
                <a16:creationId xmlns:a16="http://schemas.microsoft.com/office/drawing/2014/main" id="{49919FF3-49D0-4B76-A381-B90796CA0849}"/>
              </a:ext>
            </a:extLst>
          </p:cNvPr>
          <p:cNvSpPr>
            <a:spLocks noGrp="1"/>
          </p:cNvSpPr>
          <p:nvPr>
            <p:ph type="title"/>
          </p:nvPr>
        </p:nvSpPr>
        <p:spPr/>
        <p:txBody>
          <a:bodyPr/>
          <a:lstStyle/>
          <a:p>
            <a:r>
              <a:rPr lang="tr-TR" dirty="0"/>
              <a:t>Örnek-1: İş-İşçi Ataması</a:t>
            </a:r>
          </a:p>
        </p:txBody>
      </p:sp>
      <p:sp>
        <p:nvSpPr>
          <p:cNvPr id="3" name="TextBox 2">
            <a:extLst>
              <a:ext uri="{FF2B5EF4-FFF2-40B4-BE49-F238E27FC236}">
                <a16:creationId xmlns:a16="http://schemas.microsoft.com/office/drawing/2014/main" id="{4A6D616A-4107-43A7-BA41-464F49231997}"/>
              </a:ext>
            </a:extLst>
          </p:cNvPr>
          <p:cNvSpPr txBox="1"/>
          <p:nvPr/>
        </p:nvSpPr>
        <p:spPr>
          <a:xfrm>
            <a:off x="392559" y="1184231"/>
            <a:ext cx="1537922" cy="300082"/>
          </a:xfrm>
          <a:prstGeom prst="rect">
            <a:avLst/>
          </a:prstGeom>
          <a:noFill/>
        </p:spPr>
        <p:txBody>
          <a:bodyPr wrap="none" rtlCol="0">
            <a:spAutoFit/>
          </a:bodyPr>
          <a:lstStyle/>
          <a:p>
            <a:r>
              <a:rPr lang="tr-TR" sz="1350" dirty="0"/>
              <a:t>Adım -4: Atama Yap</a:t>
            </a:r>
          </a:p>
        </p:txBody>
      </p:sp>
    </p:spTree>
    <p:extLst>
      <p:ext uri="{BB962C8B-B14F-4D97-AF65-F5344CB8AC3E}">
        <p14:creationId xmlns:p14="http://schemas.microsoft.com/office/powerpoint/2010/main" val="2125925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45B0B2-6AEF-463E-B259-0CAEC4A12F7B}"/>
              </a:ext>
            </a:extLst>
          </p:cNvPr>
          <p:cNvSpPr>
            <a:spLocks noGrp="1"/>
          </p:cNvSpPr>
          <p:nvPr>
            <p:ph type="ctrTitle"/>
          </p:nvPr>
        </p:nvSpPr>
        <p:spPr/>
        <p:txBody>
          <a:bodyPr/>
          <a:lstStyle/>
          <a:p>
            <a:r>
              <a:rPr lang="tr-TR" dirty="0">
                <a:solidFill>
                  <a:srgbClr val="EA6131"/>
                </a:solidFill>
              </a:rPr>
              <a:t>D</a:t>
            </a:r>
            <a:r>
              <a:rPr lang="tr-TR" dirty="0"/>
              <a:t>ejenerasyon D</a:t>
            </a:r>
            <a:r>
              <a:rPr lang="tr-TR" dirty="0">
                <a:solidFill>
                  <a:srgbClr val="EA6131"/>
                </a:solidFill>
              </a:rPr>
              <a:t>u</a:t>
            </a:r>
            <a:r>
              <a:rPr lang="tr-TR" dirty="0"/>
              <a:t>rumu</a:t>
            </a:r>
          </a:p>
        </p:txBody>
      </p:sp>
      <p:sp>
        <p:nvSpPr>
          <p:cNvPr id="7" name="Text Placeholder 6">
            <a:extLst>
              <a:ext uri="{FF2B5EF4-FFF2-40B4-BE49-F238E27FC236}">
                <a16:creationId xmlns:a16="http://schemas.microsoft.com/office/drawing/2014/main" id="{78CCF182-FCAA-4A86-816C-39690635A601}"/>
              </a:ext>
            </a:extLst>
          </p:cNvPr>
          <p:cNvSpPr>
            <a:spLocks noGrp="1"/>
          </p:cNvSpPr>
          <p:nvPr>
            <p:ph type="body" idx="4294967295"/>
          </p:nvPr>
        </p:nvSpPr>
        <p:spPr>
          <a:xfrm>
            <a:off x="0" y="4800600"/>
            <a:ext cx="7064375" cy="1692275"/>
          </a:xfrm>
        </p:spPr>
        <p:txBody>
          <a:bodyPr/>
          <a:lstStyle/>
          <a:p>
            <a:r>
              <a:rPr lang="tr-TR" dirty="0"/>
              <a:t>Çizgi sayısı &lt; kolon/satır  </a:t>
            </a:r>
          </a:p>
        </p:txBody>
      </p:sp>
    </p:spTree>
    <p:extLst>
      <p:ext uri="{BB962C8B-B14F-4D97-AF65-F5344CB8AC3E}">
        <p14:creationId xmlns:p14="http://schemas.microsoft.com/office/powerpoint/2010/main" val="198590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1880910634"/>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graphicFrame>
        <p:nvGraphicFramePr>
          <p:cNvPr id="3" name="Table 4">
            <a:extLst>
              <a:ext uri="{FF2B5EF4-FFF2-40B4-BE49-F238E27FC236}">
                <a16:creationId xmlns:a16="http://schemas.microsoft.com/office/drawing/2014/main" id="{53898881-1D57-9C28-DDB8-68C15568AF0B}"/>
              </a:ext>
            </a:extLst>
          </p:cNvPr>
          <p:cNvGraphicFramePr>
            <a:graphicFrameLocks/>
          </p:cNvGraphicFramePr>
          <p:nvPr>
            <p:extLst>
              <p:ext uri="{D42A27DB-BD31-4B8C-83A1-F6EECF244321}">
                <p14:modId xmlns:p14="http://schemas.microsoft.com/office/powerpoint/2010/main" val="2728569088"/>
              </p:ext>
            </p:extLst>
          </p:nvPr>
        </p:nvGraphicFramePr>
        <p:xfrm>
          <a:off x="395288" y="276486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solidFill>
                            <a:srgbClr val="FF0000"/>
                          </a:solidFill>
                        </a:rPr>
                        <a:t>10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10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15</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5" name="Table 4">
            <a:extLst>
              <a:ext uri="{FF2B5EF4-FFF2-40B4-BE49-F238E27FC236}">
                <a16:creationId xmlns:a16="http://schemas.microsoft.com/office/drawing/2014/main" id="{80494BCA-3609-BA0F-F65E-B82CC0F2B4F5}"/>
              </a:ext>
            </a:extLst>
          </p:cNvPr>
          <p:cNvGraphicFramePr>
            <a:graphicFrameLocks/>
          </p:cNvGraphicFramePr>
          <p:nvPr>
            <p:extLst>
              <p:ext uri="{D42A27DB-BD31-4B8C-83A1-F6EECF244321}">
                <p14:modId xmlns:p14="http://schemas.microsoft.com/office/powerpoint/2010/main" val="2031167992"/>
              </p:ext>
            </p:extLst>
          </p:nvPr>
        </p:nvGraphicFramePr>
        <p:xfrm>
          <a:off x="409269" y="4045411"/>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graphicFrame>
        <p:nvGraphicFramePr>
          <p:cNvPr id="7" name="Table 4">
            <a:extLst>
              <a:ext uri="{FF2B5EF4-FFF2-40B4-BE49-F238E27FC236}">
                <a16:creationId xmlns:a16="http://schemas.microsoft.com/office/drawing/2014/main" id="{1E4E3981-C889-8228-6E6A-109CEDDB800A}"/>
              </a:ext>
            </a:extLst>
          </p:cNvPr>
          <p:cNvGraphicFramePr>
            <a:graphicFrameLocks/>
          </p:cNvGraphicFramePr>
          <p:nvPr>
            <p:extLst>
              <p:ext uri="{D42A27DB-BD31-4B8C-83A1-F6EECF244321}">
                <p14:modId xmlns:p14="http://schemas.microsoft.com/office/powerpoint/2010/main" val="2668458269"/>
              </p:ext>
            </p:extLst>
          </p:nvPr>
        </p:nvGraphicFramePr>
        <p:xfrm>
          <a:off x="370682" y="532596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10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1668337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7C7DCA1-CB6E-43ED-8459-831260ED483C}"/>
              </a:ext>
            </a:extLst>
          </p:cNvPr>
          <p:cNvGraphicFramePr>
            <a:graphicFrameLocks noGrp="1"/>
          </p:cNvGraphicFramePr>
          <p:nvPr>
            <p:ph idx="1"/>
            <p:extLst>
              <p:ext uri="{D42A27DB-BD31-4B8C-83A1-F6EECF244321}">
                <p14:modId xmlns:p14="http://schemas.microsoft.com/office/powerpoint/2010/main" val="4034741726"/>
              </p:ext>
            </p:extLst>
          </p:nvPr>
        </p:nvGraphicFramePr>
        <p:xfrm>
          <a:off x="395288" y="1484313"/>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15</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sp>
        <p:nvSpPr>
          <p:cNvPr id="2" name="Title 1">
            <a:extLst>
              <a:ext uri="{FF2B5EF4-FFF2-40B4-BE49-F238E27FC236}">
                <a16:creationId xmlns:a16="http://schemas.microsoft.com/office/drawing/2014/main" id="{42F07F29-1A32-4D9E-AB8D-F8710E9E53EC}"/>
              </a:ext>
            </a:extLst>
          </p:cNvPr>
          <p:cNvSpPr>
            <a:spLocks noGrp="1"/>
          </p:cNvSpPr>
          <p:nvPr>
            <p:ph type="title"/>
          </p:nvPr>
        </p:nvSpPr>
        <p:spPr/>
        <p:txBody>
          <a:bodyPr/>
          <a:lstStyle/>
          <a:p>
            <a:r>
              <a:rPr lang="tr-TR" dirty="0"/>
              <a:t>Dejenerasyon Durumu</a:t>
            </a:r>
          </a:p>
        </p:txBody>
      </p:sp>
      <p:cxnSp>
        <p:nvCxnSpPr>
          <p:cNvPr id="5" name="Straight Connector 4">
            <a:extLst>
              <a:ext uri="{FF2B5EF4-FFF2-40B4-BE49-F238E27FC236}">
                <a16:creationId xmlns:a16="http://schemas.microsoft.com/office/drawing/2014/main" id="{1033E790-F436-4DBB-A93B-95DE0FFA9E41}"/>
              </a:ext>
            </a:extLst>
          </p:cNvPr>
          <p:cNvCxnSpPr/>
          <p:nvPr/>
        </p:nvCxnSpPr>
        <p:spPr>
          <a:xfrm>
            <a:off x="1009891" y="2204864"/>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C0E7B3F-0D43-4735-9B47-7E626EC77DFC}"/>
              </a:ext>
            </a:extLst>
          </p:cNvPr>
          <p:cNvCxnSpPr/>
          <p:nvPr/>
        </p:nvCxnSpPr>
        <p:spPr>
          <a:xfrm>
            <a:off x="7189325" y="1224778"/>
            <a:ext cx="0" cy="1605119"/>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029A2900-E61E-4373-A66F-8B743D095AD9}"/>
              </a:ext>
            </a:extLst>
          </p:cNvPr>
          <p:cNvSpPr txBox="1"/>
          <p:nvPr/>
        </p:nvSpPr>
        <p:spPr>
          <a:xfrm>
            <a:off x="467544" y="1147940"/>
            <a:ext cx="630301" cy="300082"/>
          </a:xfrm>
          <a:prstGeom prst="rect">
            <a:avLst/>
          </a:prstGeom>
          <a:noFill/>
        </p:spPr>
        <p:txBody>
          <a:bodyPr wrap="none" rtlCol="0">
            <a:spAutoFit/>
          </a:bodyPr>
          <a:lstStyle/>
          <a:p>
            <a:r>
              <a:rPr lang="tr-TR" sz="1350" dirty="0"/>
              <a:t>n-1 &lt;n</a:t>
            </a:r>
          </a:p>
        </p:txBody>
      </p:sp>
      <p:sp>
        <p:nvSpPr>
          <p:cNvPr id="3" name="TextBox 2">
            <a:extLst>
              <a:ext uri="{FF2B5EF4-FFF2-40B4-BE49-F238E27FC236}">
                <a16:creationId xmlns:a16="http://schemas.microsoft.com/office/drawing/2014/main" id="{5A633225-3C23-8F39-03EB-3385215F6A50}"/>
              </a:ext>
            </a:extLst>
          </p:cNvPr>
          <p:cNvSpPr txBox="1"/>
          <p:nvPr/>
        </p:nvSpPr>
        <p:spPr>
          <a:xfrm>
            <a:off x="2755669" y="2612313"/>
            <a:ext cx="3632661" cy="923330"/>
          </a:xfrm>
          <a:prstGeom prst="rect">
            <a:avLst/>
          </a:prstGeom>
          <a:noFill/>
        </p:spPr>
        <p:txBody>
          <a:bodyPr wrap="none" rtlCol="0">
            <a:spAutoFit/>
          </a:bodyPr>
          <a:lstStyle/>
          <a:p>
            <a:pPr marL="214313" indent="-214313">
              <a:buFont typeface="Arial" panose="020B0604020202020204" pitchFamily="34" charset="0"/>
              <a:buChar char="•"/>
            </a:pPr>
            <a:r>
              <a:rPr lang="tr-TR" sz="1350" dirty="0"/>
              <a:t>Üzeri çizilmemiş olanlardan minimum olanı bul</a:t>
            </a:r>
          </a:p>
          <a:p>
            <a:pPr marL="214313" indent="-214313">
              <a:buFont typeface="Arial" panose="020B0604020202020204" pitchFamily="34" charset="0"/>
              <a:buChar char="•"/>
            </a:pPr>
            <a:r>
              <a:rPr lang="tr-TR" sz="1350" dirty="0"/>
              <a:t>Üzeri örtülmemiş olanlardan çıkar</a:t>
            </a:r>
          </a:p>
          <a:p>
            <a:pPr marL="214313" indent="-214313">
              <a:buFont typeface="Arial" panose="020B0604020202020204" pitchFamily="34" charset="0"/>
              <a:buChar char="•"/>
            </a:pPr>
            <a:r>
              <a:rPr lang="tr-TR" sz="1350" dirty="0"/>
              <a:t>Çizgi kesişim noktalarına ekle</a:t>
            </a:r>
          </a:p>
          <a:p>
            <a:endParaRPr lang="tr-TR" sz="1350" dirty="0"/>
          </a:p>
        </p:txBody>
      </p:sp>
      <p:graphicFrame>
        <p:nvGraphicFramePr>
          <p:cNvPr id="6" name="Table 4">
            <a:extLst>
              <a:ext uri="{FF2B5EF4-FFF2-40B4-BE49-F238E27FC236}">
                <a16:creationId xmlns:a16="http://schemas.microsoft.com/office/drawing/2014/main" id="{B6F0FE47-937E-00C9-B8FD-610CAC7CC47D}"/>
              </a:ext>
            </a:extLst>
          </p:cNvPr>
          <p:cNvGraphicFramePr>
            <a:graphicFrameLocks/>
          </p:cNvGraphicFramePr>
          <p:nvPr>
            <p:extLst>
              <p:ext uri="{D42A27DB-BD31-4B8C-83A1-F6EECF244321}">
                <p14:modId xmlns:p14="http://schemas.microsoft.com/office/powerpoint/2010/main" val="673323028"/>
              </p:ext>
            </p:extLst>
          </p:nvPr>
        </p:nvGraphicFramePr>
        <p:xfrm>
          <a:off x="370681" y="3429000"/>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solidFill>
                            <a:srgbClr val="FF0000"/>
                          </a:solidFill>
                        </a:rPr>
                        <a:t>0</a:t>
                      </a:r>
                    </a:p>
                  </a:txBody>
                  <a:tcPr marL="68580" marR="68580" marT="34290" marB="34290"/>
                </a:tc>
                <a:extLst>
                  <a:ext uri="{0D108BD9-81ED-4DB2-BD59-A6C34878D82A}">
                    <a16:rowId xmlns:a16="http://schemas.microsoft.com/office/drawing/2014/main" val="406754462"/>
                  </a:ext>
                </a:extLst>
              </a:tr>
            </a:tbl>
          </a:graphicData>
        </a:graphic>
      </p:graphicFrame>
      <p:cxnSp>
        <p:nvCxnSpPr>
          <p:cNvPr id="9" name="Straight Connector 4">
            <a:extLst>
              <a:ext uri="{FF2B5EF4-FFF2-40B4-BE49-F238E27FC236}">
                <a16:creationId xmlns:a16="http://schemas.microsoft.com/office/drawing/2014/main" id="{50E21FE2-005D-98BA-D3D4-7E6FBD0E687B}"/>
              </a:ext>
            </a:extLst>
          </p:cNvPr>
          <p:cNvCxnSpPr/>
          <p:nvPr/>
        </p:nvCxnSpPr>
        <p:spPr>
          <a:xfrm>
            <a:off x="874985" y="4149551"/>
            <a:ext cx="813410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9315EB1F-8B32-5BB2-9BF2-3EA8D0F15EC4}"/>
              </a:ext>
            </a:extLst>
          </p:cNvPr>
          <p:cNvCxnSpPr/>
          <p:nvPr/>
        </p:nvCxnSpPr>
        <p:spPr>
          <a:xfrm>
            <a:off x="7054419" y="3169465"/>
            <a:ext cx="0" cy="1605119"/>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8">
            <a:extLst>
              <a:ext uri="{FF2B5EF4-FFF2-40B4-BE49-F238E27FC236}">
                <a16:creationId xmlns:a16="http://schemas.microsoft.com/office/drawing/2014/main" id="{57CF79ED-E48C-DB31-DF29-421EE9531C5C}"/>
              </a:ext>
            </a:extLst>
          </p:cNvPr>
          <p:cNvCxnSpPr/>
          <p:nvPr/>
        </p:nvCxnSpPr>
        <p:spPr>
          <a:xfrm>
            <a:off x="874985" y="4376703"/>
            <a:ext cx="8134109" cy="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2" name="Table 4">
            <a:extLst>
              <a:ext uri="{FF2B5EF4-FFF2-40B4-BE49-F238E27FC236}">
                <a16:creationId xmlns:a16="http://schemas.microsoft.com/office/drawing/2014/main" id="{BF19CC1C-33EB-3903-45DF-CF009C2D7E5A}"/>
              </a:ext>
            </a:extLst>
          </p:cNvPr>
          <p:cNvGraphicFramePr>
            <a:graphicFrameLocks/>
          </p:cNvGraphicFramePr>
          <p:nvPr>
            <p:extLst>
              <p:ext uri="{D42A27DB-BD31-4B8C-83A1-F6EECF244321}">
                <p14:modId xmlns:p14="http://schemas.microsoft.com/office/powerpoint/2010/main" val="2782942612"/>
              </p:ext>
            </p:extLst>
          </p:nvPr>
        </p:nvGraphicFramePr>
        <p:xfrm>
          <a:off x="363959" y="5184302"/>
          <a:ext cx="8402636" cy="1127760"/>
        </p:xfrm>
        <a:graphic>
          <a:graphicData uri="http://schemas.openxmlformats.org/drawingml/2006/table">
            <a:tbl>
              <a:tblPr firstRow="1" bandRow="1">
                <a:tableStyleId>{5C22544A-7EE6-4342-B048-85BDC9FD1C3A}</a:tableStyleId>
              </a:tblPr>
              <a:tblGrid>
                <a:gridCol w="2100659">
                  <a:extLst>
                    <a:ext uri="{9D8B030D-6E8A-4147-A177-3AD203B41FA5}">
                      <a16:colId xmlns:a16="http://schemas.microsoft.com/office/drawing/2014/main" val="3143497462"/>
                    </a:ext>
                  </a:extLst>
                </a:gridCol>
                <a:gridCol w="2100659">
                  <a:extLst>
                    <a:ext uri="{9D8B030D-6E8A-4147-A177-3AD203B41FA5}">
                      <a16:colId xmlns:a16="http://schemas.microsoft.com/office/drawing/2014/main" val="1939892524"/>
                    </a:ext>
                  </a:extLst>
                </a:gridCol>
                <a:gridCol w="2100659">
                  <a:extLst>
                    <a:ext uri="{9D8B030D-6E8A-4147-A177-3AD203B41FA5}">
                      <a16:colId xmlns:a16="http://schemas.microsoft.com/office/drawing/2014/main" val="42776152"/>
                    </a:ext>
                  </a:extLst>
                </a:gridCol>
                <a:gridCol w="2100659">
                  <a:extLst>
                    <a:ext uri="{9D8B030D-6E8A-4147-A177-3AD203B41FA5}">
                      <a16:colId xmlns:a16="http://schemas.microsoft.com/office/drawing/2014/main" val="2752720882"/>
                    </a:ext>
                  </a:extLst>
                </a:gridCol>
              </a:tblGrid>
              <a:tr h="278130">
                <a:tc>
                  <a:txBody>
                    <a:bodyPr/>
                    <a:lstStyle/>
                    <a:p>
                      <a:endParaRPr lang="tr-TR" sz="1400"/>
                    </a:p>
                  </a:txBody>
                  <a:tcPr marL="68580" marR="68580" marT="34290" marB="34290"/>
                </a:tc>
                <a:tc>
                  <a:txBody>
                    <a:bodyPr/>
                    <a:lstStyle/>
                    <a:p>
                      <a:r>
                        <a:rPr lang="tr-TR" sz="1400" dirty="0"/>
                        <a:t>İş-1</a:t>
                      </a:r>
                    </a:p>
                  </a:txBody>
                  <a:tcPr marL="68580" marR="68580" marT="34290" marB="34290"/>
                </a:tc>
                <a:tc>
                  <a:txBody>
                    <a:bodyPr/>
                    <a:lstStyle/>
                    <a:p>
                      <a:r>
                        <a:rPr lang="tr-TR" sz="1400" dirty="0"/>
                        <a:t>İş-2</a:t>
                      </a:r>
                    </a:p>
                  </a:txBody>
                  <a:tcPr marL="68580" marR="68580" marT="34290" marB="34290"/>
                </a:tc>
                <a:tc>
                  <a:txBody>
                    <a:bodyPr/>
                    <a:lstStyle/>
                    <a:p>
                      <a:r>
                        <a:rPr lang="tr-TR" sz="1400" dirty="0"/>
                        <a:t>İş-3</a:t>
                      </a:r>
                    </a:p>
                  </a:txBody>
                  <a:tcPr marL="68580" marR="68580" marT="34290" marB="34290"/>
                </a:tc>
                <a:extLst>
                  <a:ext uri="{0D108BD9-81ED-4DB2-BD59-A6C34878D82A}">
                    <a16:rowId xmlns:a16="http://schemas.microsoft.com/office/drawing/2014/main" val="3511364867"/>
                  </a:ext>
                </a:extLst>
              </a:tr>
              <a:tr h="278130">
                <a:tc>
                  <a:txBody>
                    <a:bodyPr/>
                    <a:lstStyle/>
                    <a:p>
                      <a:r>
                        <a:rPr lang="tr-TR" sz="1400" dirty="0"/>
                        <a:t>İşçi-1</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10</a:t>
                      </a:r>
                    </a:p>
                  </a:txBody>
                  <a:tcPr marL="68580" marR="68580" marT="34290" marB="34290"/>
                </a:tc>
                <a:tc>
                  <a:txBody>
                    <a:bodyPr/>
                    <a:lstStyle/>
                    <a:p>
                      <a:r>
                        <a:rPr lang="tr-TR" sz="1400" dirty="0">
                          <a:solidFill>
                            <a:schemeClr val="tx1"/>
                          </a:solidFill>
                        </a:rPr>
                        <a:t>X</a:t>
                      </a:r>
                    </a:p>
                  </a:txBody>
                  <a:tcPr marL="68580" marR="68580" marT="34290" marB="34290"/>
                </a:tc>
                <a:extLst>
                  <a:ext uri="{0D108BD9-81ED-4DB2-BD59-A6C34878D82A}">
                    <a16:rowId xmlns:a16="http://schemas.microsoft.com/office/drawing/2014/main" val="3904182331"/>
                  </a:ext>
                </a:extLst>
              </a:tr>
              <a:tr h="278130">
                <a:tc>
                  <a:txBody>
                    <a:bodyPr/>
                    <a:lstStyle/>
                    <a:p>
                      <a:r>
                        <a:rPr lang="tr-TR" sz="1400" dirty="0"/>
                        <a:t>İşçi-2</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15</a:t>
                      </a:r>
                    </a:p>
                  </a:txBody>
                  <a:tcPr marL="68580" marR="68580" marT="34290" marB="34290"/>
                </a:tc>
                <a:extLst>
                  <a:ext uri="{0D108BD9-81ED-4DB2-BD59-A6C34878D82A}">
                    <a16:rowId xmlns:a16="http://schemas.microsoft.com/office/drawing/2014/main" val="4077889093"/>
                  </a:ext>
                </a:extLst>
              </a:tr>
              <a:tr h="278130">
                <a:tc>
                  <a:txBody>
                    <a:bodyPr/>
                    <a:lstStyle/>
                    <a:p>
                      <a:r>
                        <a:rPr lang="tr-TR" sz="1400" dirty="0"/>
                        <a:t>İşçi-3</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solidFill>
                            <a:schemeClr val="tx1"/>
                          </a:solidFill>
                        </a:rPr>
                        <a:t>X</a:t>
                      </a:r>
                    </a:p>
                  </a:txBody>
                  <a:tcPr marL="68580" marR="68580" marT="34290" marB="34290"/>
                </a:tc>
                <a:tc>
                  <a:txBody>
                    <a:bodyPr/>
                    <a:lstStyle/>
                    <a:p>
                      <a:r>
                        <a:rPr lang="tr-TR" sz="1400" dirty="0">
                          <a:solidFill>
                            <a:schemeClr val="tx1"/>
                          </a:solidFill>
                        </a:rPr>
                        <a:t>0</a:t>
                      </a:r>
                    </a:p>
                  </a:txBody>
                  <a:tcPr marL="68580" marR="68580" marT="34290" marB="34290"/>
                </a:tc>
                <a:extLst>
                  <a:ext uri="{0D108BD9-81ED-4DB2-BD59-A6C34878D82A}">
                    <a16:rowId xmlns:a16="http://schemas.microsoft.com/office/drawing/2014/main" val="406754462"/>
                  </a:ext>
                </a:extLst>
              </a:tr>
            </a:tbl>
          </a:graphicData>
        </a:graphic>
      </p:graphicFrame>
    </p:spTree>
    <p:extLst>
      <p:ext uri="{BB962C8B-B14F-4D97-AF65-F5344CB8AC3E}">
        <p14:creationId xmlns:p14="http://schemas.microsoft.com/office/powerpoint/2010/main" val="39995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522E2B-D40D-4E07-8B4E-3F8CD4EA1BE8}"/>
              </a:ext>
            </a:extLst>
          </p:cNvPr>
          <p:cNvSpPr>
            <a:spLocks noGrp="1"/>
          </p:cNvSpPr>
          <p:nvPr>
            <p:ph type="ctrTitle"/>
          </p:nvPr>
        </p:nvSpPr>
        <p:spPr/>
        <p:txBody>
          <a:bodyPr/>
          <a:lstStyle/>
          <a:p>
            <a:r>
              <a:rPr lang="tr-TR" sz="6600">
                <a:solidFill>
                  <a:srgbClr val="EA6131"/>
                </a:solidFill>
              </a:rPr>
              <a:t>D</a:t>
            </a:r>
            <a:r>
              <a:rPr lang="tr-TR" sz="6600"/>
              <a:t>engeli</a:t>
            </a:r>
            <a:r>
              <a:rPr lang="tr-TR" sz="6600">
                <a:solidFill>
                  <a:srgbClr val="EA6131"/>
                </a:solidFill>
              </a:rPr>
              <a:t>/</a:t>
            </a:r>
            <a:r>
              <a:rPr lang="tr-TR" sz="6600"/>
              <a:t>D</a:t>
            </a:r>
            <a:r>
              <a:rPr lang="tr-TR" sz="6600">
                <a:solidFill>
                  <a:srgbClr val="EA6131"/>
                </a:solidFill>
              </a:rPr>
              <a:t>e</a:t>
            </a:r>
            <a:r>
              <a:rPr lang="tr-TR" sz="6600"/>
              <a:t>ngesiz </a:t>
            </a:r>
            <a:r>
              <a:rPr lang="tr-TR" sz="6600" dirty="0"/>
              <a:t>D</a:t>
            </a:r>
            <a:r>
              <a:rPr lang="tr-TR" sz="6600" dirty="0">
                <a:solidFill>
                  <a:srgbClr val="EA6131"/>
                </a:solidFill>
              </a:rPr>
              <a:t>u</a:t>
            </a:r>
            <a:r>
              <a:rPr lang="tr-TR" sz="6600" dirty="0"/>
              <a:t>rum</a:t>
            </a:r>
          </a:p>
        </p:txBody>
      </p:sp>
    </p:spTree>
    <p:extLst>
      <p:ext uri="{BB962C8B-B14F-4D97-AF65-F5344CB8AC3E}">
        <p14:creationId xmlns:p14="http://schemas.microsoft.com/office/powerpoint/2010/main" val="4024586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688524230"/>
              </p:ext>
            </p:extLst>
          </p:nvPr>
        </p:nvGraphicFramePr>
        <p:xfrm>
          <a:off x="426893" y="1052736"/>
          <a:ext cx="8402635" cy="1623060"/>
        </p:xfrm>
        <a:graphic>
          <a:graphicData uri="http://schemas.openxmlformats.org/drawingml/2006/table">
            <a:tbl>
              <a:tblPr firstRow="1" bandRow="1">
                <a:tableStyleId>{5C22544A-7EE6-4342-B048-85BDC9FD1C3A}</a:tableStyleId>
              </a:tblPr>
              <a:tblGrid>
                <a:gridCol w="1392217">
                  <a:extLst>
                    <a:ext uri="{9D8B030D-6E8A-4147-A177-3AD203B41FA5}">
                      <a16:colId xmlns:a16="http://schemas.microsoft.com/office/drawing/2014/main" val="578992345"/>
                    </a:ext>
                  </a:extLst>
                </a:gridCol>
                <a:gridCol w="196883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graphicFrame>
        <p:nvGraphicFramePr>
          <p:cNvPr id="3" name="Table 4">
            <a:extLst>
              <a:ext uri="{FF2B5EF4-FFF2-40B4-BE49-F238E27FC236}">
                <a16:creationId xmlns:a16="http://schemas.microsoft.com/office/drawing/2014/main" id="{3506B7E1-3288-73F7-96BA-8241AB36148B}"/>
              </a:ext>
            </a:extLst>
          </p:cNvPr>
          <p:cNvGraphicFramePr>
            <a:graphicFrameLocks/>
          </p:cNvGraphicFramePr>
          <p:nvPr>
            <p:extLst>
              <p:ext uri="{D42A27DB-BD31-4B8C-83A1-F6EECF244321}">
                <p14:modId xmlns:p14="http://schemas.microsoft.com/office/powerpoint/2010/main" val="2563694709"/>
              </p:ext>
            </p:extLst>
          </p:nvPr>
        </p:nvGraphicFramePr>
        <p:xfrm>
          <a:off x="426893" y="2960888"/>
          <a:ext cx="8402635" cy="1623060"/>
        </p:xfrm>
        <a:graphic>
          <a:graphicData uri="http://schemas.openxmlformats.org/drawingml/2006/table">
            <a:tbl>
              <a:tblPr firstRow="1" bandRow="1">
                <a:tableStyleId>{5C22544A-7EE6-4342-B048-85BDC9FD1C3A}</a:tableStyleId>
              </a:tblPr>
              <a:tblGrid>
                <a:gridCol w="1160181">
                  <a:extLst>
                    <a:ext uri="{9D8B030D-6E8A-4147-A177-3AD203B41FA5}">
                      <a16:colId xmlns:a16="http://schemas.microsoft.com/office/drawing/2014/main" val="578992345"/>
                    </a:ext>
                  </a:extLst>
                </a:gridCol>
                <a:gridCol w="1640698">
                  <a:extLst>
                    <a:ext uri="{9D8B030D-6E8A-4147-A177-3AD203B41FA5}">
                      <a16:colId xmlns:a16="http://schemas.microsoft.com/office/drawing/2014/main" val="4108822513"/>
                    </a:ext>
                  </a:extLst>
                </a:gridCol>
                <a:gridCol w="1400439">
                  <a:extLst>
                    <a:ext uri="{9D8B030D-6E8A-4147-A177-3AD203B41FA5}">
                      <a16:colId xmlns:a16="http://schemas.microsoft.com/office/drawing/2014/main" val="3320644915"/>
                    </a:ext>
                  </a:extLst>
                </a:gridCol>
                <a:gridCol w="1400439">
                  <a:extLst>
                    <a:ext uri="{9D8B030D-6E8A-4147-A177-3AD203B41FA5}">
                      <a16:colId xmlns:a16="http://schemas.microsoft.com/office/drawing/2014/main" val="3001179834"/>
                    </a:ext>
                  </a:extLst>
                </a:gridCol>
                <a:gridCol w="1400439">
                  <a:extLst>
                    <a:ext uri="{9D8B030D-6E8A-4147-A177-3AD203B41FA5}">
                      <a16:colId xmlns:a16="http://schemas.microsoft.com/office/drawing/2014/main" val="473575660"/>
                    </a:ext>
                  </a:extLst>
                </a:gridCol>
                <a:gridCol w="1400439">
                  <a:extLst>
                    <a:ext uri="{9D8B030D-6E8A-4147-A177-3AD203B41FA5}">
                      <a16:colId xmlns:a16="http://schemas.microsoft.com/office/drawing/2014/main" val="2590125796"/>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dirty="0"/>
                        <a:t>75</a:t>
                      </a:r>
                    </a:p>
                  </a:txBody>
                  <a:tcPr marL="68580" marR="68580" marT="34290" marB="34290"/>
                </a:tc>
                <a:tc>
                  <a:txBody>
                    <a:bodyPr/>
                    <a:lstStyle/>
                    <a:p>
                      <a:r>
                        <a:rPr lang="tr-TR" sz="1400" dirty="0"/>
                        <a:t>80</a:t>
                      </a:r>
                    </a:p>
                  </a:txBody>
                  <a:tcPr marL="68580" marR="68580" marT="34290" marB="34290"/>
                </a:tc>
                <a:tc>
                  <a:txBody>
                    <a:bodyPr/>
                    <a:lstStyle/>
                    <a:p>
                      <a:r>
                        <a:rPr lang="tr-TR" sz="1400"/>
                        <a:t>75</a:t>
                      </a:r>
                      <a:endParaRPr lang="tr-TR" sz="1400" dirty="0"/>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dirty="0"/>
                        <a:t>55</a:t>
                      </a:r>
                    </a:p>
                  </a:txBody>
                  <a:tcPr marL="68580" marR="68580" marT="34290" marB="34290"/>
                </a:tc>
                <a:tc>
                  <a:txBody>
                    <a:bodyPr/>
                    <a:lstStyle/>
                    <a:p>
                      <a:r>
                        <a:rPr lang="tr-TR" sz="1400" dirty="0"/>
                        <a:t>65</a:t>
                      </a:r>
                    </a:p>
                  </a:txBody>
                  <a:tcPr marL="68580" marR="68580" marT="34290" marB="34290"/>
                </a:tc>
                <a:tc>
                  <a:txBody>
                    <a:bodyPr/>
                    <a:lstStyle/>
                    <a:p>
                      <a:r>
                        <a:rPr lang="tr-TR" sz="1400"/>
                        <a:t>35</a:t>
                      </a:r>
                      <a:endParaRPr lang="tr-TR" sz="1400" dirty="0"/>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tc>
                  <a:txBody>
                    <a:bodyPr/>
                    <a:lstStyle/>
                    <a:p>
                      <a:r>
                        <a:rPr lang="tr-TR" sz="1400"/>
                        <a:t>90</a:t>
                      </a:r>
                      <a:endParaRPr lang="tr-TR" sz="1400" dirty="0"/>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tc>
                  <a:txBody>
                    <a:bodyPr/>
                    <a:lstStyle/>
                    <a:p>
                      <a:r>
                        <a:rPr lang="tr-TR" sz="1400"/>
                        <a:t>45</a:t>
                      </a:r>
                      <a:endParaRPr lang="tr-TR" sz="1400" dirty="0"/>
                    </a:p>
                  </a:txBody>
                  <a:tcPr marL="68580" marR="68580" marT="34290" marB="34290"/>
                </a:tc>
                <a:extLst>
                  <a:ext uri="{0D108BD9-81ED-4DB2-BD59-A6C34878D82A}">
                    <a16:rowId xmlns:a16="http://schemas.microsoft.com/office/drawing/2014/main" val="780328029"/>
                  </a:ext>
                </a:extLst>
              </a:tr>
            </a:tbl>
          </a:graphicData>
        </a:graphic>
      </p:graphicFrame>
      <p:graphicFrame>
        <p:nvGraphicFramePr>
          <p:cNvPr id="5" name="Table 4">
            <a:extLst>
              <a:ext uri="{FF2B5EF4-FFF2-40B4-BE49-F238E27FC236}">
                <a16:creationId xmlns:a16="http://schemas.microsoft.com/office/drawing/2014/main" id="{3D6534D1-49AD-F38E-17ED-BF7B8D78D456}"/>
              </a:ext>
            </a:extLst>
          </p:cNvPr>
          <p:cNvGraphicFramePr>
            <a:graphicFrameLocks/>
          </p:cNvGraphicFramePr>
          <p:nvPr>
            <p:extLst>
              <p:ext uri="{D42A27DB-BD31-4B8C-83A1-F6EECF244321}">
                <p14:modId xmlns:p14="http://schemas.microsoft.com/office/powerpoint/2010/main" val="1537523547"/>
              </p:ext>
            </p:extLst>
          </p:nvPr>
        </p:nvGraphicFramePr>
        <p:xfrm>
          <a:off x="287467" y="472514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7761353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630908592"/>
              </p:ext>
            </p:extLst>
          </p:nvPr>
        </p:nvGraphicFramePr>
        <p:xfrm>
          <a:off x="395288" y="148431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50</a:t>
                      </a:r>
                    </a:p>
                  </a:txBody>
                  <a:tcPr marL="68580" marR="68580" marT="34290" marB="34290"/>
                </a:tc>
                <a:tc>
                  <a:txBody>
                    <a:bodyPr/>
                    <a:lstStyle/>
                    <a:p>
                      <a:r>
                        <a:rPr lang="tr-TR" sz="1400" dirty="0"/>
                        <a:t>20</a:t>
                      </a:r>
                    </a:p>
                  </a:txBody>
                  <a:tcPr marL="68580" marR="68580" marT="34290" marB="34290"/>
                </a:tc>
                <a:tc>
                  <a:txBody>
                    <a:bodyPr/>
                    <a:lstStyle/>
                    <a:p>
                      <a:r>
                        <a:rPr lang="tr-TR" sz="1400" dirty="0"/>
                        <a:t>20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65</a:t>
                      </a:r>
                    </a:p>
                  </a:txBody>
                  <a:tcPr marL="68580" marR="68580" marT="34290" marB="34290"/>
                </a:tc>
                <a:tc>
                  <a:txBody>
                    <a:bodyPr/>
                    <a:lstStyle/>
                    <a:p>
                      <a:r>
                        <a:rPr lang="tr-TR" sz="1400" dirty="0"/>
                        <a:t>50</a:t>
                      </a:r>
                    </a:p>
                  </a:txBody>
                  <a:tcPr marL="68580" marR="68580" marT="34290" marB="34290"/>
                </a:tc>
                <a:tc>
                  <a:txBody>
                    <a:bodyPr/>
                    <a:lstStyle/>
                    <a:p>
                      <a:r>
                        <a:rPr lang="tr-TR" sz="1400" dirty="0"/>
                        <a:t>60</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9" name="Straight Connector 8">
            <a:extLst>
              <a:ext uri="{FF2B5EF4-FFF2-40B4-BE49-F238E27FC236}">
                <a16:creationId xmlns:a16="http://schemas.microsoft.com/office/drawing/2014/main" id="{B2FB1122-84EB-419C-A036-0F803CDD10D0}"/>
              </a:ext>
            </a:extLst>
          </p:cNvPr>
          <p:cNvCxnSpPr>
            <a:cxnSpLocks/>
          </p:cNvCxnSpPr>
          <p:nvPr/>
        </p:nvCxnSpPr>
        <p:spPr>
          <a:xfrm>
            <a:off x="2875598" y="1251794"/>
            <a:ext cx="0" cy="1961182"/>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1A0A2EE-DD8E-4099-9336-6ED764BD45ED}"/>
              </a:ext>
            </a:extLst>
          </p:cNvPr>
          <p:cNvCxnSpPr>
            <a:cxnSpLocks/>
          </p:cNvCxnSpPr>
          <p:nvPr/>
        </p:nvCxnSpPr>
        <p:spPr>
          <a:xfrm flipH="1">
            <a:off x="769620" y="2132856"/>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9489B84E-CF78-4940-B754-60EB166469F8}"/>
              </a:ext>
            </a:extLst>
          </p:cNvPr>
          <p:cNvCxnSpPr>
            <a:cxnSpLocks/>
          </p:cNvCxnSpPr>
          <p:nvPr/>
        </p:nvCxnSpPr>
        <p:spPr>
          <a:xfrm>
            <a:off x="5940152" y="1423193"/>
            <a:ext cx="0" cy="1789783"/>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F6A6C947-EF71-5C90-872A-6E1A72FC4F7B}"/>
              </a:ext>
            </a:extLst>
          </p:cNvPr>
          <p:cNvGraphicFramePr>
            <a:graphicFrameLocks/>
          </p:cNvGraphicFramePr>
          <p:nvPr>
            <p:extLst>
              <p:ext uri="{D42A27DB-BD31-4B8C-83A1-F6EECF244321}">
                <p14:modId xmlns:p14="http://schemas.microsoft.com/office/powerpoint/2010/main" val="1146162244"/>
              </p:ext>
            </p:extLst>
          </p:nvPr>
        </p:nvGraphicFramePr>
        <p:xfrm>
          <a:off x="406296" y="4004593"/>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cxnSp>
        <p:nvCxnSpPr>
          <p:cNvPr id="5" name="Straight Connector 4">
            <a:extLst>
              <a:ext uri="{FF2B5EF4-FFF2-40B4-BE49-F238E27FC236}">
                <a16:creationId xmlns:a16="http://schemas.microsoft.com/office/drawing/2014/main" id="{EDAA2CEB-9DBE-3636-7161-6D247BEFAE0E}"/>
              </a:ext>
            </a:extLst>
          </p:cNvPr>
          <p:cNvCxnSpPr>
            <a:cxnSpLocks/>
          </p:cNvCxnSpPr>
          <p:nvPr/>
        </p:nvCxnSpPr>
        <p:spPr>
          <a:xfrm>
            <a:off x="3183572" y="3846160"/>
            <a:ext cx="0" cy="1887096"/>
          </a:xfrm>
          <a:prstGeom prst="line">
            <a:avLst/>
          </a:prstGeom>
        </p:spPr>
        <p:style>
          <a:lnRef idx="3">
            <a:schemeClr val="accent5"/>
          </a:lnRef>
          <a:fillRef idx="0">
            <a:schemeClr val="accent5"/>
          </a:fillRef>
          <a:effectRef idx="2">
            <a:schemeClr val="accent5"/>
          </a:effectRef>
          <a:fontRef idx="minor">
            <a:schemeClr val="tx1"/>
          </a:fontRef>
        </p:style>
      </p:cxnSp>
      <p:cxnSp>
        <p:nvCxnSpPr>
          <p:cNvPr id="6" name="Straight Connector 5">
            <a:extLst>
              <a:ext uri="{FF2B5EF4-FFF2-40B4-BE49-F238E27FC236}">
                <a16:creationId xmlns:a16="http://schemas.microsoft.com/office/drawing/2014/main" id="{EAFAA610-B824-F97F-97E2-49012C8ACC02}"/>
              </a:ext>
            </a:extLst>
          </p:cNvPr>
          <p:cNvCxnSpPr>
            <a:cxnSpLocks/>
          </p:cNvCxnSpPr>
          <p:nvPr/>
        </p:nvCxnSpPr>
        <p:spPr>
          <a:xfrm flipH="1">
            <a:off x="694576" y="4581128"/>
            <a:ext cx="83743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0785E6ED-37DC-61C7-C5D5-13CBAC876E0B}"/>
              </a:ext>
            </a:extLst>
          </p:cNvPr>
          <p:cNvCxnSpPr>
            <a:cxnSpLocks/>
          </p:cNvCxnSpPr>
          <p:nvPr/>
        </p:nvCxnSpPr>
        <p:spPr>
          <a:xfrm flipH="1">
            <a:off x="694576" y="5229200"/>
            <a:ext cx="837438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726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FA16080-722B-4ACC-AA2C-CD437F22F9C1}"/>
              </a:ext>
            </a:extLst>
          </p:cNvPr>
          <p:cNvGraphicFramePr>
            <a:graphicFrameLocks noGrp="1"/>
          </p:cNvGraphicFramePr>
          <p:nvPr>
            <p:ph idx="1"/>
            <p:extLst>
              <p:ext uri="{D42A27DB-BD31-4B8C-83A1-F6EECF244321}">
                <p14:modId xmlns:p14="http://schemas.microsoft.com/office/powerpoint/2010/main" val="224685388"/>
              </p:ext>
            </p:extLst>
          </p:nvPr>
        </p:nvGraphicFramePr>
        <p:xfrm>
          <a:off x="395288" y="1139290"/>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20</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35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60</a:t>
                      </a:r>
                    </a:p>
                  </a:txBody>
                  <a:tcPr marL="68580" marR="68580" marT="34290" marB="34290"/>
                </a:tc>
                <a:tc>
                  <a:txBody>
                    <a:bodyPr/>
                    <a:lstStyle/>
                    <a:p>
                      <a:r>
                        <a:rPr lang="tr-TR" sz="1400" dirty="0"/>
                        <a:t>50</a:t>
                      </a:r>
                    </a:p>
                  </a:txBody>
                  <a:tcPr marL="68580" marR="68580" marT="34290" marB="34290"/>
                </a:tc>
                <a:tc>
                  <a:txBody>
                    <a:bodyPr/>
                    <a:lstStyle/>
                    <a:p>
                      <a:r>
                        <a:rPr lang="tr-TR" sz="1400" dirty="0"/>
                        <a:t>55</a:t>
                      </a:r>
                    </a:p>
                  </a:txBody>
                  <a:tcPr marL="68580" marR="68580" marT="34290" marB="34290"/>
                </a:tc>
                <a:extLst>
                  <a:ext uri="{0D108BD9-81ED-4DB2-BD59-A6C34878D82A}">
                    <a16:rowId xmlns:a16="http://schemas.microsoft.com/office/drawing/2014/main" val="780328029"/>
                  </a:ext>
                </a:extLst>
              </a:tr>
            </a:tbl>
          </a:graphicData>
        </a:graphic>
      </p:graphicFrame>
      <p:sp>
        <p:nvSpPr>
          <p:cNvPr id="2" name="Title 1">
            <a:extLst>
              <a:ext uri="{FF2B5EF4-FFF2-40B4-BE49-F238E27FC236}">
                <a16:creationId xmlns:a16="http://schemas.microsoft.com/office/drawing/2014/main" id="{65AB9ABE-CE7C-4082-BEAF-9F278BF85D32}"/>
              </a:ext>
            </a:extLst>
          </p:cNvPr>
          <p:cNvSpPr>
            <a:spLocks noGrp="1"/>
          </p:cNvSpPr>
          <p:nvPr>
            <p:ph type="title"/>
          </p:nvPr>
        </p:nvSpPr>
        <p:spPr/>
        <p:txBody>
          <a:bodyPr/>
          <a:lstStyle/>
          <a:p>
            <a:r>
              <a:rPr lang="tr-TR" dirty="0"/>
              <a:t>Dengeli Durum</a:t>
            </a:r>
          </a:p>
        </p:txBody>
      </p:sp>
      <p:cxnSp>
        <p:nvCxnSpPr>
          <p:cNvPr id="5" name="Straight Connector 4">
            <a:extLst>
              <a:ext uri="{FF2B5EF4-FFF2-40B4-BE49-F238E27FC236}">
                <a16:creationId xmlns:a16="http://schemas.microsoft.com/office/drawing/2014/main" id="{064B27FE-B3E0-48B0-8B36-89850B8BB5D9}"/>
              </a:ext>
            </a:extLst>
          </p:cNvPr>
          <p:cNvCxnSpPr>
            <a:cxnSpLocks/>
          </p:cNvCxnSpPr>
          <p:nvPr/>
        </p:nvCxnSpPr>
        <p:spPr>
          <a:xfrm flipV="1">
            <a:off x="3048933" y="980728"/>
            <a:ext cx="0" cy="1965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F4F9966-BFF1-447F-B418-CAB076DB23DB}"/>
              </a:ext>
            </a:extLst>
          </p:cNvPr>
          <p:cNvCxnSpPr>
            <a:cxnSpLocks/>
          </p:cNvCxnSpPr>
          <p:nvPr/>
        </p:nvCxnSpPr>
        <p:spPr>
          <a:xfrm flipH="1" flipV="1">
            <a:off x="777240" y="1715825"/>
            <a:ext cx="8366760" cy="57150"/>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298B97BB-65EB-4E27-BAA4-35519A8B2A71}"/>
              </a:ext>
            </a:extLst>
          </p:cNvPr>
          <p:cNvCxnSpPr>
            <a:cxnSpLocks/>
          </p:cNvCxnSpPr>
          <p:nvPr/>
        </p:nvCxnSpPr>
        <p:spPr>
          <a:xfrm>
            <a:off x="777240" y="2268275"/>
            <a:ext cx="8290560"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3" name="Table 4">
            <a:extLst>
              <a:ext uri="{FF2B5EF4-FFF2-40B4-BE49-F238E27FC236}">
                <a16:creationId xmlns:a16="http://schemas.microsoft.com/office/drawing/2014/main" id="{66E56084-4C8C-CB35-CD9B-298D130CB2FD}"/>
              </a:ext>
            </a:extLst>
          </p:cNvPr>
          <p:cNvGraphicFramePr>
            <a:graphicFrameLocks/>
          </p:cNvGraphicFramePr>
          <p:nvPr>
            <p:extLst>
              <p:ext uri="{D42A27DB-BD31-4B8C-83A1-F6EECF244321}">
                <p14:modId xmlns:p14="http://schemas.microsoft.com/office/powerpoint/2010/main" val="3231319057"/>
              </p:ext>
            </p:extLst>
          </p:nvPr>
        </p:nvGraphicFramePr>
        <p:xfrm>
          <a:off x="370682" y="3048804"/>
          <a:ext cx="8402635" cy="160782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35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50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0</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780328029"/>
                  </a:ext>
                </a:extLst>
              </a:tr>
            </a:tbl>
          </a:graphicData>
        </a:graphic>
      </p:graphicFrame>
      <p:cxnSp>
        <p:nvCxnSpPr>
          <p:cNvPr id="6" name="Straight Connector 4">
            <a:extLst>
              <a:ext uri="{FF2B5EF4-FFF2-40B4-BE49-F238E27FC236}">
                <a16:creationId xmlns:a16="http://schemas.microsoft.com/office/drawing/2014/main" id="{AB3D96CF-F6AA-6681-960A-8E2D5F079EB1}"/>
              </a:ext>
            </a:extLst>
          </p:cNvPr>
          <p:cNvCxnSpPr>
            <a:cxnSpLocks/>
          </p:cNvCxnSpPr>
          <p:nvPr/>
        </p:nvCxnSpPr>
        <p:spPr>
          <a:xfrm flipV="1">
            <a:off x="3297570" y="2883921"/>
            <a:ext cx="0" cy="1856240"/>
          </a:xfrm>
          <a:prstGeom prst="line">
            <a:avLst/>
          </a:prstGeom>
        </p:spPr>
        <p:style>
          <a:lnRef idx="3">
            <a:schemeClr val="accent5"/>
          </a:lnRef>
          <a:fillRef idx="0">
            <a:schemeClr val="accent5"/>
          </a:fillRef>
          <a:effectRef idx="2">
            <a:schemeClr val="accent5"/>
          </a:effectRef>
          <a:fontRef idx="minor">
            <a:schemeClr val="tx1"/>
          </a:fontRef>
        </p:style>
      </p:cxnSp>
      <p:cxnSp>
        <p:nvCxnSpPr>
          <p:cNvPr id="8" name="Straight Connector 5">
            <a:extLst>
              <a:ext uri="{FF2B5EF4-FFF2-40B4-BE49-F238E27FC236}">
                <a16:creationId xmlns:a16="http://schemas.microsoft.com/office/drawing/2014/main" id="{F9983C87-6EF1-B7F9-2520-2819C52A8B20}"/>
              </a:ext>
            </a:extLst>
          </p:cNvPr>
          <p:cNvCxnSpPr>
            <a:cxnSpLocks/>
          </p:cNvCxnSpPr>
          <p:nvPr/>
        </p:nvCxnSpPr>
        <p:spPr>
          <a:xfrm>
            <a:off x="1148730" y="3657351"/>
            <a:ext cx="7791153"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977995B1-4B48-52C8-7A9F-B80E76FB7BB3}"/>
              </a:ext>
            </a:extLst>
          </p:cNvPr>
          <p:cNvCxnSpPr>
            <a:cxnSpLocks/>
          </p:cNvCxnSpPr>
          <p:nvPr/>
        </p:nvCxnSpPr>
        <p:spPr>
          <a:xfrm>
            <a:off x="1163018" y="4201403"/>
            <a:ext cx="777686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 name="Straight Connector 10">
            <a:extLst>
              <a:ext uri="{FF2B5EF4-FFF2-40B4-BE49-F238E27FC236}">
                <a16:creationId xmlns:a16="http://schemas.microsoft.com/office/drawing/2014/main" id="{9D894952-1C0C-AD20-8528-F81FEDC4A9CC}"/>
              </a:ext>
            </a:extLst>
          </p:cNvPr>
          <p:cNvCxnSpPr>
            <a:cxnSpLocks/>
          </p:cNvCxnSpPr>
          <p:nvPr/>
        </p:nvCxnSpPr>
        <p:spPr>
          <a:xfrm>
            <a:off x="7788002" y="2883921"/>
            <a:ext cx="0" cy="185624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1" name="Table 4">
            <a:extLst>
              <a:ext uri="{FF2B5EF4-FFF2-40B4-BE49-F238E27FC236}">
                <a16:creationId xmlns:a16="http://schemas.microsoft.com/office/drawing/2014/main" id="{0320211A-98C1-0FAE-833C-4993B8FC7C67}"/>
              </a:ext>
            </a:extLst>
          </p:cNvPr>
          <p:cNvGraphicFramePr>
            <a:graphicFrameLocks/>
          </p:cNvGraphicFramePr>
          <p:nvPr>
            <p:extLst>
              <p:ext uri="{D42A27DB-BD31-4B8C-83A1-F6EECF244321}">
                <p14:modId xmlns:p14="http://schemas.microsoft.com/office/powerpoint/2010/main" val="1925259332"/>
              </p:ext>
            </p:extLst>
          </p:nvPr>
        </p:nvGraphicFramePr>
        <p:xfrm>
          <a:off x="395288" y="4876972"/>
          <a:ext cx="8402635" cy="163847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578992345"/>
                    </a:ext>
                  </a:extLst>
                </a:gridCol>
                <a:gridCol w="1680527">
                  <a:extLst>
                    <a:ext uri="{9D8B030D-6E8A-4147-A177-3AD203B41FA5}">
                      <a16:colId xmlns:a16="http://schemas.microsoft.com/office/drawing/2014/main" val="4108822513"/>
                    </a:ext>
                  </a:extLst>
                </a:gridCol>
                <a:gridCol w="1680527">
                  <a:extLst>
                    <a:ext uri="{9D8B030D-6E8A-4147-A177-3AD203B41FA5}">
                      <a16:colId xmlns:a16="http://schemas.microsoft.com/office/drawing/2014/main" val="3320644915"/>
                    </a:ext>
                  </a:extLst>
                </a:gridCol>
                <a:gridCol w="1680527">
                  <a:extLst>
                    <a:ext uri="{9D8B030D-6E8A-4147-A177-3AD203B41FA5}">
                      <a16:colId xmlns:a16="http://schemas.microsoft.com/office/drawing/2014/main" val="3001179834"/>
                    </a:ext>
                  </a:extLst>
                </a:gridCol>
                <a:gridCol w="1680527">
                  <a:extLst>
                    <a:ext uri="{9D8B030D-6E8A-4147-A177-3AD203B41FA5}">
                      <a16:colId xmlns:a16="http://schemas.microsoft.com/office/drawing/2014/main" val="473575660"/>
                    </a:ext>
                  </a:extLst>
                </a:gridCol>
              </a:tblGrid>
              <a:tr h="48006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a:t>35</a:t>
                      </a:r>
                      <a:endParaRPr lang="tr-TR" sz="1400" dirty="0"/>
                    </a:p>
                  </a:txBody>
                  <a:tcPr marL="68580" marR="68580" marT="34290" marB="34290"/>
                </a:tc>
                <a:tc>
                  <a:txBody>
                    <a:bodyPr/>
                    <a:lstStyle/>
                    <a:p>
                      <a:r>
                        <a:rPr lang="tr-TR" sz="1400" dirty="0"/>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0</a:t>
                      </a:r>
                    </a:p>
                  </a:txBody>
                  <a:tcPr marL="68580" marR="68580" marT="34290" marB="34290"/>
                </a:tc>
                <a:tc>
                  <a:txBody>
                    <a:bodyPr/>
                    <a:lstStyle/>
                    <a:p>
                      <a:r>
                        <a:rPr lang="tr-TR" sz="1400" dirty="0"/>
                        <a:t>30</a:t>
                      </a:r>
                    </a:p>
                  </a:txBody>
                  <a:tcPr marL="68580" marR="68580" marT="34290" marB="34290"/>
                </a:tc>
                <a:tc>
                  <a:txBody>
                    <a:bodyPr/>
                    <a:lstStyle/>
                    <a:p>
                      <a:r>
                        <a:rPr lang="tr-TR" sz="1400" dirty="0"/>
                        <a:t>5</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1822720956"/>
                  </a:ext>
                </a:extLst>
              </a:tr>
              <a:tr h="312590">
                <a:tc>
                  <a:txBody>
                    <a:bodyPr/>
                    <a:lstStyle/>
                    <a:p>
                      <a:r>
                        <a:rPr lang="tr-TR" sz="1400" dirty="0"/>
                        <a:t>3</a:t>
                      </a:r>
                    </a:p>
                  </a:txBody>
                  <a:tcPr marL="68580" marR="68580" marT="34290" marB="34290"/>
                </a:tc>
                <a:tc>
                  <a:txBody>
                    <a:bodyPr/>
                    <a:lstStyle/>
                    <a:p>
                      <a:r>
                        <a:rPr lang="tr-TR" sz="1400" kern="1200" dirty="0">
                          <a:solidFill>
                            <a:schemeClr val="dk1"/>
                          </a:solidFill>
                          <a:latin typeface="+mn-lt"/>
                          <a:ea typeface="+mn-ea"/>
                          <a:cs typeface="+mn-cs"/>
                        </a:rPr>
                        <a:t>50</a:t>
                      </a:r>
                    </a:p>
                  </a:txBody>
                  <a:tcPr marL="68580" marR="68580" marT="34290" marB="34290"/>
                </a:tc>
                <a:tc>
                  <a:txBody>
                    <a:bodyPr/>
                    <a:lstStyle/>
                    <a:p>
                      <a:r>
                        <a:rPr lang="tr-TR" sz="1400" kern="1200" dirty="0">
                          <a:solidFill>
                            <a:schemeClr val="dk1"/>
                          </a:solidFill>
                          <a:latin typeface="+mn-lt"/>
                          <a:ea typeface="+mn-ea"/>
                          <a:cs typeface="+mn-cs"/>
                        </a:rPr>
                        <a:t>0</a:t>
                      </a:r>
                    </a:p>
                  </a:txBody>
                  <a:tcPr marL="68580" marR="68580" marT="34290" marB="34290"/>
                </a:tc>
                <a:tc>
                  <a:txBody>
                    <a:bodyPr/>
                    <a:lstStyle/>
                    <a:p>
                      <a:r>
                        <a:rPr lang="tr-TR" sz="1400" dirty="0"/>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X</a:t>
                      </a:r>
                    </a:p>
                  </a:txBody>
                  <a:tcPr marL="68580" marR="68580" marT="34290" marB="34290"/>
                </a:tc>
                <a:tc>
                  <a:txBody>
                    <a:bodyPr/>
                    <a:lstStyle/>
                    <a:p>
                      <a:r>
                        <a:rPr lang="tr-TR" sz="1400" dirty="0"/>
                        <a:t>45</a:t>
                      </a:r>
                    </a:p>
                  </a:txBody>
                  <a:tcPr marL="68580" marR="68580" marT="34290" marB="34290"/>
                </a:tc>
                <a:tc>
                  <a:txBody>
                    <a:bodyPr/>
                    <a:lstStyle/>
                    <a:p>
                      <a:r>
                        <a:rPr lang="tr-TR" sz="1400" dirty="0"/>
                        <a:t>35</a:t>
                      </a:r>
                    </a:p>
                  </a:txBody>
                  <a:tcPr marL="68580" marR="68580" marT="34290" marB="34290"/>
                </a:tc>
                <a:tc>
                  <a:txBody>
                    <a:bodyPr/>
                    <a:lstStyle/>
                    <a:p>
                      <a:r>
                        <a:rPr lang="tr-TR" sz="1400" dirty="0"/>
                        <a:t>45</a:t>
                      </a:r>
                    </a:p>
                  </a:txBody>
                  <a:tcPr marL="68580" marR="68580" marT="34290" marB="34290"/>
                </a:tc>
                <a:extLst>
                  <a:ext uri="{0D108BD9-81ED-4DB2-BD59-A6C34878D82A}">
                    <a16:rowId xmlns:a16="http://schemas.microsoft.com/office/drawing/2014/main" val="780328029"/>
                  </a:ext>
                </a:extLst>
              </a:tr>
            </a:tbl>
          </a:graphicData>
        </a:graphic>
      </p:graphicFrame>
    </p:spTree>
    <p:extLst>
      <p:ext uri="{BB962C8B-B14F-4D97-AF65-F5344CB8AC3E}">
        <p14:creationId xmlns:p14="http://schemas.microsoft.com/office/powerpoint/2010/main" val="315241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ECA8A851-3836-20B5-0B9C-08DB4971E72A}"/>
              </a:ext>
            </a:extLst>
          </p:cNvPr>
          <p:cNvSpPr>
            <a:spLocks noGrp="1"/>
          </p:cNvSpPr>
          <p:nvPr>
            <p:ph type="title"/>
          </p:nvPr>
        </p:nvSpPr>
        <p:spPr/>
        <p:txBody>
          <a:bodyPr/>
          <a:lstStyle/>
          <a:p>
            <a:r>
              <a:rPr lang="tr-TR"/>
              <a:t>Örnek: Optimizasyon Modeli</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D98DFE0-F897-B264-CF5C-11FDD7BED8A5}"/>
                  </a:ext>
                </a:extLst>
              </p:cNvPr>
              <p:cNvSpPr txBox="1"/>
              <p:nvPr/>
            </p:nvSpPr>
            <p:spPr>
              <a:xfrm>
                <a:off x="1619672" y="1772816"/>
                <a:ext cx="6192688" cy="553998"/>
              </a:xfrm>
              <a:prstGeom prst="rect">
                <a:avLst/>
              </a:prstGeom>
              <a:noFill/>
            </p:spPr>
            <p:txBody>
              <a:bodyPr wrap="squar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a:t>
                </a:r>
                <a:r>
                  <a:rPr lang="tr-TR"/>
                  <a:t>20x13 + </a:t>
                </a:r>
                <a:endParaRPr lang="tr-TR" dirty="0"/>
              </a:p>
              <a:p>
                <a:r>
                  <a:rPr lang="tr-TR" dirty="0"/>
                  <a:t>              30x21 + 40x22 + 35x23</a:t>
                </a:r>
              </a:p>
            </p:txBody>
          </p:sp>
        </mc:Choice>
        <mc:Fallback xmlns="">
          <p:sp>
            <p:nvSpPr>
              <p:cNvPr id="4" name="Metin kutusu 3">
                <a:extLst>
                  <a:ext uri="{FF2B5EF4-FFF2-40B4-BE49-F238E27FC236}">
                    <a16:creationId xmlns:a16="http://schemas.microsoft.com/office/drawing/2014/main" id="{2D98DFE0-F897-B264-CF5C-11FDD7BED8A5}"/>
                  </a:ext>
                </a:extLst>
              </p:cNvPr>
              <p:cNvSpPr txBox="1">
                <a:spLocks noRot="1" noChangeAspect="1" noMove="1" noResize="1" noEditPoints="1" noAdjustHandles="1" noChangeArrowheads="1" noChangeShapeType="1" noTextEdit="1"/>
              </p:cNvSpPr>
              <p:nvPr/>
            </p:nvSpPr>
            <p:spPr>
              <a:xfrm>
                <a:off x="1619672" y="1772816"/>
                <a:ext cx="6192688" cy="553998"/>
              </a:xfrm>
              <a:prstGeom prst="rect">
                <a:avLst/>
              </a:prstGeom>
              <a:blipFill>
                <a:blip r:embed="rId2"/>
                <a:stretch>
                  <a:fillRect l="-1378" t="-14286" b="-2417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77E2FED8-3C3D-41CC-E16F-A73717684EA8}"/>
                  </a:ext>
                </a:extLst>
              </p:cNvPr>
              <p:cNvSpPr txBox="1"/>
              <p:nvPr/>
            </p:nvSpPr>
            <p:spPr>
              <a:xfrm>
                <a:off x="1890260" y="3097595"/>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77E2FED8-3C3D-41CC-E16F-A73717684EA8}"/>
                  </a:ext>
                </a:extLst>
              </p:cNvPr>
              <p:cNvSpPr txBox="1">
                <a:spLocks noRot="1" noChangeAspect="1" noMove="1" noResize="1" noEditPoints="1" noAdjustHandles="1" noChangeArrowheads="1" noChangeShapeType="1" noTextEdit="1"/>
              </p:cNvSpPr>
              <p:nvPr/>
            </p:nvSpPr>
            <p:spPr>
              <a:xfrm>
                <a:off x="1890260" y="3097595"/>
                <a:ext cx="2030556" cy="276999"/>
              </a:xfrm>
              <a:prstGeom prst="rect">
                <a:avLst/>
              </a:prstGeom>
              <a:blipFill>
                <a:blip r:embed="rId3"/>
                <a:stretch>
                  <a:fillRect l="-3003" t="-28261" r="-60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C04C7A37-0644-AB7E-699A-1F3DDA824414}"/>
                  </a:ext>
                </a:extLst>
              </p:cNvPr>
              <p:cNvSpPr txBox="1"/>
              <p:nvPr/>
            </p:nvSpPr>
            <p:spPr>
              <a:xfrm>
                <a:off x="1863667" y="3604456"/>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C04C7A37-0644-AB7E-699A-1F3DDA824414}"/>
                  </a:ext>
                </a:extLst>
              </p:cNvPr>
              <p:cNvSpPr txBox="1">
                <a:spLocks noRot="1" noChangeAspect="1" noMove="1" noResize="1" noEditPoints="1" noAdjustHandles="1" noChangeArrowheads="1" noChangeShapeType="1" noTextEdit="1"/>
              </p:cNvSpPr>
              <p:nvPr/>
            </p:nvSpPr>
            <p:spPr>
              <a:xfrm>
                <a:off x="1863667" y="3604456"/>
                <a:ext cx="2046522" cy="276999"/>
              </a:xfrm>
              <a:prstGeom prst="rect">
                <a:avLst/>
              </a:prstGeom>
              <a:blipFill>
                <a:blip r:embed="rId4"/>
                <a:stretch>
                  <a:fillRect l="-2985" t="-28261" r="-597"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D415E2A-2935-4D3F-2CF8-961720A715A7}"/>
                  </a:ext>
                </a:extLst>
              </p:cNvPr>
              <p:cNvSpPr txBox="1"/>
              <p:nvPr/>
            </p:nvSpPr>
            <p:spPr>
              <a:xfrm>
                <a:off x="2409505" y="4600209"/>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5D415E2A-2935-4D3F-2CF8-961720A715A7}"/>
                  </a:ext>
                </a:extLst>
              </p:cNvPr>
              <p:cNvSpPr txBox="1">
                <a:spLocks noRot="1" noChangeAspect="1" noMove="1" noResize="1" noEditPoints="1" noAdjustHandles="1" noChangeArrowheads="1" noChangeShapeType="1" noTextEdit="1"/>
              </p:cNvSpPr>
              <p:nvPr/>
            </p:nvSpPr>
            <p:spPr>
              <a:xfrm>
                <a:off x="2409505" y="4600209"/>
                <a:ext cx="1511311" cy="276999"/>
              </a:xfrm>
              <a:prstGeom prst="rect">
                <a:avLst/>
              </a:prstGeom>
              <a:blipFill>
                <a:blip r:embed="rId5"/>
                <a:stretch>
                  <a:fillRect l="-4032" t="-28889" r="-3629"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99B24EEA-2DB6-D99C-B177-EBB8F50CAD4A}"/>
                  </a:ext>
                </a:extLst>
              </p:cNvPr>
              <p:cNvSpPr txBox="1"/>
              <p:nvPr/>
            </p:nvSpPr>
            <p:spPr>
              <a:xfrm>
                <a:off x="2409505" y="5061339"/>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99B24EEA-2DB6-D99C-B177-EBB8F50CAD4A}"/>
                  </a:ext>
                </a:extLst>
              </p:cNvPr>
              <p:cNvSpPr txBox="1">
                <a:spLocks noRot="1" noChangeAspect="1" noMove="1" noResize="1" noEditPoints="1" noAdjustHandles="1" noChangeArrowheads="1" noChangeShapeType="1" noTextEdit="1"/>
              </p:cNvSpPr>
              <p:nvPr/>
            </p:nvSpPr>
            <p:spPr>
              <a:xfrm>
                <a:off x="2409505" y="5061339"/>
                <a:ext cx="1447191" cy="276999"/>
              </a:xfrm>
              <a:prstGeom prst="rect">
                <a:avLst/>
              </a:prstGeom>
              <a:blipFill>
                <a:blip r:embed="rId6"/>
                <a:stretch>
                  <a:fillRect l="-4202" t="-28261" r="-4202"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FECB0D19-4CA6-A474-6DA0-13274F506E75}"/>
                  </a:ext>
                </a:extLst>
              </p:cNvPr>
              <p:cNvSpPr txBox="1"/>
              <p:nvPr/>
            </p:nvSpPr>
            <p:spPr>
              <a:xfrm>
                <a:off x="2397789" y="548787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10</a:t>
                </a:r>
              </a:p>
            </p:txBody>
          </p:sp>
        </mc:Choice>
        <mc:Fallback xmlns="">
          <p:sp>
            <p:nvSpPr>
              <p:cNvPr id="9" name="Metin kutusu 8">
                <a:extLst>
                  <a:ext uri="{FF2B5EF4-FFF2-40B4-BE49-F238E27FC236}">
                    <a16:creationId xmlns:a16="http://schemas.microsoft.com/office/drawing/2014/main" id="{FECB0D19-4CA6-A474-6DA0-13274F506E75}"/>
                  </a:ext>
                </a:extLst>
              </p:cNvPr>
              <p:cNvSpPr txBox="1">
                <a:spLocks noRot="1" noChangeAspect="1" noMove="1" noResize="1" noEditPoints="1" noAdjustHandles="1" noChangeArrowheads="1" noChangeShapeType="1" noTextEdit="1"/>
              </p:cNvSpPr>
              <p:nvPr/>
            </p:nvSpPr>
            <p:spPr>
              <a:xfrm>
                <a:off x="2397789" y="5487870"/>
                <a:ext cx="1447191" cy="276999"/>
              </a:xfrm>
              <a:prstGeom prst="rect">
                <a:avLst/>
              </a:prstGeom>
              <a:blipFill>
                <a:blip r:embed="rId7"/>
                <a:stretch>
                  <a:fillRect l="-4202" t="-28261" r="-4202" b="-50000"/>
                </a:stretch>
              </a:blipFill>
            </p:spPr>
            <p:txBody>
              <a:bodyPr/>
              <a:lstStyle/>
              <a:p>
                <a:r>
                  <a:rPr lang="tr-TR">
                    <a:noFill/>
                  </a:rPr>
                  <a:t> </a:t>
                </a:r>
              </a:p>
            </p:txBody>
          </p:sp>
        </mc:Fallback>
      </mc:AlternateContent>
      <p:sp>
        <p:nvSpPr>
          <p:cNvPr id="10" name="TextBox 2">
            <a:extLst>
              <a:ext uri="{FF2B5EF4-FFF2-40B4-BE49-F238E27FC236}">
                <a16:creationId xmlns:a16="http://schemas.microsoft.com/office/drawing/2014/main" id="{34985DAC-4378-1066-A24A-B64CC1E84551}"/>
              </a:ext>
            </a:extLst>
          </p:cNvPr>
          <p:cNvSpPr txBox="1"/>
          <p:nvPr/>
        </p:nvSpPr>
        <p:spPr>
          <a:xfrm>
            <a:off x="4157711" y="3304682"/>
            <a:ext cx="1524776" cy="369332"/>
          </a:xfrm>
          <a:prstGeom prst="rect">
            <a:avLst/>
          </a:prstGeom>
          <a:noFill/>
        </p:spPr>
        <p:txBody>
          <a:bodyPr wrap="none" rtlCol="0">
            <a:spAutoFit/>
          </a:bodyPr>
          <a:lstStyle/>
          <a:p>
            <a:r>
              <a:rPr lang="tr-TR" dirty="0"/>
              <a:t>Arz Kısıtları</a:t>
            </a:r>
          </a:p>
        </p:txBody>
      </p:sp>
      <p:sp>
        <p:nvSpPr>
          <p:cNvPr id="11" name="TextBox 10">
            <a:extLst>
              <a:ext uri="{FF2B5EF4-FFF2-40B4-BE49-F238E27FC236}">
                <a16:creationId xmlns:a16="http://schemas.microsoft.com/office/drawing/2014/main" id="{26E00530-A1D2-2AAB-D930-E1D4167ECA59}"/>
              </a:ext>
            </a:extLst>
          </p:cNvPr>
          <p:cNvSpPr txBox="1"/>
          <p:nvPr/>
        </p:nvSpPr>
        <p:spPr>
          <a:xfrm>
            <a:off x="4089625" y="5015172"/>
            <a:ext cx="1811714" cy="369332"/>
          </a:xfrm>
          <a:prstGeom prst="rect">
            <a:avLst/>
          </a:prstGeom>
          <a:noFill/>
        </p:spPr>
        <p:txBody>
          <a:bodyPr wrap="none" rtlCol="0">
            <a:spAutoFit/>
          </a:bodyPr>
          <a:lstStyle/>
          <a:p>
            <a:r>
              <a:rPr lang="tr-TR" dirty="0"/>
              <a:t>Talep Kısıtları</a:t>
            </a:r>
          </a:p>
        </p:txBody>
      </p:sp>
      <p:sp>
        <p:nvSpPr>
          <p:cNvPr id="2" name="Dikdörtgen 1">
            <a:extLst>
              <a:ext uri="{FF2B5EF4-FFF2-40B4-BE49-F238E27FC236}">
                <a16:creationId xmlns:a16="http://schemas.microsoft.com/office/drawing/2014/main" id="{B7F2B09C-FADA-1E50-B5DB-43AA96CB3BB1}"/>
              </a:ext>
            </a:extLst>
          </p:cNvPr>
          <p:cNvSpPr/>
          <p:nvPr/>
        </p:nvSpPr>
        <p:spPr>
          <a:xfrm>
            <a:off x="1619672" y="2852936"/>
            <a:ext cx="4281667"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E7019CF4-5682-0148-EB20-1AD6E063B06E}"/>
              </a:ext>
            </a:extLst>
          </p:cNvPr>
          <p:cNvSpPr/>
          <p:nvPr/>
        </p:nvSpPr>
        <p:spPr>
          <a:xfrm>
            <a:off x="1619672" y="4437112"/>
            <a:ext cx="4281667" cy="1512168"/>
          </a:xfrm>
          <a:prstGeom prst="rect">
            <a:avLst/>
          </a:prstGeom>
          <a:noFill/>
          <a:ln>
            <a:solidFill>
              <a:srgbClr val="EA6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08059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7EAF8-B91D-4B0E-92DF-D691F689D77D}"/>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deli</a:t>
            </a:r>
          </a:p>
        </p:txBody>
      </p:sp>
    </p:spTree>
    <p:extLst>
      <p:ext uri="{BB962C8B-B14F-4D97-AF65-F5344CB8AC3E}">
        <p14:creationId xmlns:p14="http://schemas.microsoft.com/office/powerpoint/2010/main" val="32281074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B8C7C-E690-4B95-806B-AAB3DCF5D04D}"/>
              </a:ext>
            </a:extLst>
          </p:cNvPr>
          <p:cNvSpPr>
            <a:spLocks noGrp="1"/>
          </p:cNvSpPr>
          <p:nvPr>
            <p:ph idx="1"/>
          </p:nvPr>
        </p:nvSpPr>
        <p:spPr/>
        <p:txBody>
          <a:bodyPr>
            <a:normAutofit/>
          </a:bodyPr>
          <a:lstStyle/>
          <a:p>
            <a:r>
              <a:rPr lang="tr-TR" dirty="0">
                <a:solidFill>
                  <a:srgbClr val="FF0000"/>
                </a:solidFill>
              </a:rPr>
              <a:t>x1A +x1B + x1C + x1D = 1</a:t>
            </a:r>
          </a:p>
          <a:p>
            <a:r>
              <a:rPr lang="tr-TR" dirty="0">
                <a:solidFill>
                  <a:srgbClr val="FF0000"/>
                </a:solidFill>
              </a:rPr>
              <a:t>x2A +x2B + x2C + x2D = 1</a:t>
            </a:r>
          </a:p>
          <a:p>
            <a:r>
              <a:rPr lang="tr-TR" dirty="0">
                <a:solidFill>
                  <a:srgbClr val="FF0000"/>
                </a:solidFill>
              </a:rPr>
              <a:t>x3A +x3B + x3C + x3D = 1</a:t>
            </a:r>
          </a:p>
          <a:p>
            <a:r>
              <a:rPr lang="tr-TR" dirty="0">
                <a:solidFill>
                  <a:srgbClr val="FF0000"/>
                </a:solidFill>
              </a:rPr>
              <a:t>x4A +x4B + x4C + x4D = 1</a:t>
            </a:r>
          </a:p>
          <a:p>
            <a:r>
              <a:rPr lang="tr-TR" dirty="0"/>
              <a:t>x1A + x2A + x3A + x4A =1</a:t>
            </a:r>
          </a:p>
          <a:p>
            <a:r>
              <a:rPr lang="tr-TR" dirty="0"/>
              <a:t>x1B + x2B + x3B + x4B =1</a:t>
            </a:r>
          </a:p>
          <a:p>
            <a:r>
              <a:rPr lang="tr-TR" dirty="0"/>
              <a:t>x1C + x2C + x3C + x4C =1</a:t>
            </a:r>
          </a:p>
          <a:p>
            <a:r>
              <a:rPr lang="tr-TR" dirty="0"/>
              <a:t>x1D + x2D + x3D + x4D =1</a:t>
            </a:r>
          </a:p>
          <a:p>
            <a:endParaRPr lang="tr-TR" dirty="0"/>
          </a:p>
          <a:p>
            <a:endParaRPr lang="tr-TR" dirty="0"/>
          </a:p>
          <a:p>
            <a:endParaRPr lang="tr-TR" dirty="0"/>
          </a:p>
          <a:p>
            <a:endParaRPr lang="tr-TR" dirty="0"/>
          </a:p>
          <a:p>
            <a:endParaRPr lang="tr-TR" dirty="0"/>
          </a:p>
          <a:p>
            <a:endParaRPr lang="tr-TR" dirty="0"/>
          </a:p>
        </p:txBody>
      </p:sp>
      <p:sp>
        <p:nvSpPr>
          <p:cNvPr id="6" name="Başlık 5">
            <a:extLst>
              <a:ext uri="{FF2B5EF4-FFF2-40B4-BE49-F238E27FC236}">
                <a16:creationId xmlns:a16="http://schemas.microsoft.com/office/drawing/2014/main" id="{98665595-2BA1-9384-6585-F43F3457F5F1}"/>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63B62B7E-0F29-448E-B385-34500714AC6E}"/>
              </a:ext>
            </a:extLst>
          </p:cNvPr>
          <p:cNvGraphicFramePr>
            <a:graphicFrameLocks/>
          </p:cNvGraphicFramePr>
          <p:nvPr/>
        </p:nvGraphicFramePr>
        <p:xfrm>
          <a:off x="3566161" y="1154430"/>
          <a:ext cx="5296629" cy="1409700"/>
        </p:xfrm>
        <a:graphic>
          <a:graphicData uri="http://schemas.openxmlformats.org/drawingml/2006/table">
            <a:tbl>
              <a:tblPr firstRow="1" bandRow="1">
                <a:tableStyleId>{5C22544A-7EE6-4342-B048-85BDC9FD1C3A}</a:tableStyleId>
              </a:tblPr>
              <a:tblGrid>
                <a:gridCol w="1858852">
                  <a:extLst>
                    <a:ext uri="{9D8B030D-6E8A-4147-A177-3AD203B41FA5}">
                      <a16:colId xmlns:a16="http://schemas.microsoft.com/office/drawing/2014/main" val="578992345"/>
                    </a:ext>
                  </a:extLst>
                </a:gridCol>
                <a:gridCol w="422910">
                  <a:extLst>
                    <a:ext uri="{9D8B030D-6E8A-4147-A177-3AD203B41FA5}">
                      <a16:colId xmlns:a16="http://schemas.microsoft.com/office/drawing/2014/main" val="4108822513"/>
                    </a:ext>
                  </a:extLst>
                </a:gridCol>
                <a:gridCol w="422910">
                  <a:extLst>
                    <a:ext uri="{9D8B030D-6E8A-4147-A177-3AD203B41FA5}">
                      <a16:colId xmlns:a16="http://schemas.microsoft.com/office/drawing/2014/main" val="3320644915"/>
                    </a:ext>
                  </a:extLst>
                </a:gridCol>
                <a:gridCol w="341948">
                  <a:extLst>
                    <a:ext uri="{9D8B030D-6E8A-4147-A177-3AD203B41FA5}">
                      <a16:colId xmlns:a16="http://schemas.microsoft.com/office/drawing/2014/main" val="3001179834"/>
                    </a:ext>
                  </a:extLst>
                </a:gridCol>
                <a:gridCol w="2250009">
                  <a:extLst>
                    <a:ext uri="{9D8B030D-6E8A-4147-A177-3AD203B41FA5}">
                      <a16:colId xmlns:a16="http://schemas.microsoft.com/office/drawing/2014/main" val="473575660"/>
                    </a:ext>
                  </a:extLst>
                </a:gridCol>
              </a:tblGrid>
              <a:tr h="278130">
                <a:tc>
                  <a:txBody>
                    <a:bodyPr/>
                    <a:lstStyle/>
                    <a:p>
                      <a:r>
                        <a:rPr lang="tr-TR" sz="1400" dirty="0"/>
                        <a:t>Sağlık Elemanı /Servis</a:t>
                      </a:r>
                    </a:p>
                  </a:txBody>
                  <a:tcPr marL="68580" marR="68580" marT="34290" marB="34290"/>
                </a:tc>
                <a:tc>
                  <a:txBody>
                    <a:bodyPr/>
                    <a:lstStyle/>
                    <a:p>
                      <a:r>
                        <a:rPr lang="tr-TR" sz="1400" dirty="0"/>
                        <a:t>A </a:t>
                      </a:r>
                    </a:p>
                  </a:txBody>
                  <a:tcPr marL="68580" marR="68580" marT="34290" marB="34290"/>
                </a:tc>
                <a:tc>
                  <a:txBody>
                    <a:bodyPr/>
                    <a:lstStyle/>
                    <a:p>
                      <a:r>
                        <a:rPr lang="tr-TR" sz="1400" dirty="0"/>
                        <a:t>B </a:t>
                      </a:r>
                    </a:p>
                  </a:txBody>
                  <a:tcPr marL="68580" marR="68580" marT="34290" marB="34290"/>
                </a:tc>
                <a:tc>
                  <a:txBody>
                    <a:bodyPr/>
                    <a:lstStyle/>
                    <a:p>
                      <a:r>
                        <a:rPr lang="tr-TR" sz="1400" dirty="0"/>
                        <a:t>C </a:t>
                      </a:r>
                    </a:p>
                  </a:txBody>
                  <a:tcPr marL="68580" marR="68580" marT="34290" marB="34290"/>
                </a:tc>
                <a:tc>
                  <a:txBody>
                    <a:bodyPr/>
                    <a:lstStyle/>
                    <a:p>
                      <a:r>
                        <a:rPr lang="tr-TR" sz="1400" dirty="0"/>
                        <a:t>D </a:t>
                      </a:r>
                    </a:p>
                  </a:txBody>
                  <a:tcPr marL="68580" marR="68580" marT="34290" marB="34290"/>
                </a:tc>
                <a:extLst>
                  <a:ext uri="{0D108BD9-81ED-4DB2-BD59-A6C34878D82A}">
                    <a16:rowId xmlns:a16="http://schemas.microsoft.com/office/drawing/2014/main" val="3539983581"/>
                  </a:ext>
                </a:extLst>
              </a:tr>
              <a:tr h="278130">
                <a:tc>
                  <a:txBody>
                    <a:bodyPr/>
                    <a:lstStyle/>
                    <a:p>
                      <a:r>
                        <a:rPr lang="tr-TR" sz="1400" dirty="0"/>
                        <a:t>1</a:t>
                      </a:r>
                    </a:p>
                  </a:txBody>
                  <a:tcPr marL="68580" marR="68580" marT="34290" marB="34290"/>
                </a:tc>
                <a:tc>
                  <a:txBody>
                    <a:bodyPr/>
                    <a:lstStyle/>
                    <a:p>
                      <a:r>
                        <a:rPr lang="tr-TR" sz="1400" dirty="0"/>
                        <a:t>90</a:t>
                      </a:r>
                    </a:p>
                  </a:txBody>
                  <a:tcPr marL="68580" marR="68580" marT="34290" marB="34290"/>
                </a:tc>
                <a:tc>
                  <a:txBody>
                    <a:bodyPr/>
                    <a:lstStyle/>
                    <a:p>
                      <a:r>
                        <a:rPr lang="tr-TR" sz="1400" dirty="0"/>
                        <a:t>75</a:t>
                      </a:r>
                    </a:p>
                  </a:txBody>
                  <a:tcPr marL="68580" marR="68580" marT="34290" marB="34290"/>
                </a:tc>
                <a:tc>
                  <a:txBody>
                    <a:bodyPr/>
                    <a:lstStyle/>
                    <a:p>
                      <a:r>
                        <a:rPr lang="tr-TR" sz="1400"/>
                        <a:t>75</a:t>
                      </a:r>
                      <a:endParaRPr lang="tr-TR" sz="1400" dirty="0"/>
                    </a:p>
                  </a:txBody>
                  <a:tcPr marL="68580" marR="68580" marT="34290" marB="34290"/>
                </a:tc>
                <a:tc>
                  <a:txBody>
                    <a:bodyPr/>
                    <a:lstStyle/>
                    <a:p>
                      <a:r>
                        <a:rPr lang="tr-TR" sz="1400" dirty="0"/>
                        <a:t>80</a:t>
                      </a:r>
                    </a:p>
                  </a:txBody>
                  <a:tcPr marL="68580" marR="68580" marT="34290" marB="34290"/>
                </a:tc>
                <a:extLst>
                  <a:ext uri="{0D108BD9-81ED-4DB2-BD59-A6C34878D82A}">
                    <a16:rowId xmlns:a16="http://schemas.microsoft.com/office/drawing/2014/main" val="305917245"/>
                  </a:ext>
                </a:extLst>
              </a:tr>
              <a:tr h="278130">
                <a:tc>
                  <a:txBody>
                    <a:bodyPr/>
                    <a:lstStyle/>
                    <a:p>
                      <a:r>
                        <a:rPr lang="tr-TR" sz="1400" dirty="0"/>
                        <a:t>2</a:t>
                      </a:r>
                    </a:p>
                  </a:txBody>
                  <a:tcPr marL="68580" marR="68580" marT="34290" marB="34290"/>
                </a:tc>
                <a:tc>
                  <a:txBody>
                    <a:bodyPr/>
                    <a:lstStyle/>
                    <a:p>
                      <a:r>
                        <a:rPr lang="tr-TR" sz="1400" dirty="0"/>
                        <a:t>35</a:t>
                      </a:r>
                    </a:p>
                  </a:txBody>
                  <a:tcPr marL="68580" marR="68580" marT="34290" marB="34290"/>
                </a:tc>
                <a:tc>
                  <a:txBody>
                    <a:bodyPr/>
                    <a:lstStyle/>
                    <a:p>
                      <a:r>
                        <a:rPr lang="tr-TR" sz="1400" dirty="0"/>
                        <a:t>85</a:t>
                      </a:r>
                    </a:p>
                  </a:txBody>
                  <a:tcPr marL="68580" marR="68580" marT="34290" marB="34290"/>
                </a:tc>
                <a:tc>
                  <a:txBody>
                    <a:bodyPr/>
                    <a:lstStyle/>
                    <a:p>
                      <a:r>
                        <a:rPr lang="tr-TR" sz="1400"/>
                        <a:t>55</a:t>
                      </a:r>
                      <a:endParaRPr lang="tr-TR" sz="1400" dirty="0"/>
                    </a:p>
                  </a:txBody>
                  <a:tcPr marL="68580" marR="68580" marT="34290" marB="34290"/>
                </a:tc>
                <a:tc>
                  <a:txBody>
                    <a:bodyPr/>
                    <a:lstStyle/>
                    <a:p>
                      <a:r>
                        <a:rPr lang="tr-TR" sz="1400" dirty="0"/>
                        <a:t>65</a:t>
                      </a:r>
                    </a:p>
                  </a:txBody>
                  <a:tcPr marL="68580" marR="68580" marT="34290" marB="34290"/>
                </a:tc>
                <a:extLst>
                  <a:ext uri="{0D108BD9-81ED-4DB2-BD59-A6C34878D82A}">
                    <a16:rowId xmlns:a16="http://schemas.microsoft.com/office/drawing/2014/main" val="1822720956"/>
                  </a:ext>
                </a:extLst>
              </a:tr>
              <a:tr h="278130">
                <a:tc>
                  <a:txBody>
                    <a:bodyPr/>
                    <a:lstStyle/>
                    <a:p>
                      <a:r>
                        <a:rPr lang="tr-TR" sz="1400" dirty="0"/>
                        <a:t>3</a:t>
                      </a:r>
                    </a:p>
                  </a:txBody>
                  <a:tcPr marL="68580" marR="68580" marT="34290" marB="34290"/>
                </a:tc>
                <a:tc>
                  <a:txBody>
                    <a:bodyPr/>
                    <a:lstStyle/>
                    <a:p>
                      <a:r>
                        <a:rPr lang="tr-TR" sz="1400" dirty="0"/>
                        <a:t>125</a:t>
                      </a:r>
                    </a:p>
                  </a:txBody>
                  <a:tcPr marL="68580" marR="68580" marT="34290" marB="34290"/>
                </a:tc>
                <a:tc>
                  <a:txBody>
                    <a:bodyPr/>
                    <a:lstStyle/>
                    <a:p>
                      <a:r>
                        <a:rPr lang="tr-TR" sz="1400" dirty="0"/>
                        <a:t>95</a:t>
                      </a:r>
                    </a:p>
                  </a:txBody>
                  <a:tcPr marL="68580" marR="68580" marT="34290" marB="34290"/>
                </a:tc>
                <a:tc>
                  <a:txBody>
                    <a:bodyPr/>
                    <a:lstStyle/>
                    <a:p>
                      <a:r>
                        <a:rPr lang="tr-TR" sz="1400" dirty="0"/>
                        <a:t>90</a:t>
                      </a:r>
                    </a:p>
                  </a:txBody>
                  <a:tcPr marL="68580" marR="68580" marT="34290" marB="34290"/>
                </a:tc>
                <a:tc>
                  <a:txBody>
                    <a:bodyPr/>
                    <a:lstStyle/>
                    <a:p>
                      <a:r>
                        <a:rPr lang="tr-TR" sz="1400" dirty="0"/>
                        <a:t>105</a:t>
                      </a:r>
                    </a:p>
                  </a:txBody>
                  <a:tcPr marL="68580" marR="68580" marT="34290" marB="34290"/>
                </a:tc>
                <a:extLst>
                  <a:ext uri="{0D108BD9-81ED-4DB2-BD59-A6C34878D82A}">
                    <a16:rowId xmlns:a16="http://schemas.microsoft.com/office/drawing/2014/main" val="599414878"/>
                  </a:ext>
                </a:extLst>
              </a:tr>
              <a:tr h="278130">
                <a:tc>
                  <a:txBody>
                    <a:bodyPr/>
                    <a:lstStyle/>
                    <a:p>
                      <a:r>
                        <a:rPr lang="tr-TR" sz="1400" dirty="0"/>
                        <a:t>4</a:t>
                      </a:r>
                    </a:p>
                  </a:txBody>
                  <a:tcPr marL="68580" marR="68580" marT="34290" marB="34290"/>
                </a:tc>
                <a:tc>
                  <a:txBody>
                    <a:bodyPr/>
                    <a:lstStyle/>
                    <a:p>
                      <a:r>
                        <a:rPr lang="tr-TR" sz="1400" dirty="0"/>
                        <a:t>45</a:t>
                      </a:r>
                    </a:p>
                  </a:txBody>
                  <a:tcPr marL="68580" marR="68580" marT="34290" marB="34290"/>
                </a:tc>
                <a:tc>
                  <a:txBody>
                    <a:bodyPr/>
                    <a:lstStyle/>
                    <a:p>
                      <a:r>
                        <a:rPr lang="tr-TR" sz="1400" dirty="0"/>
                        <a:t>110</a:t>
                      </a:r>
                    </a:p>
                  </a:txBody>
                  <a:tcPr marL="68580" marR="68580" marT="34290" marB="34290"/>
                </a:tc>
                <a:tc>
                  <a:txBody>
                    <a:bodyPr/>
                    <a:lstStyle/>
                    <a:p>
                      <a:r>
                        <a:rPr lang="tr-TR" sz="1400" dirty="0"/>
                        <a:t>95</a:t>
                      </a:r>
                    </a:p>
                  </a:txBody>
                  <a:tcPr marL="68580" marR="68580" marT="34290" marB="34290"/>
                </a:tc>
                <a:tc>
                  <a:txBody>
                    <a:bodyPr/>
                    <a:lstStyle/>
                    <a:p>
                      <a:r>
                        <a:rPr lang="tr-TR" sz="1400" dirty="0"/>
                        <a:t>115</a:t>
                      </a:r>
                    </a:p>
                  </a:txBody>
                  <a:tcPr marL="68580" marR="68580" marT="34290" marB="34290"/>
                </a:tc>
                <a:extLst>
                  <a:ext uri="{0D108BD9-81ED-4DB2-BD59-A6C34878D82A}">
                    <a16:rowId xmlns:a16="http://schemas.microsoft.com/office/drawing/2014/main" val="780328029"/>
                  </a:ext>
                </a:extLst>
              </a:tr>
            </a:tbl>
          </a:graphicData>
        </a:graphic>
      </p:graphicFrame>
      <p:sp>
        <p:nvSpPr>
          <p:cNvPr id="5" name="TextBox 4">
            <a:extLst>
              <a:ext uri="{FF2B5EF4-FFF2-40B4-BE49-F238E27FC236}">
                <a16:creationId xmlns:a16="http://schemas.microsoft.com/office/drawing/2014/main" id="{7A8C003E-8440-4984-BFC6-29490167736F}"/>
              </a:ext>
            </a:extLst>
          </p:cNvPr>
          <p:cNvSpPr txBox="1"/>
          <p:nvPr/>
        </p:nvSpPr>
        <p:spPr>
          <a:xfrm>
            <a:off x="4038363" y="3059431"/>
            <a:ext cx="3482043" cy="1131079"/>
          </a:xfrm>
          <a:prstGeom prst="rect">
            <a:avLst/>
          </a:prstGeom>
          <a:noFill/>
        </p:spPr>
        <p:txBody>
          <a:bodyPr wrap="none" rtlCol="0">
            <a:spAutoFit/>
          </a:bodyPr>
          <a:lstStyle/>
          <a:p>
            <a:r>
              <a:rPr lang="tr-TR" sz="1350" dirty="0" err="1"/>
              <a:t>Min</a:t>
            </a:r>
            <a:r>
              <a:rPr lang="tr-TR" sz="1350" dirty="0"/>
              <a:t> Z = 90 x1A + 75 x1B + 75 x1C +80x1D +</a:t>
            </a:r>
          </a:p>
          <a:p>
            <a:r>
              <a:rPr lang="tr-TR" sz="1350" dirty="0"/>
              <a:t>               35 x2A + 85 x2B + 55 x2C + 65 x2D +</a:t>
            </a:r>
          </a:p>
          <a:p>
            <a:r>
              <a:rPr lang="tr-TR" sz="1350" dirty="0"/>
              <a:t>                125 x3A + 95 x3B + 90 x3C + 105 x3D +</a:t>
            </a:r>
          </a:p>
          <a:p>
            <a:r>
              <a:rPr lang="tr-TR" sz="1350" dirty="0"/>
              <a:t>                 45 x4A +  110 x4B + 95 x4C +115 x4D</a:t>
            </a:r>
          </a:p>
          <a:p>
            <a:endParaRPr lang="tr-TR" sz="1350" dirty="0"/>
          </a:p>
        </p:txBody>
      </p:sp>
    </p:spTree>
    <p:extLst>
      <p:ext uri="{BB962C8B-B14F-4D97-AF65-F5344CB8AC3E}">
        <p14:creationId xmlns:p14="http://schemas.microsoft.com/office/powerpoint/2010/main" val="15721167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4039760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graphicFrame>
        <p:nvGraphicFramePr>
          <p:cNvPr id="3" name="Table 4">
            <a:extLst>
              <a:ext uri="{FF2B5EF4-FFF2-40B4-BE49-F238E27FC236}">
                <a16:creationId xmlns:a16="http://schemas.microsoft.com/office/drawing/2014/main" id="{AC47C78B-2A28-1653-59D0-8D8F0E0FDF40}"/>
              </a:ext>
            </a:extLst>
          </p:cNvPr>
          <p:cNvGraphicFramePr>
            <a:graphicFrameLocks/>
          </p:cNvGraphicFramePr>
          <p:nvPr>
            <p:extLst>
              <p:ext uri="{D42A27DB-BD31-4B8C-83A1-F6EECF244321}">
                <p14:modId xmlns:p14="http://schemas.microsoft.com/office/powerpoint/2010/main" val="421975958"/>
              </p:ext>
            </p:extLst>
          </p:nvPr>
        </p:nvGraphicFramePr>
        <p:xfrm>
          <a:off x="372221" y="31181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3878505739"/>
                    </a:ext>
                  </a:extLst>
                </a:gridCol>
                <a:gridCol w="1200376">
                  <a:extLst>
                    <a:ext uri="{9D8B030D-6E8A-4147-A177-3AD203B41FA5}">
                      <a16:colId xmlns:a16="http://schemas.microsoft.com/office/drawing/2014/main" val="1561719127"/>
                    </a:ext>
                  </a:extLst>
                </a:gridCol>
                <a:gridCol w="1200376">
                  <a:extLst>
                    <a:ext uri="{9D8B030D-6E8A-4147-A177-3AD203B41FA5}">
                      <a16:colId xmlns:a16="http://schemas.microsoft.com/office/drawing/2014/main" val="2846934081"/>
                    </a:ext>
                  </a:extLst>
                </a:gridCol>
                <a:gridCol w="1200376">
                  <a:extLst>
                    <a:ext uri="{9D8B030D-6E8A-4147-A177-3AD203B41FA5}">
                      <a16:colId xmlns:a16="http://schemas.microsoft.com/office/drawing/2014/main" val="3494926908"/>
                    </a:ext>
                  </a:extLst>
                </a:gridCol>
                <a:gridCol w="1200376">
                  <a:extLst>
                    <a:ext uri="{9D8B030D-6E8A-4147-A177-3AD203B41FA5}">
                      <a16:colId xmlns:a16="http://schemas.microsoft.com/office/drawing/2014/main" val="2257580201"/>
                    </a:ext>
                  </a:extLst>
                </a:gridCol>
                <a:gridCol w="1200376">
                  <a:extLst>
                    <a:ext uri="{9D8B030D-6E8A-4147-A177-3AD203B41FA5}">
                      <a16:colId xmlns:a16="http://schemas.microsoft.com/office/drawing/2014/main" val="537525717"/>
                    </a:ext>
                  </a:extLst>
                </a:gridCol>
                <a:gridCol w="1200376">
                  <a:extLst>
                    <a:ext uri="{9D8B030D-6E8A-4147-A177-3AD203B41FA5}">
                      <a16:colId xmlns:a16="http://schemas.microsoft.com/office/drawing/2014/main" val="562742792"/>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tc>
                  <a:txBody>
                    <a:bodyPr/>
                    <a:lstStyle/>
                    <a:p>
                      <a:r>
                        <a:rPr lang="tr-TR" sz="1400"/>
                        <a:t>20</a:t>
                      </a:r>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tc>
                  <a:txBody>
                    <a:bodyPr/>
                    <a:lstStyle/>
                    <a:p>
                      <a:r>
                        <a:rPr lang="tr-TR" sz="1400"/>
                        <a:t>50</a:t>
                      </a:r>
                      <a:endParaRPr lang="tr-TR" sz="1400" dirty="0"/>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a:t>15</a:t>
                      </a:r>
                      <a:endParaRPr lang="tr-TR" sz="1400" dirty="0"/>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290797709"/>
                  </a:ext>
                </a:extLst>
              </a:tr>
            </a:tbl>
          </a:graphicData>
        </a:graphic>
      </p:graphicFrame>
    </p:spTree>
    <p:extLst>
      <p:ext uri="{BB962C8B-B14F-4D97-AF65-F5344CB8AC3E}">
        <p14:creationId xmlns:p14="http://schemas.microsoft.com/office/powerpoint/2010/main" val="1700588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95777645"/>
              </p:ext>
            </p:extLst>
          </p:nvPr>
        </p:nvGraphicFramePr>
        <p:xfrm>
          <a:off x="395288" y="1049062"/>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a:cxnSpLocks/>
          </p:cNvCxnSpPr>
          <p:nvPr/>
        </p:nvCxnSpPr>
        <p:spPr>
          <a:xfrm>
            <a:off x="1036665" y="2632471"/>
            <a:ext cx="792782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E3D68FD7-3C1A-416A-9AF0-6743E3AB6AE2}"/>
              </a:ext>
            </a:extLst>
          </p:cNvPr>
          <p:cNvCxnSpPr>
            <a:cxnSpLocks/>
          </p:cNvCxnSpPr>
          <p:nvPr/>
        </p:nvCxnSpPr>
        <p:spPr>
          <a:xfrm>
            <a:off x="694826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93C6ACC6-FE4C-4081-B147-596AE6051404}"/>
              </a:ext>
            </a:extLst>
          </p:cNvPr>
          <p:cNvCxnSpPr>
            <a:cxnSpLocks/>
          </p:cNvCxnSpPr>
          <p:nvPr/>
        </p:nvCxnSpPr>
        <p:spPr>
          <a:xfrm>
            <a:off x="8028384" y="905517"/>
            <a:ext cx="0" cy="194741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848C8163-AF4A-40C7-8B97-C996C1558528}"/>
              </a:ext>
            </a:extLst>
          </p:cNvPr>
          <p:cNvCxnSpPr>
            <a:cxnSpLocks/>
          </p:cNvCxnSpPr>
          <p:nvPr/>
        </p:nvCxnSpPr>
        <p:spPr>
          <a:xfrm>
            <a:off x="4315419" y="905517"/>
            <a:ext cx="0" cy="194741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3" name="Table 4">
            <a:extLst>
              <a:ext uri="{FF2B5EF4-FFF2-40B4-BE49-F238E27FC236}">
                <a16:creationId xmlns:a16="http://schemas.microsoft.com/office/drawing/2014/main" id="{77A10429-556D-E9CF-960F-2CFF5C3714CC}"/>
              </a:ext>
            </a:extLst>
          </p:cNvPr>
          <p:cNvGraphicFramePr>
            <a:graphicFrameLocks/>
          </p:cNvGraphicFramePr>
          <p:nvPr>
            <p:extLst>
              <p:ext uri="{D42A27DB-BD31-4B8C-83A1-F6EECF244321}">
                <p14:modId xmlns:p14="http://schemas.microsoft.com/office/powerpoint/2010/main" val="3022620017"/>
              </p:ext>
            </p:extLst>
          </p:nvPr>
        </p:nvGraphicFramePr>
        <p:xfrm>
          <a:off x="395288" y="30684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5" name="Straight Connector 9">
            <a:extLst>
              <a:ext uri="{FF2B5EF4-FFF2-40B4-BE49-F238E27FC236}">
                <a16:creationId xmlns:a16="http://schemas.microsoft.com/office/drawing/2014/main" id="{344E3121-9B55-95D2-F1E6-4422AE82D1E3}"/>
              </a:ext>
            </a:extLst>
          </p:cNvPr>
          <p:cNvCxnSpPr>
            <a:cxnSpLocks/>
          </p:cNvCxnSpPr>
          <p:nvPr/>
        </p:nvCxnSpPr>
        <p:spPr>
          <a:xfrm>
            <a:off x="971600" y="4581128"/>
            <a:ext cx="799288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11">
            <a:extLst>
              <a:ext uri="{FF2B5EF4-FFF2-40B4-BE49-F238E27FC236}">
                <a16:creationId xmlns:a16="http://schemas.microsoft.com/office/drawing/2014/main" id="{2DD1C960-1DF9-71F8-3AFB-01D51DB6C075}"/>
              </a:ext>
            </a:extLst>
          </p:cNvPr>
          <p:cNvCxnSpPr>
            <a:cxnSpLocks/>
          </p:cNvCxnSpPr>
          <p:nvPr/>
        </p:nvCxnSpPr>
        <p:spPr>
          <a:xfrm>
            <a:off x="6952808"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13">
            <a:extLst>
              <a:ext uri="{FF2B5EF4-FFF2-40B4-BE49-F238E27FC236}">
                <a16:creationId xmlns:a16="http://schemas.microsoft.com/office/drawing/2014/main" id="{4DDF2094-C6BC-2AAC-3B50-5075D4475935}"/>
              </a:ext>
            </a:extLst>
          </p:cNvPr>
          <p:cNvCxnSpPr>
            <a:cxnSpLocks/>
          </p:cNvCxnSpPr>
          <p:nvPr/>
        </p:nvCxnSpPr>
        <p:spPr>
          <a:xfrm>
            <a:off x="8028384" y="2933920"/>
            <a:ext cx="0" cy="2016224"/>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57E361E6-900F-DDD9-BCBF-A72B779561EC}"/>
              </a:ext>
            </a:extLst>
          </p:cNvPr>
          <p:cNvCxnSpPr>
            <a:cxnSpLocks/>
          </p:cNvCxnSpPr>
          <p:nvPr/>
        </p:nvCxnSpPr>
        <p:spPr>
          <a:xfrm>
            <a:off x="4315419" y="2894845"/>
            <a:ext cx="0" cy="2055299"/>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5" name="Table 4">
            <a:extLst>
              <a:ext uri="{FF2B5EF4-FFF2-40B4-BE49-F238E27FC236}">
                <a16:creationId xmlns:a16="http://schemas.microsoft.com/office/drawing/2014/main" id="{41A70C4F-D66E-A1D8-80EB-6865E24F05D8}"/>
              </a:ext>
            </a:extLst>
          </p:cNvPr>
          <p:cNvGraphicFramePr>
            <a:graphicFrameLocks/>
          </p:cNvGraphicFramePr>
          <p:nvPr>
            <p:extLst>
              <p:ext uri="{D42A27DB-BD31-4B8C-83A1-F6EECF244321}">
                <p14:modId xmlns:p14="http://schemas.microsoft.com/office/powerpoint/2010/main" val="3937167051"/>
              </p:ext>
            </p:extLst>
          </p:nvPr>
        </p:nvGraphicFramePr>
        <p:xfrm>
          <a:off x="370683" y="5067956"/>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60</a:t>
                      </a:r>
                    </a:p>
                  </a:txBody>
                  <a:tcPr marL="68580" marR="68580" marT="34290" marB="34290"/>
                </a:tc>
                <a:tc>
                  <a:txBody>
                    <a:bodyPr/>
                    <a:lstStyle/>
                    <a:p>
                      <a:r>
                        <a:rPr lang="tr-TR" sz="1400" dirty="0"/>
                        <a:t>20</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10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55</a:t>
                      </a:r>
                    </a:p>
                  </a:txBody>
                  <a:tcPr marL="68580" marR="68580" marT="34290" marB="34290"/>
                </a:tc>
                <a:tc>
                  <a:txBody>
                    <a:bodyPr/>
                    <a:lstStyle/>
                    <a:p>
                      <a:r>
                        <a:rPr lang="tr-TR" sz="1400" dirty="0"/>
                        <a:t>25</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15</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3290797709"/>
                  </a:ext>
                </a:extLst>
              </a:tr>
            </a:tbl>
          </a:graphicData>
        </a:graphic>
      </p:graphicFrame>
      <p:cxnSp>
        <p:nvCxnSpPr>
          <p:cNvPr id="26" name="Straight Connector 9">
            <a:extLst>
              <a:ext uri="{FF2B5EF4-FFF2-40B4-BE49-F238E27FC236}">
                <a16:creationId xmlns:a16="http://schemas.microsoft.com/office/drawing/2014/main" id="{14BB2AE1-47F8-95F2-6060-315FCCBEB473}"/>
              </a:ext>
            </a:extLst>
          </p:cNvPr>
          <p:cNvCxnSpPr>
            <a:cxnSpLocks/>
          </p:cNvCxnSpPr>
          <p:nvPr/>
        </p:nvCxnSpPr>
        <p:spPr>
          <a:xfrm>
            <a:off x="1068639" y="6605990"/>
            <a:ext cx="779923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8">
            <a:extLst>
              <a:ext uri="{FF2B5EF4-FFF2-40B4-BE49-F238E27FC236}">
                <a16:creationId xmlns:a16="http://schemas.microsoft.com/office/drawing/2014/main" id="{F1718472-6DFB-4C11-5BFF-81249C1BCE7B}"/>
              </a:ext>
            </a:extLst>
          </p:cNvPr>
          <p:cNvCxnSpPr>
            <a:cxnSpLocks/>
          </p:cNvCxnSpPr>
          <p:nvPr/>
        </p:nvCxnSpPr>
        <p:spPr>
          <a:xfrm>
            <a:off x="6682446"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10">
            <a:extLst>
              <a:ext uri="{FF2B5EF4-FFF2-40B4-BE49-F238E27FC236}">
                <a16:creationId xmlns:a16="http://schemas.microsoft.com/office/drawing/2014/main" id="{5F766B98-5146-2F90-5639-8E787CE6DAA4}"/>
              </a:ext>
            </a:extLst>
          </p:cNvPr>
          <p:cNvCxnSpPr>
            <a:cxnSpLocks/>
          </p:cNvCxnSpPr>
          <p:nvPr/>
        </p:nvCxnSpPr>
        <p:spPr>
          <a:xfrm>
            <a:off x="7931771" y="4914794"/>
            <a:ext cx="0" cy="1930557"/>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12">
            <a:extLst>
              <a:ext uri="{FF2B5EF4-FFF2-40B4-BE49-F238E27FC236}">
                <a16:creationId xmlns:a16="http://schemas.microsoft.com/office/drawing/2014/main" id="{484269F0-2D19-5F60-F7AA-BE8C9033A491}"/>
              </a:ext>
            </a:extLst>
          </p:cNvPr>
          <p:cNvCxnSpPr>
            <a:cxnSpLocks/>
          </p:cNvCxnSpPr>
          <p:nvPr/>
        </p:nvCxnSpPr>
        <p:spPr>
          <a:xfrm>
            <a:off x="4147368" y="4914794"/>
            <a:ext cx="0" cy="193055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9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659425230"/>
              </p:ext>
            </p:extLst>
          </p:nvPr>
        </p:nvGraphicFramePr>
        <p:xfrm>
          <a:off x="395288" y="1056917"/>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cxnSp>
        <p:nvCxnSpPr>
          <p:cNvPr id="10" name="Straight Connector 9">
            <a:extLst>
              <a:ext uri="{FF2B5EF4-FFF2-40B4-BE49-F238E27FC236}">
                <a16:creationId xmlns:a16="http://schemas.microsoft.com/office/drawing/2014/main" id="{F62C9808-0BA9-453C-897E-A6874CFE2349}"/>
              </a:ext>
            </a:extLst>
          </p:cNvPr>
          <p:cNvCxnSpPr/>
          <p:nvPr/>
        </p:nvCxnSpPr>
        <p:spPr>
          <a:xfrm>
            <a:off x="971600" y="2996952"/>
            <a:ext cx="861577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165008E-AA0E-0347-9306-94217DF8FDA2}"/>
              </a:ext>
            </a:extLst>
          </p:cNvPr>
          <p:cNvCxnSpPr>
            <a:cxnSpLocks/>
          </p:cNvCxnSpPr>
          <p:nvPr/>
        </p:nvCxnSpPr>
        <p:spPr>
          <a:xfrm>
            <a:off x="6588224" y="980728"/>
            <a:ext cx="0" cy="2070144"/>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92373337-CED7-3B41-F6DE-8B49C8BA6C40}"/>
              </a:ext>
            </a:extLst>
          </p:cNvPr>
          <p:cNvCxnSpPr>
            <a:cxnSpLocks/>
          </p:cNvCxnSpPr>
          <p:nvPr/>
        </p:nvCxnSpPr>
        <p:spPr>
          <a:xfrm>
            <a:off x="7834732" y="908720"/>
            <a:ext cx="0" cy="2020876"/>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DAC80F83-8557-4387-B110-F69CCE5B23CD}"/>
              </a:ext>
            </a:extLst>
          </p:cNvPr>
          <p:cNvCxnSpPr>
            <a:cxnSpLocks/>
          </p:cNvCxnSpPr>
          <p:nvPr/>
        </p:nvCxnSpPr>
        <p:spPr>
          <a:xfrm>
            <a:off x="4050329" y="980728"/>
            <a:ext cx="0" cy="2003183"/>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5" name="Table 4">
            <a:extLst>
              <a:ext uri="{FF2B5EF4-FFF2-40B4-BE49-F238E27FC236}">
                <a16:creationId xmlns:a16="http://schemas.microsoft.com/office/drawing/2014/main" id="{C30F3BB7-7F4F-C680-04D8-EF711A737D86}"/>
              </a:ext>
            </a:extLst>
          </p:cNvPr>
          <p:cNvGraphicFramePr>
            <a:graphicFrameLocks/>
          </p:cNvGraphicFramePr>
          <p:nvPr>
            <p:extLst>
              <p:ext uri="{D42A27DB-BD31-4B8C-83A1-F6EECF244321}">
                <p14:modId xmlns:p14="http://schemas.microsoft.com/office/powerpoint/2010/main" val="2155181470"/>
              </p:ext>
            </p:extLst>
          </p:nvPr>
        </p:nvGraphicFramePr>
        <p:xfrm>
          <a:off x="395288" y="3080480"/>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55</a:t>
                      </a:r>
                    </a:p>
                  </a:txBody>
                  <a:tcPr marL="68580" marR="68580" marT="34290" marB="34290"/>
                </a:tc>
                <a:tc>
                  <a:txBody>
                    <a:bodyPr/>
                    <a:lstStyle/>
                    <a:p>
                      <a:r>
                        <a:rPr lang="tr-TR" sz="1400" dirty="0"/>
                        <a:t>20</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5</a:t>
                      </a:r>
                    </a:p>
                  </a:txBody>
                  <a:tcPr marL="68580" marR="68580" marT="34290" marB="34290"/>
                </a:tc>
                <a:tc>
                  <a:txBody>
                    <a:bodyPr/>
                    <a:lstStyle/>
                    <a:p>
                      <a:r>
                        <a:rPr lang="tr-TR" sz="1400" dirty="0"/>
                        <a:t>30</a:t>
                      </a:r>
                    </a:p>
                  </a:txBody>
                  <a:tcPr marL="68580" marR="68580" marT="34290" marB="34290"/>
                </a:tc>
                <a:tc>
                  <a:txBody>
                    <a:bodyPr/>
                    <a:lstStyle/>
                    <a:p>
                      <a:r>
                        <a:rPr lang="tr-TR" sz="1400" dirty="0"/>
                        <a:t>35</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50</a:t>
                      </a:r>
                    </a:p>
                  </a:txBody>
                  <a:tcPr marL="68580" marR="68580" marT="34290" marB="34290"/>
                </a:tc>
                <a:tc>
                  <a:txBody>
                    <a:bodyPr/>
                    <a:lstStyle/>
                    <a:p>
                      <a:r>
                        <a:rPr lang="tr-TR" sz="1400" dirty="0"/>
                        <a:t>25</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5</a:t>
                      </a:r>
                    </a:p>
                  </a:txBody>
                  <a:tcPr marL="68580" marR="68580" marT="34290" marB="34290"/>
                </a:tc>
                <a:extLst>
                  <a:ext uri="{0D108BD9-81ED-4DB2-BD59-A6C34878D82A}">
                    <a16:rowId xmlns:a16="http://schemas.microsoft.com/office/drawing/2014/main" val="3290797709"/>
                  </a:ext>
                </a:extLst>
              </a:tr>
            </a:tbl>
          </a:graphicData>
        </a:graphic>
      </p:graphicFrame>
      <p:cxnSp>
        <p:nvCxnSpPr>
          <p:cNvPr id="6" name="Straight Connector 4">
            <a:extLst>
              <a:ext uri="{FF2B5EF4-FFF2-40B4-BE49-F238E27FC236}">
                <a16:creationId xmlns:a16="http://schemas.microsoft.com/office/drawing/2014/main" id="{93CCB1A8-250B-D288-62E9-EAD09AD42BFF}"/>
              </a:ext>
            </a:extLst>
          </p:cNvPr>
          <p:cNvCxnSpPr>
            <a:cxnSpLocks/>
          </p:cNvCxnSpPr>
          <p:nvPr/>
        </p:nvCxnSpPr>
        <p:spPr>
          <a:xfrm>
            <a:off x="562412" y="4678467"/>
            <a:ext cx="83972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506027C1-8333-9687-C86F-C7A7C4835BF6}"/>
              </a:ext>
            </a:extLst>
          </p:cNvPr>
          <p:cNvCxnSpPr>
            <a:cxnSpLocks/>
          </p:cNvCxnSpPr>
          <p:nvPr/>
        </p:nvCxnSpPr>
        <p:spPr>
          <a:xfrm>
            <a:off x="539552" y="4305087"/>
            <a:ext cx="84201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10">
            <a:extLst>
              <a:ext uri="{FF2B5EF4-FFF2-40B4-BE49-F238E27FC236}">
                <a16:creationId xmlns:a16="http://schemas.microsoft.com/office/drawing/2014/main" id="{FDEFE02C-60E5-C831-0793-7A0EA0C0CC01}"/>
              </a:ext>
            </a:extLst>
          </p:cNvPr>
          <p:cNvCxnSpPr>
            <a:cxnSpLocks/>
          </p:cNvCxnSpPr>
          <p:nvPr/>
        </p:nvCxnSpPr>
        <p:spPr>
          <a:xfrm>
            <a:off x="6660232" y="2948727"/>
            <a:ext cx="0" cy="1932424"/>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4">
            <a:extLst>
              <a:ext uri="{FF2B5EF4-FFF2-40B4-BE49-F238E27FC236}">
                <a16:creationId xmlns:a16="http://schemas.microsoft.com/office/drawing/2014/main" id="{3BB7D305-4FDE-187B-C539-A4798E01CDEE}"/>
              </a:ext>
            </a:extLst>
          </p:cNvPr>
          <p:cNvCxnSpPr>
            <a:cxnSpLocks/>
          </p:cNvCxnSpPr>
          <p:nvPr/>
        </p:nvCxnSpPr>
        <p:spPr>
          <a:xfrm>
            <a:off x="7812360" y="2948727"/>
            <a:ext cx="0" cy="1932424"/>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4" name="Table 4">
            <a:extLst>
              <a:ext uri="{FF2B5EF4-FFF2-40B4-BE49-F238E27FC236}">
                <a16:creationId xmlns:a16="http://schemas.microsoft.com/office/drawing/2014/main" id="{986EA41D-9B1B-D8E3-7756-0C3D5F63959D}"/>
              </a:ext>
            </a:extLst>
          </p:cNvPr>
          <p:cNvGraphicFramePr>
            <a:graphicFrameLocks/>
          </p:cNvGraphicFramePr>
          <p:nvPr>
            <p:extLst>
              <p:ext uri="{D42A27DB-BD31-4B8C-83A1-F6EECF244321}">
                <p14:modId xmlns:p14="http://schemas.microsoft.com/office/powerpoint/2010/main" val="228811537"/>
              </p:ext>
            </p:extLst>
          </p:nvPr>
        </p:nvGraphicFramePr>
        <p:xfrm>
          <a:off x="395288" y="4868689"/>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t>0</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8130">
                <a:tc>
                  <a:txBody>
                    <a:bodyPr/>
                    <a:lstStyle/>
                    <a:p>
                      <a:r>
                        <a:rPr lang="tr-TR" sz="1400" dirty="0"/>
                        <a:t>Yapay</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cxnSp>
        <p:nvCxnSpPr>
          <p:cNvPr id="15" name="Straight Connector 5">
            <a:extLst>
              <a:ext uri="{FF2B5EF4-FFF2-40B4-BE49-F238E27FC236}">
                <a16:creationId xmlns:a16="http://schemas.microsoft.com/office/drawing/2014/main" id="{1636F276-5AAD-6DF9-3B87-5AEBC4EC0A15}"/>
              </a:ext>
            </a:extLst>
          </p:cNvPr>
          <p:cNvCxnSpPr>
            <a:cxnSpLocks/>
          </p:cNvCxnSpPr>
          <p:nvPr/>
        </p:nvCxnSpPr>
        <p:spPr>
          <a:xfrm>
            <a:off x="1120472" y="531188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8">
            <a:extLst>
              <a:ext uri="{FF2B5EF4-FFF2-40B4-BE49-F238E27FC236}">
                <a16:creationId xmlns:a16="http://schemas.microsoft.com/office/drawing/2014/main" id="{DE174707-6C16-03C2-51A5-A442C6E290AA}"/>
              </a:ext>
            </a:extLst>
          </p:cNvPr>
          <p:cNvCxnSpPr>
            <a:cxnSpLocks/>
          </p:cNvCxnSpPr>
          <p:nvPr/>
        </p:nvCxnSpPr>
        <p:spPr>
          <a:xfrm>
            <a:off x="6911672" y="4725144"/>
            <a:ext cx="0" cy="200406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DFF1BFCA-F7E5-1925-F35E-CE3F1977FC93}"/>
              </a:ext>
            </a:extLst>
          </p:cNvPr>
          <p:cNvCxnSpPr>
            <a:cxnSpLocks/>
          </p:cNvCxnSpPr>
          <p:nvPr/>
        </p:nvCxnSpPr>
        <p:spPr>
          <a:xfrm>
            <a:off x="1120472" y="6142464"/>
            <a:ext cx="78440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8B7B32F5-CA85-2282-B947-1752F5452D7E}"/>
              </a:ext>
            </a:extLst>
          </p:cNvPr>
          <p:cNvCxnSpPr>
            <a:cxnSpLocks/>
          </p:cNvCxnSpPr>
          <p:nvPr/>
        </p:nvCxnSpPr>
        <p:spPr>
          <a:xfrm>
            <a:off x="1021412" y="6432024"/>
            <a:ext cx="794307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6">
            <a:extLst>
              <a:ext uri="{FF2B5EF4-FFF2-40B4-BE49-F238E27FC236}">
                <a16:creationId xmlns:a16="http://schemas.microsoft.com/office/drawing/2014/main" id="{F02E4424-04DC-16F8-4CF1-C70184B0A41A}"/>
              </a:ext>
            </a:extLst>
          </p:cNvPr>
          <p:cNvCxnSpPr>
            <a:cxnSpLocks/>
          </p:cNvCxnSpPr>
          <p:nvPr/>
        </p:nvCxnSpPr>
        <p:spPr>
          <a:xfrm>
            <a:off x="8100392" y="4725144"/>
            <a:ext cx="0" cy="2016224"/>
          </a:xfrm>
          <a:prstGeom prst="line">
            <a:avLst/>
          </a:prstGeom>
        </p:spPr>
        <p:style>
          <a:lnRef idx="3">
            <a:schemeClr val="accent2"/>
          </a:lnRef>
          <a:fillRef idx="0">
            <a:schemeClr val="accent2"/>
          </a:fillRef>
          <a:effectRef idx="2">
            <a:schemeClr val="accent2"/>
          </a:effectRef>
          <a:fontRef idx="minor">
            <a:schemeClr val="tx1"/>
          </a:fontRef>
        </p:style>
      </p:cxnSp>
      <p:sp>
        <p:nvSpPr>
          <p:cNvPr id="23" name="TextBox 17">
            <a:extLst>
              <a:ext uri="{FF2B5EF4-FFF2-40B4-BE49-F238E27FC236}">
                <a16:creationId xmlns:a16="http://schemas.microsoft.com/office/drawing/2014/main" id="{02FC8F35-21B5-D8F5-FA33-3E714B9B97AD}"/>
              </a:ext>
            </a:extLst>
          </p:cNvPr>
          <p:cNvSpPr txBox="1"/>
          <p:nvPr/>
        </p:nvSpPr>
        <p:spPr>
          <a:xfrm>
            <a:off x="5287501" y="5308818"/>
            <a:ext cx="1598258" cy="923330"/>
          </a:xfrm>
          <a:prstGeom prst="rect">
            <a:avLst/>
          </a:prstGeom>
          <a:solidFill>
            <a:schemeClr val="bg1"/>
          </a:solid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36126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2275ED-E0A8-4997-A888-335D4B2FA870}"/>
              </a:ext>
            </a:extLst>
          </p:cNvPr>
          <p:cNvGraphicFramePr>
            <a:graphicFrameLocks noGrp="1"/>
          </p:cNvGraphicFramePr>
          <p:nvPr>
            <p:ph idx="1"/>
            <p:extLst>
              <p:ext uri="{D42A27DB-BD31-4B8C-83A1-F6EECF244321}">
                <p14:modId xmlns:p14="http://schemas.microsoft.com/office/powerpoint/2010/main" val="3189603766"/>
              </p:ext>
            </p:extLst>
          </p:nvPr>
        </p:nvGraphicFramePr>
        <p:xfrm>
          <a:off x="395288" y="1484313"/>
          <a:ext cx="8402634" cy="169164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878505739"/>
                    </a:ext>
                  </a:extLst>
                </a:gridCol>
                <a:gridCol w="1400439">
                  <a:extLst>
                    <a:ext uri="{9D8B030D-6E8A-4147-A177-3AD203B41FA5}">
                      <a16:colId xmlns:a16="http://schemas.microsoft.com/office/drawing/2014/main" val="1561719127"/>
                    </a:ext>
                  </a:extLst>
                </a:gridCol>
                <a:gridCol w="1400439">
                  <a:extLst>
                    <a:ext uri="{9D8B030D-6E8A-4147-A177-3AD203B41FA5}">
                      <a16:colId xmlns:a16="http://schemas.microsoft.com/office/drawing/2014/main" val="2846934081"/>
                    </a:ext>
                  </a:extLst>
                </a:gridCol>
                <a:gridCol w="1400439">
                  <a:extLst>
                    <a:ext uri="{9D8B030D-6E8A-4147-A177-3AD203B41FA5}">
                      <a16:colId xmlns:a16="http://schemas.microsoft.com/office/drawing/2014/main" val="3494926908"/>
                    </a:ext>
                  </a:extLst>
                </a:gridCol>
                <a:gridCol w="1400439">
                  <a:extLst>
                    <a:ext uri="{9D8B030D-6E8A-4147-A177-3AD203B41FA5}">
                      <a16:colId xmlns:a16="http://schemas.microsoft.com/office/drawing/2014/main" val="2257580201"/>
                    </a:ext>
                  </a:extLst>
                </a:gridCol>
                <a:gridCol w="1400439">
                  <a:extLst>
                    <a:ext uri="{9D8B030D-6E8A-4147-A177-3AD203B41FA5}">
                      <a16:colId xmlns:a16="http://schemas.microsoft.com/office/drawing/2014/main" val="537525717"/>
                    </a:ext>
                  </a:extLst>
                </a:gridCol>
              </a:tblGrid>
              <a:tr h="27432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50</a:t>
                      </a:r>
                    </a:p>
                  </a:txBody>
                  <a:tcPr marL="68580" marR="68580" marT="34290" marB="34290"/>
                </a:tc>
                <a:tc>
                  <a:txBody>
                    <a:bodyPr/>
                    <a:lstStyle/>
                    <a:p>
                      <a:r>
                        <a:rPr lang="tr-TR" sz="1400" dirty="0"/>
                        <a:t>15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0</a:t>
                      </a:r>
                    </a:p>
                  </a:txBody>
                  <a:tcPr marL="68580" marR="68580" marT="34290" marB="34290"/>
                </a:tc>
                <a:tc>
                  <a:txBody>
                    <a:bodyPr/>
                    <a:lstStyle/>
                    <a:p>
                      <a:r>
                        <a:rPr lang="tr-TR" sz="1400" dirty="0"/>
                        <a:t>25</a:t>
                      </a:r>
                    </a:p>
                  </a:txBody>
                  <a:tcPr marL="68580" marR="68580" marT="34290" marB="34290"/>
                </a:tc>
                <a:tc>
                  <a:txBody>
                    <a:bodyPr/>
                    <a:lstStyle/>
                    <a:p>
                      <a:r>
                        <a:rPr lang="tr-TR" sz="1400" dirty="0"/>
                        <a:t>30</a:t>
                      </a:r>
                    </a:p>
                  </a:txBody>
                  <a:tcPr marL="68580" marR="68580" marT="34290" marB="34290"/>
                </a:tc>
                <a:tc>
                  <a:txBody>
                    <a:bodyPr/>
                    <a:lstStyle/>
                    <a:p>
                      <a:r>
                        <a:rPr lang="tr-TR" sz="1400" dirty="0"/>
                        <a:t>60</a:t>
                      </a:r>
                    </a:p>
                  </a:txBody>
                  <a:tcPr marL="68580" marR="68580" marT="34290" marB="34290"/>
                </a:tc>
                <a:tc>
                  <a:txBody>
                    <a:bodyPr/>
                    <a:lstStyle/>
                    <a:p>
                      <a:r>
                        <a:rPr lang="tr-TR" sz="1400" dirty="0">
                          <a:solidFill>
                            <a:srgbClr val="FF0000"/>
                          </a:solidFill>
                        </a:rPr>
                        <a:t>X</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45</a:t>
                      </a:r>
                    </a:p>
                  </a:txBody>
                  <a:tcPr marL="68580" marR="68580" marT="34290" marB="34290"/>
                </a:tc>
                <a:tc>
                  <a:txBody>
                    <a:bodyPr/>
                    <a:lstStyle/>
                    <a:p>
                      <a:r>
                        <a:rPr lang="tr-TR" sz="1400" dirty="0"/>
                        <a:t>20</a:t>
                      </a:r>
                    </a:p>
                  </a:txBody>
                  <a:tcPr marL="68580" marR="68580" marT="34290" marB="34290"/>
                </a:tc>
                <a:tc>
                  <a:txBody>
                    <a:bodyPr/>
                    <a:lstStyle/>
                    <a:p>
                      <a:r>
                        <a:rPr lang="tr-TR" sz="1400" dirty="0"/>
                        <a:t>5</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10</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solidFill>
                            <a:schemeClr val="tx1"/>
                          </a:solidFill>
                        </a:rPr>
                        <a:t>0</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2735021499"/>
                  </a:ext>
                </a:extLst>
              </a:tr>
              <a:tr h="274320">
                <a:tc>
                  <a:txBody>
                    <a:bodyPr/>
                    <a:lstStyle/>
                    <a:p>
                      <a:r>
                        <a:rPr lang="tr-TR" sz="1400" dirty="0"/>
                        <a:t>Yapay</a:t>
                      </a:r>
                    </a:p>
                  </a:txBody>
                  <a:tcPr marL="68580" marR="68580" marT="34290" marB="34290"/>
                </a:tc>
                <a:tc>
                  <a:txBody>
                    <a:bodyPr/>
                    <a:lstStyle/>
                    <a:p>
                      <a:r>
                        <a:rPr lang="tr-TR" sz="1400" dirty="0">
                          <a:solidFill>
                            <a:srgbClr val="FF0000"/>
                          </a:solidFill>
                        </a:rPr>
                        <a:t>X</a:t>
                      </a:r>
                    </a:p>
                  </a:txBody>
                  <a:tcPr marL="68580" marR="68580" marT="34290" marB="34290"/>
                </a:tc>
                <a:tc>
                  <a:txBody>
                    <a:bodyPr/>
                    <a:lstStyle/>
                    <a:p>
                      <a:r>
                        <a:rPr lang="tr-TR" sz="1400" dirty="0"/>
                        <a:t>5</a:t>
                      </a:r>
                    </a:p>
                  </a:txBody>
                  <a:tcPr marL="68580" marR="68580" marT="34290" marB="34290"/>
                </a:tc>
                <a:tc>
                  <a:txBody>
                    <a:bodyPr/>
                    <a:lstStyle/>
                    <a:p>
                      <a:r>
                        <a:rPr lang="tr-TR" sz="1400" dirty="0"/>
                        <a:t>0</a:t>
                      </a:r>
                    </a:p>
                  </a:txBody>
                  <a:tcPr marL="68580" marR="68580" marT="34290" marB="34290"/>
                </a:tc>
                <a:tc>
                  <a:txBody>
                    <a:bodyPr/>
                    <a:lstStyle/>
                    <a:p>
                      <a:r>
                        <a:rPr lang="tr-TR" sz="1400" dirty="0"/>
                        <a:t>10</a:t>
                      </a:r>
                    </a:p>
                  </a:txBody>
                  <a:tcPr marL="68580" marR="68580" marT="34290" marB="34290"/>
                </a:tc>
                <a:tc>
                  <a:txBody>
                    <a:bodyPr/>
                    <a:lstStyle/>
                    <a:p>
                      <a:r>
                        <a:rPr lang="tr-TR" sz="1400" dirty="0"/>
                        <a:t>10</a:t>
                      </a:r>
                    </a:p>
                  </a:txBody>
                  <a:tcPr marL="68580" marR="68580" marT="34290" marB="34290"/>
                </a:tc>
                <a:extLst>
                  <a:ext uri="{0D108BD9-81ED-4DB2-BD59-A6C34878D82A}">
                    <a16:rowId xmlns:a16="http://schemas.microsoft.com/office/drawing/2014/main" val="3290797709"/>
                  </a:ext>
                </a:extLst>
              </a:tr>
            </a:tbl>
          </a:graphicData>
        </a:graphic>
      </p:graphicFrame>
      <p:sp>
        <p:nvSpPr>
          <p:cNvPr id="2" name="Title 1">
            <a:extLst>
              <a:ext uri="{FF2B5EF4-FFF2-40B4-BE49-F238E27FC236}">
                <a16:creationId xmlns:a16="http://schemas.microsoft.com/office/drawing/2014/main" id="{69A9BB47-8210-40C2-A6BB-8B00FE279E7B}"/>
              </a:ext>
            </a:extLst>
          </p:cNvPr>
          <p:cNvSpPr>
            <a:spLocks noGrp="1"/>
          </p:cNvSpPr>
          <p:nvPr>
            <p:ph type="title"/>
          </p:nvPr>
        </p:nvSpPr>
        <p:spPr/>
        <p:txBody>
          <a:bodyPr/>
          <a:lstStyle/>
          <a:p>
            <a:r>
              <a:rPr lang="tr-TR" dirty="0"/>
              <a:t>Dengesiz durum</a:t>
            </a:r>
          </a:p>
        </p:txBody>
      </p:sp>
      <p:sp>
        <p:nvSpPr>
          <p:cNvPr id="18" name="TextBox 17">
            <a:extLst>
              <a:ext uri="{FF2B5EF4-FFF2-40B4-BE49-F238E27FC236}">
                <a16:creationId xmlns:a16="http://schemas.microsoft.com/office/drawing/2014/main" id="{5F42CE85-E035-4A0B-A309-98C126BEC0DA}"/>
              </a:ext>
            </a:extLst>
          </p:cNvPr>
          <p:cNvSpPr txBox="1"/>
          <p:nvPr/>
        </p:nvSpPr>
        <p:spPr>
          <a:xfrm>
            <a:off x="384022" y="3394633"/>
            <a:ext cx="1598258" cy="923330"/>
          </a:xfrm>
          <a:prstGeom prst="rect">
            <a:avLst/>
          </a:prstGeom>
          <a:noFill/>
        </p:spPr>
        <p:txBody>
          <a:bodyPr wrap="none" rtlCol="0">
            <a:spAutoFit/>
          </a:bodyPr>
          <a:lstStyle/>
          <a:p>
            <a:r>
              <a:rPr lang="tr-TR" sz="1350" dirty="0"/>
              <a:t>İşçi1 –İş 3 veya İş 4</a:t>
            </a:r>
          </a:p>
          <a:p>
            <a:r>
              <a:rPr lang="tr-TR" sz="1350" dirty="0"/>
              <a:t>İşçi 2 – İş 1  veya İş 5</a:t>
            </a:r>
          </a:p>
          <a:p>
            <a:r>
              <a:rPr lang="tr-TR" sz="1350" dirty="0"/>
              <a:t>İşçi 3 – iş 4</a:t>
            </a:r>
          </a:p>
          <a:p>
            <a:r>
              <a:rPr lang="tr-TR" sz="1350" dirty="0"/>
              <a:t>İşçi 4 – İş 2 veya İş 3 </a:t>
            </a:r>
          </a:p>
        </p:txBody>
      </p:sp>
    </p:spTree>
    <p:extLst>
      <p:ext uri="{BB962C8B-B14F-4D97-AF65-F5344CB8AC3E}">
        <p14:creationId xmlns:p14="http://schemas.microsoft.com/office/powerpoint/2010/main" val="209259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9B8C-B039-4DDC-AB68-CC852F5105EC}"/>
              </a:ext>
            </a:extLst>
          </p:cNvPr>
          <p:cNvSpPr>
            <a:spLocks noGrp="1"/>
          </p:cNvSpPr>
          <p:nvPr>
            <p:ph type="ctrTitle"/>
          </p:nvPr>
        </p:nvSpPr>
        <p:spPr/>
        <p:txBody>
          <a:bodyPr/>
          <a:lstStyle/>
          <a:p>
            <a:r>
              <a:rPr lang="tr-TR" dirty="0">
                <a:solidFill>
                  <a:srgbClr val="EA6131"/>
                </a:solidFill>
              </a:rPr>
              <a:t>D</a:t>
            </a:r>
            <a:r>
              <a:rPr lang="tr-TR" dirty="0"/>
              <a:t>P M</a:t>
            </a:r>
            <a:r>
              <a:rPr lang="tr-TR" dirty="0">
                <a:solidFill>
                  <a:srgbClr val="EA6131"/>
                </a:solidFill>
              </a:rPr>
              <a:t>o</a:t>
            </a:r>
            <a:r>
              <a:rPr lang="tr-TR" dirty="0"/>
              <a:t>del</a:t>
            </a:r>
          </a:p>
        </p:txBody>
      </p:sp>
      <p:sp>
        <p:nvSpPr>
          <p:cNvPr id="4" name="Text Placeholder 3">
            <a:extLst>
              <a:ext uri="{FF2B5EF4-FFF2-40B4-BE49-F238E27FC236}">
                <a16:creationId xmlns:a16="http://schemas.microsoft.com/office/drawing/2014/main" id="{354A483D-3F2C-4C5F-9225-8BB348993240}"/>
              </a:ext>
            </a:extLst>
          </p:cNvPr>
          <p:cNvSpPr>
            <a:spLocks noGrp="1"/>
          </p:cNvSpPr>
          <p:nvPr>
            <p:ph type="body" idx="4294967295"/>
          </p:nvPr>
        </p:nvSpPr>
        <p:spPr>
          <a:xfrm>
            <a:off x="827584" y="3768455"/>
            <a:ext cx="7064375" cy="1692275"/>
          </a:xfrm>
        </p:spPr>
        <p:txBody>
          <a:bodyPr/>
          <a:lstStyle/>
          <a:p>
            <a:r>
              <a:rPr lang="tr-TR" dirty="0"/>
              <a:t>Dengesiz Durum</a:t>
            </a:r>
          </a:p>
        </p:txBody>
      </p:sp>
    </p:spTree>
    <p:extLst>
      <p:ext uri="{BB962C8B-B14F-4D97-AF65-F5344CB8AC3E}">
        <p14:creationId xmlns:p14="http://schemas.microsoft.com/office/powerpoint/2010/main" val="37199229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CB8E5B-2B68-4D10-80FC-719517AAC767}"/>
              </a:ext>
            </a:extLst>
          </p:cNvPr>
          <p:cNvSpPr>
            <a:spLocks noGrp="1"/>
          </p:cNvSpPr>
          <p:nvPr>
            <p:ph idx="1"/>
          </p:nvPr>
        </p:nvSpPr>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2D9DEF28-43FE-FF44-375A-5001652EF29B}"/>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sp>
        <p:nvSpPr>
          <p:cNvPr id="7" name="TextBox 6">
            <a:extLst>
              <a:ext uri="{FF2B5EF4-FFF2-40B4-BE49-F238E27FC236}">
                <a16:creationId xmlns:a16="http://schemas.microsoft.com/office/drawing/2014/main" id="{59208B94-E195-4813-A4A6-EE4CB67BBDAF}"/>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29708171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1E8B9C9F-03D7-4D66-960D-97570E2025B5}"/>
              </a:ext>
            </a:extLst>
          </p:cNvPr>
          <p:cNvSpPr>
            <a:spLocks noGrp="1"/>
          </p:cNvSpPr>
          <p:nvPr>
            <p:ph idx="1"/>
          </p:nvPr>
        </p:nvSpPr>
        <p:spPr>
          <a:xfrm>
            <a:off x="252445" y="1349073"/>
            <a:ext cx="8402525" cy="4881686"/>
          </a:xfrm>
        </p:spPr>
        <p:txBody>
          <a:bodyPr>
            <a:normAutofit/>
          </a:bodyPr>
          <a:lstStyle/>
          <a:p>
            <a:r>
              <a:rPr lang="tr-TR" dirty="0" err="1"/>
              <a:t>Min</a:t>
            </a:r>
            <a:r>
              <a:rPr lang="tr-TR" dirty="0"/>
              <a:t> Z= 80x11 +40 x12 + 30 x13 + 20x14 + 35 x15 + </a:t>
            </a:r>
          </a:p>
          <a:p>
            <a:r>
              <a:rPr lang="tr-TR" dirty="0"/>
              <a:t>               60 x21 + 80 x22 + 90 x23 + 110 x24 + 50 x25 +</a:t>
            </a:r>
          </a:p>
          <a:p>
            <a:r>
              <a:rPr lang="tr-TR" dirty="0"/>
              <a:t>                70 x31 + 40 x32 + 30 x33 + 15 x34 + 25 x35 +</a:t>
            </a:r>
          </a:p>
          <a:p>
            <a:r>
              <a:rPr lang="tr-TR" dirty="0"/>
              <a:t>                30 x41 + 15 x42 + 20 x43 + 30 x44 + 40 x45 </a:t>
            </a:r>
          </a:p>
          <a:p>
            <a:r>
              <a:rPr lang="tr-TR" dirty="0"/>
              <a:t>X11 + x12 + x13 + x14 + x15 = 1</a:t>
            </a:r>
          </a:p>
          <a:p>
            <a:r>
              <a:rPr lang="tr-TR" dirty="0"/>
              <a:t>X21 + x22 + x23 + x24 + x25 = 1</a:t>
            </a:r>
          </a:p>
          <a:p>
            <a:r>
              <a:rPr lang="tr-TR" dirty="0"/>
              <a:t>X31 + x32 + x33 + x34 + x35 = 1</a:t>
            </a:r>
          </a:p>
          <a:p>
            <a:r>
              <a:rPr lang="tr-TR" dirty="0"/>
              <a:t>X41 + x42 + x43 + x44 + x45 = 1</a:t>
            </a:r>
          </a:p>
          <a:p>
            <a:endParaRPr lang="tr-TR" dirty="0"/>
          </a:p>
          <a:p>
            <a:endParaRPr lang="tr-TR" dirty="0"/>
          </a:p>
          <a:p>
            <a:endParaRPr lang="tr-TR" dirty="0"/>
          </a:p>
        </p:txBody>
      </p:sp>
      <p:sp>
        <p:nvSpPr>
          <p:cNvPr id="2" name="Başlık 1">
            <a:extLst>
              <a:ext uri="{FF2B5EF4-FFF2-40B4-BE49-F238E27FC236}">
                <a16:creationId xmlns:a16="http://schemas.microsoft.com/office/drawing/2014/main" id="{510135FB-9948-6E51-C297-B0FC31823ABF}"/>
              </a:ext>
            </a:extLst>
          </p:cNvPr>
          <p:cNvSpPr>
            <a:spLocks noGrp="1"/>
          </p:cNvSpPr>
          <p:nvPr>
            <p:ph type="title"/>
          </p:nvPr>
        </p:nvSpPr>
        <p:spPr/>
        <p:txBody>
          <a:bodyPr/>
          <a:lstStyle/>
          <a:p>
            <a:endParaRPr lang="tr-TR"/>
          </a:p>
        </p:txBody>
      </p:sp>
      <p:graphicFrame>
        <p:nvGraphicFramePr>
          <p:cNvPr id="6" name="Table 4">
            <a:extLst>
              <a:ext uri="{FF2B5EF4-FFF2-40B4-BE49-F238E27FC236}">
                <a16:creationId xmlns:a16="http://schemas.microsoft.com/office/drawing/2014/main" id="{ED4FFB26-5A83-4017-AE0D-CB9DF8E14F55}"/>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r>
                        <a:rPr lang="tr-TR" sz="1400" dirty="0"/>
                        <a:t>80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20</a:t>
                      </a:r>
                    </a:p>
                  </a:txBody>
                  <a:tcPr marL="68580" marR="68580" marT="34290" marB="34290"/>
                </a:tc>
                <a:tc>
                  <a:txBody>
                    <a:bodyPr/>
                    <a:lstStyle/>
                    <a:p>
                      <a:r>
                        <a:rPr lang="tr-TR" sz="1400" dirty="0"/>
                        <a:t>35</a:t>
                      </a:r>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r>
                        <a:rPr lang="tr-TR" sz="1400" dirty="0"/>
                        <a:t>60</a:t>
                      </a:r>
                    </a:p>
                  </a:txBody>
                  <a:tcPr marL="68580" marR="68580" marT="34290" marB="34290"/>
                </a:tc>
                <a:tc>
                  <a:txBody>
                    <a:bodyPr/>
                    <a:lstStyle/>
                    <a:p>
                      <a:r>
                        <a:rPr lang="tr-TR" sz="1400" dirty="0"/>
                        <a:t>80</a:t>
                      </a:r>
                    </a:p>
                  </a:txBody>
                  <a:tcPr marL="68580" marR="68580" marT="34290" marB="34290"/>
                </a:tc>
                <a:tc>
                  <a:txBody>
                    <a:bodyPr/>
                    <a:lstStyle/>
                    <a:p>
                      <a:r>
                        <a:rPr lang="tr-TR" sz="1400" dirty="0"/>
                        <a:t>90</a:t>
                      </a:r>
                    </a:p>
                  </a:txBody>
                  <a:tcPr marL="68580" marR="68580" marT="34290" marB="34290"/>
                </a:tc>
                <a:tc>
                  <a:txBody>
                    <a:bodyPr/>
                    <a:lstStyle/>
                    <a:p>
                      <a:r>
                        <a:rPr lang="tr-TR" sz="1400" dirty="0"/>
                        <a:t>110</a:t>
                      </a:r>
                    </a:p>
                  </a:txBody>
                  <a:tcPr marL="68580" marR="68580" marT="34290" marB="34290"/>
                </a:tc>
                <a:tc>
                  <a:txBody>
                    <a:bodyPr/>
                    <a:lstStyle/>
                    <a:p>
                      <a:r>
                        <a:rPr lang="tr-TR" sz="1400" dirty="0"/>
                        <a:t>50</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r>
                        <a:rPr lang="tr-TR" sz="1400" dirty="0"/>
                        <a:t>70</a:t>
                      </a:r>
                    </a:p>
                  </a:txBody>
                  <a:tcPr marL="68580" marR="68580" marT="34290" marB="34290"/>
                </a:tc>
                <a:tc>
                  <a:txBody>
                    <a:bodyPr/>
                    <a:lstStyle/>
                    <a:p>
                      <a:r>
                        <a:rPr lang="tr-TR" sz="1400" dirty="0"/>
                        <a:t>40</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25</a:t>
                      </a:r>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r>
                        <a:rPr lang="tr-TR" sz="1400" dirty="0"/>
                        <a:t>30</a:t>
                      </a:r>
                    </a:p>
                  </a:txBody>
                  <a:tcPr marL="68580" marR="68580" marT="34290" marB="34290"/>
                </a:tc>
                <a:tc>
                  <a:txBody>
                    <a:bodyPr/>
                    <a:lstStyle/>
                    <a:p>
                      <a:r>
                        <a:rPr lang="tr-TR" sz="1400" dirty="0"/>
                        <a:t>15</a:t>
                      </a:r>
                    </a:p>
                  </a:txBody>
                  <a:tcPr marL="68580" marR="68580" marT="34290" marB="34290"/>
                </a:tc>
                <a:tc>
                  <a:txBody>
                    <a:bodyPr/>
                    <a:lstStyle/>
                    <a:p>
                      <a:r>
                        <a:rPr lang="tr-TR" sz="1400" dirty="0"/>
                        <a:t>20</a:t>
                      </a:r>
                    </a:p>
                  </a:txBody>
                  <a:tcPr marL="68580" marR="68580" marT="34290" marB="34290"/>
                </a:tc>
                <a:tc>
                  <a:txBody>
                    <a:bodyPr/>
                    <a:lstStyle/>
                    <a:p>
                      <a:r>
                        <a:rPr lang="tr-TR" sz="1400" dirty="0"/>
                        <a:t>30</a:t>
                      </a:r>
                    </a:p>
                  </a:txBody>
                  <a:tcPr marL="68580" marR="68580" marT="34290" marB="34290"/>
                </a:tc>
                <a:tc>
                  <a:txBody>
                    <a:bodyPr/>
                    <a:lstStyle/>
                    <a:p>
                      <a:r>
                        <a:rPr lang="tr-TR" sz="1400" dirty="0"/>
                        <a:t>40</a:t>
                      </a:r>
                    </a:p>
                  </a:txBody>
                  <a:tcPr marL="68580" marR="68580" marT="34290" marB="34290"/>
                </a:tc>
                <a:extLst>
                  <a:ext uri="{0D108BD9-81ED-4DB2-BD59-A6C34878D82A}">
                    <a16:rowId xmlns:a16="http://schemas.microsoft.com/office/drawing/2014/main" val="2735021499"/>
                  </a:ext>
                </a:extLst>
              </a:tr>
            </a:tbl>
          </a:graphicData>
        </a:graphic>
      </p:graphicFrame>
      <p:graphicFrame>
        <p:nvGraphicFramePr>
          <p:cNvPr id="8" name="Table 4">
            <a:extLst>
              <a:ext uri="{FF2B5EF4-FFF2-40B4-BE49-F238E27FC236}">
                <a16:creationId xmlns:a16="http://schemas.microsoft.com/office/drawing/2014/main" id="{493FC8D9-1CC8-4B18-A7B3-45374A756201}"/>
              </a:ext>
            </a:extLst>
          </p:cNvPr>
          <p:cNvGraphicFramePr>
            <a:graphicFrameLocks/>
          </p:cNvGraphicFramePr>
          <p:nvPr/>
        </p:nvGraphicFramePr>
        <p:xfrm>
          <a:off x="5979481" y="1800213"/>
          <a:ext cx="2675489" cy="1409700"/>
        </p:xfrm>
        <a:graphic>
          <a:graphicData uri="http://schemas.openxmlformats.org/drawingml/2006/table">
            <a:tbl>
              <a:tblPr firstRow="1" bandRow="1">
                <a:tableStyleId>{5C22544A-7EE6-4342-B048-85BDC9FD1C3A}</a:tableStyleId>
              </a:tblPr>
              <a:tblGrid>
                <a:gridCol w="495539">
                  <a:extLst>
                    <a:ext uri="{9D8B030D-6E8A-4147-A177-3AD203B41FA5}">
                      <a16:colId xmlns:a16="http://schemas.microsoft.com/office/drawing/2014/main" val="3878505739"/>
                    </a:ext>
                  </a:extLst>
                </a:gridCol>
                <a:gridCol w="430054">
                  <a:extLst>
                    <a:ext uri="{9D8B030D-6E8A-4147-A177-3AD203B41FA5}">
                      <a16:colId xmlns:a16="http://schemas.microsoft.com/office/drawing/2014/main" val="1561719127"/>
                    </a:ext>
                  </a:extLst>
                </a:gridCol>
                <a:gridCol w="443151">
                  <a:extLst>
                    <a:ext uri="{9D8B030D-6E8A-4147-A177-3AD203B41FA5}">
                      <a16:colId xmlns:a16="http://schemas.microsoft.com/office/drawing/2014/main" val="2846934081"/>
                    </a:ext>
                  </a:extLst>
                </a:gridCol>
                <a:gridCol w="443151">
                  <a:extLst>
                    <a:ext uri="{9D8B030D-6E8A-4147-A177-3AD203B41FA5}">
                      <a16:colId xmlns:a16="http://schemas.microsoft.com/office/drawing/2014/main" val="3494926908"/>
                    </a:ext>
                  </a:extLst>
                </a:gridCol>
                <a:gridCol w="443151">
                  <a:extLst>
                    <a:ext uri="{9D8B030D-6E8A-4147-A177-3AD203B41FA5}">
                      <a16:colId xmlns:a16="http://schemas.microsoft.com/office/drawing/2014/main" val="2257580201"/>
                    </a:ext>
                  </a:extLst>
                </a:gridCol>
                <a:gridCol w="420443">
                  <a:extLst>
                    <a:ext uri="{9D8B030D-6E8A-4147-A177-3AD203B41FA5}">
                      <a16:colId xmlns:a16="http://schemas.microsoft.com/office/drawing/2014/main" val="537525717"/>
                    </a:ext>
                  </a:extLst>
                </a:gridCol>
              </a:tblGrid>
              <a:tr h="278130">
                <a:tc>
                  <a:txBody>
                    <a:bodyPr/>
                    <a:lstStyle/>
                    <a:p>
                      <a:endParaRPr lang="tr-TR" sz="1400" dirty="0"/>
                    </a:p>
                  </a:txBody>
                  <a:tcPr marL="68580" marR="68580" marT="34290" marB="34290"/>
                </a:tc>
                <a:tc>
                  <a:txBody>
                    <a:bodyPr/>
                    <a:lstStyle/>
                    <a:p>
                      <a:r>
                        <a:rPr lang="tr-TR" sz="1400" dirty="0"/>
                        <a:t>İş 1</a:t>
                      </a:r>
                    </a:p>
                  </a:txBody>
                  <a:tcPr marL="68580" marR="68580" marT="34290" marB="34290"/>
                </a:tc>
                <a:tc>
                  <a:txBody>
                    <a:bodyPr/>
                    <a:lstStyle/>
                    <a:p>
                      <a:r>
                        <a:rPr lang="tr-TR" sz="1400" dirty="0"/>
                        <a:t>İş 2</a:t>
                      </a:r>
                    </a:p>
                  </a:txBody>
                  <a:tcPr marL="68580" marR="68580" marT="34290" marB="34290"/>
                </a:tc>
                <a:tc>
                  <a:txBody>
                    <a:bodyPr/>
                    <a:lstStyle/>
                    <a:p>
                      <a:r>
                        <a:rPr lang="tr-TR" sz="1400" dirty="0"/>
                        <a:t>İş 3</a:t>
                      </a:r>
                    </a:p>
                  </a:txBody>
                  <a:tcPr marL="68580" marR="68580" marT="34290" marB="34290"/>
                </a:tc>
                <a:tc>
                  <a:txBody>
                    <a:bodyPr/>
                    <a:lstStyle/>
                    <a:p>
                      <a:r>
                        <a:rPr lang="tr-TR" sz="1400" dirty="0"/>
                        <a:t>İş 4</a:t>
                      </a:r>
                    </a:p>
                  </a:txBody>
                  <a:tcPr marL="68580" marR="68580" marT="34290" marB="34290"/>
                </a:tc>
                <a:tc>
                  <a:txBody>
                    <a:bodyPr/>
                    <a:lstStyle/>
                    <a:p>
                      <a:r>
                        <a:rPr lang="tr-TR" sz="1400" dirty="0"/>
                        <a:t>İş 5</a:t>
                      </a:r>
                    </a:p>
                  </a:txBody>
                  <a:tcPr marL="68580" marR="68580" marT="34290" marB="34290"/>
                </a:tc>
                <a:extLst>
                  <a:ext uri="{0D108BD9-81ED-4DB2-BD59-A6C34878D82A}">
                    <a16:rowId xmlns:a16="http://schemas.microsoft.com/office/drawing/2014/main" val="1190061485"/>
                  </a:ext>
                </a:extLst>
              </a:tr>
              <a:tr h="278130">
                <a:tc>
                  <a:txBody>
                    <a:bodyPr/>
                    <a:lstStyle/>
                    <a:p>
                      <a:r>
                        <a:rPr lang="tr-TR" sz="1400" dirty="0"/>
                        <a:t>İşçi1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16314095"/>
                  </a:ext>
                </a:extLst>
              </a:tr>
              <a:tr h="278130">
                <a:tc>
                  <a:txBody>
                    <a:bodyPr/>
                    <a:lstStyle/>
                    <a:p>
                      <a:r>
                        <a:rPr lang="tr-TR" sz="1400" dirty="0"/>
                        <a:t>İşçi2</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518820308"/>
                  </a:ext>
                </a:extLst>
              </a:tr>
              <a:tr h="278130">
                <a:tc>
                  <a:txBody>
                    <a:bodyPr/>
                    <a:lstStyle/>
                    <a:p>
                      <a:r>
                        <a:rPr lang="tr-TR" sz="1400" dirty="0"/>
                        <a:t>İşçi3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2755785"/>
                  </a:ext>
                </a:extLst>
              </a:tr>
              <a:tr h="278130">
                <a:tc>
                  <a:txBody>
                    <a:bodyPr/>
                    <a:lstStyle/>
                    <a:p>
                      <a:r>
                        <a:rPr lang="tr-TR" sz="1400" dirty="0"/>
                        <a:t>İşçi4</a:t>
                      </a:r>
                    </a:p>
                  </a:txBody>
                  <a:tcPr marL="68580" marR="68580" marT="34290" marB="34290"/>
                </a:tc>
                <a:tc>
                  <a:txBody>
                    <a:bodyPr/>
                    <a:lstStyle/>
                    <a:p>
                      <a:endParaRPr lang="tr-TR" sz="1400" dirty="0"/>
                    </a:p>
                  </a:txBody>
                  <a:tcPr marL="68580" marR="68580" marT="34290" marB="34290"/>
                </a:tc>
                <a:tc>
                  <a:txBody>
                    <a:bodyPr/>
                    <a:lstStyle/>
                    <a:p>
                      <a:r>
                        <a:rPr lang="tr-TR" sz="1400" dirty="0"/>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2735021499"/>
                  </a:ext>
                </a:extLst>
              </a:tr>
            </a:tbl>
          </a:graphicData>
        </a:graphic>
      </p:graphicFrame>
      <p:sp>
        <p:nvSpPr>
          <p:cNvPr id="10" name="TextBox 9">
            <a:extLst>
              <a:ext uri="{FF2B5EF4-FFF2-40B4-BE49-F238E27FC236}">
                <a16:creationId xmlns:a16="http://schemas.microsoft.com/office/drawing/2014/main" id="{5E2A3CBD-45E3-4B45-A691-1FC918BAFC96}"/>
              </a:ext>
            </a:extLst>
          </p:cNvPr>
          <p:cNvSpPr txBox="1"/>
          <p:nvPr/>
        </p:nvSpPr>
        <p:spPr>
          <a:xfrm>
            <a:off x="5345768" y="3943325"/>
            <a:ext cx="2873415" cy="1546577"/>
          </a:xfrm>
          <a:prstGeom prst="rect">
            <a:avLst/>
          </a:prstGeom>
          <a:noFill/>
        </p:spPr>
        <p:txBody>
          <a:bodyPr wrap="square" rtlCol="0">
            <a:spAutoFit/>
          </a:bodyPr>
          <a:lstStyle/>
          <a:p>
            <a:r>
              <a:rPr lang="tr-TR" sz="1350" dirty="0"/>
              <a:t>X11 + x21 + x31 + x41 ≤ 1</a:t>
            </a:r>
          </a:p>
          <a:p>
            <a:r>
              <a:rPr lang="tr-TR" sz="1350" dirty="0"/>
              <a:t>X12 + x22 + x32 + x42 ≤ 1</a:t>
            </a:r>
          </a:p>
          <a:p>
            <a:r>
              <a:rPr lang="tr-TR" sz="1350" dirty="0"/>
              <a:t>X13 + x23 + x33 + x43 ≤ 1</a:t>
            </a:r>
          </a:p>
          <a:p>
            <a:r>
              <a:rPr lang="tr-TR" sz="1350" dirty="0"/>
              <a:t>X14 + x24 + x34 + x44 ≤ 1</a:t>
            </a:r>
          </a:p>
          <a:p>
            <a:r>
              <a:rPr lang="tr-TR" sz="1350" dirty="0"/>
              <a:t>X15 + x25 + x35 + x45 ≤ 1</a:t>
            </a:r>
          </a:p>
          <a:p>
            <a:endParaRPr lang="tr-TR" sz="1350" dirty="0"/>
          </a:p>
          <a:p>
            <a:endParaRPr lang="tr-TR" sz="1350" dirty="0"/>
          </a:p>
        </p:txBody>
      </p:sp>
    </p:spTree>
    <p:extLst>
      <p:ext uri="{BB962C8B-B14F-4D97-AF65-F5344CB8AC3E}">
        <p14:creationId xmlns:p14="http://schemas.microsoft.com/office/powerpoint/2010/main" val="555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D787-AC05-46C6-B28A-BB44E74CA118}"/>
              </a:ext>
            </a:extLst>
          </p:cNvPr>
          <p:cNvSpPr>
            <a:spLocks noGrp="1"/>
          </p:cNvSpPr>
          <p:nvPr>
            <p:ph type="ctrTitle"/>
          </p:nvPr>
        </p:nvSpPr>
        <p:spPr/>
        <p:txBody>
          <a:bodyPr/>
          <a:lstStyle/>
          <a:p>
            <a:r>
              <a:rPr lang="tr-TR" sz="6600" dirty="0">
                <a:solidFill>
                  <a:srgbClr val="EA6131"/>
                </a:solidFill>
              </a:rPr>
              <a:t>M</a:t>
            </a:r>
            <a:r>
              <a:rPr lang="tr-TR" sz="6600" dirty="0"/>
              <a:t>aksimiz</a:t>
            </a:r>
            <a:r>
              <a:rPr lang="tr-TR" sz="6600" dirty="0">
                <a:solidFill>
                  <a:srgbClr val="EA6131"/>
                </a:solidFill>
              </a:rPr>
              <a:t>a</a:t>
            </a:r>
            <a:r>
              <a:rPr lang="tr-TR" sz="6600" dirty="0"/>
              <a:t>syon D</a:t>
            </a:r>
            <a:r>
              <a:rPr lang="tr-TR" sz="6600" dirty="0">
                <a:solidFill>
                  <a:srgbClr val="EA6131"/>
                </a:solidFill>
              </a:rPr>
              <a:t>u</a:t>
            </a:r>
            <a:r>
              <a:rPr lang="tr-TR" sz="6600" dirty="0"/>
              <a:t>rumu</a:t>
            </a:r>
          </a:p>
        </p:txBody>
      </p:sp>
    </p:spTree>
    <p:extLst>
      <p:ext uri="{BB962C8B-B14F-4D97-AF65-F5344CB8AC3E}">
        <p14:creationId xmlns:p14="http://schemas.microsoft.com/office/powerpoint/2010/main" val="286884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660EF4-FF7A-6E67-0BD6-A00A6C35467F}"/>
              </a:ext>
            </a:extLst>
          </p:cNvPr>
          <p:cNvSpPr>
            <a:spLocks noGrp="1"/>
          </p:cNvSpPr>
          <p:nvPr>
            <p:ph idx="1"/>
          </p:nvPr>
        </p:nvSpPr>
        <p:spPr/>
        <p:txBody>
          <a:bodyPr/>
          <a:lstStyle/>
          <a:p>
            <a:r>
              <a:rPr lang="tr-TR"/>
              <a:t>Düğüm Denge Şartı:</a:t>
            </a:r>
          </a:p>
          <a:p>
            <a:r>
              <a:rPr lang="tr-TR"/>
              <a:t>	Bir düğüme olan girişler ile çıkışlar toplamı birbirine eşittir. </a:t>
            </a:r>
          </a:p>
          <a:p>
            <a:endParaRPr lang="tr-TR"/>
          </a:p>
          <a:p>
            <a:endParaRPr lang="tr-TR"/>
          </a:p>
          <a:p>
            <a:endParaRPr lang="tr-TR"/>
          </a:p>
          <a:p>
            <a:endParaRPr lang="tr-TR"/>
          </a:p>
          <a:p>
            <a:endParaRPr lang="tr-TR"/>
          </a:p>
          <a:p>
            <a:endParaRPr lang="tr-TR"/>
          </a:p>
          <a:p>
            <a:endParaRPr lang="tr-TR"/>
          </a:p>
          <a:p>
            <a:endParaRPr lang="tr-TR"/>
          </a:p>
          <a:p>
            <a:endParaRPr lang="tr-TR"/>
          </a:p>
          <a:p>
            <a:r>
              <a:rPr lang="tr-TR"/>
              <a:t>Dengesiz problemlerin dengelenmesi</a:t>
            </a:r>
          </a:p>
          <a:p>
            <a:endParaRPr lang="tr-TR"/>
          </a:p>
        </p:txBody>
      </p:sp>
      <p:sp>
        <p:nvSpPr>
          <p:cNvPr id="3" name="Başlık 2">
            <a:extLst>
              <a:ext uri="{FF2B5EF4-FFF2-40B4-BE49-F238E27FC236}">
                <a16:creationId xmlns:a16="http://schemas.microsoft.com/office/drawing/2014/main" id="{29F06820-D4EB-725E-AF34-B076E38457DC}"/>
              </a:ext>
            </a:extLst>
          </p:cNvPr>
          <p:cNvSpPr>
            <a:spLocks noGrp="1"/>
          </p:cNvSpPr>
          <p:nvPr>
            <p:ph type="title"/>
          </p:nvPr>
        </p:nvSpPr>
        <p:spPr/>
        <p:txBody>
          <a:bodyPr/>
          <a:lstStyle/>
          <a:p>
            <a:r>
              <a:rPr lang="tr-TR"/>
              <a:t>Önemli birkaç kural</a:t>
            </a:r>
          </a:p>
        </p:txBody>
      </p:sp>
      <p:sp>
        <p:nvSpPr>
          <p:cNvPr id="4" name="Oval 7">
            <a:extLst>
              <a:ext uri="{FF2B5EF4-FFF2-40B4-BE49-F238E27FC236}">
                <a16:creationId xmlns:a16="http://schemas.microsoft.com/office/drawing/2014/main" id="{C41D2E27-3D60-E14F-406B-25C229F17E4C}"/>
              </a:ext>
            </a:extLst>
          </p:cNvPr>
          <p:cNvSpPr>
            <a:spLocks noChangeArrowheads="1"/>
          </p:cNvSpPr>
          <p:nvPr/>
        </p:nvSpPr>
        <p:spPr bwMode="auto">
          <a:xfrm>
            <a:off x="3458468" y="2990281"/>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Line 9">
            <a:extLst>
              <a:ext uri="{FF2B5EF4-FFF2-40B4-BE49-F238E27FC236}">
                <a16:creationId xmlns:a16="http://schemas.microsoft.com/office/drawing/2014/main" id="{51193CB9-2FD8-F121-8264-437E647BFCD2}"/>
              </a:ext>
            </a:extLst>
          </p:cNvPr>
          <p:cNvSpPr>
            <a:spLocks noChangeShapeType="1"/>
          </p:cNvSpPr>
          <p:nvPr/>
        </p:nvSpPr>
        <p:spPr bwMode="auto">
          <a:xfrm flipH="1">
            <a:off x="4283968" y="2348880"/>
            <a:ext cx="2160240" cy="1033513"/>
          </a:xfrm>
          <a:prstGeom prst="line">
            <a:avLst/>
          </a:prstGeom>
          <a:noFill/>
          <a:ln w="12700">
            <a:solidFill>
              <a:schemeClr val="accent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 name="Line 10">
            <a:extLst>
              <a:ext uri="{FF2B5EF4-FFF2-40B4-BE49-F238E27FC236}">
                <a16:creationId xmlns:a16="http://schemas.microsoft.com/office/drawing/2014/main" id="{DA774DF0-E606-1FFE-B0F8-9D8C26ADDE4E}"/>
              </a:ext>
            </a:extLst>
          </p:cNvPr>
          <p:cNvSpPr>
            <a:spLocks noChangeShapeType="1"/>
          </p:cNvSpPr>
          <p:nvPr/>
        </p:nvSpPr>
        <p:spPr bwMode="auto">
          <a:xfrm>
            <a:off x="4271268" y="3356993"/>
            <a:ext cx="22860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7" name="Line 11">
            <a:extLst>
              <a:ext uri="{FF2B5EF4-FFF2-40B4-BE49-F238E27FC236}">
                <a16:creationId xmlns:a16="http://schemas.microsoft.com/office/drawing/2014/main" id="{0A34647E-419C-D6B7-4348-E892D6843A62}"/>
              </a:ext>
            </a:extLst>
          </p:cNvPr>
          <p:cNvSpPr>
            <a:spLocks noChangeShapeType="1"/>
          </p:cNvSpPr>
          <p:nvPr/>
        </p:nvSpPr>
        <p:spPr bwMode="auto">
          <a:xfrm>
            <a:off x="4283968" y="3356993"/>
            <a:ext cx="1296144" cy="108012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8" name="Rectangle 15">
            <a:extLst>
              <a:ext uri="{FF2B5EF4-FFF2-40B4-BE49-F238E27FC236}">
                <a16:creationId xmlns:a16="http://schemas.microsoft.com/office/drawing/2014/main" id="{CFB1F5AF-21FA-95B9-3AD7-0C10707481B9}"/>
              </a:ext>
            </a:extLst>
          </p:cNvPr>
          <p:cNvSpPr>
            <a:spLocks noChangeArrowheads="1"/>
          </p:cNvSpPr>
          <p:nvPr/>
        </p:nvSpPr>
        <p:spPr bwMode="auto">
          <a:xfrm>
            <a:off x="4164905" y="2829944"/>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9" name="Rectangle 16">
            <a:extLst>
              <a:ext uri="{FF2B5EF4-FFF2-40B4-BE49-F238E27FC236}">
                <a16:creationId xmlns:a16="http://schemas.microsoft.com/office/drawing/2014/main" id="{4968E374-2454-B597-E2A8-9FB92F8C72B8}"/>
              </a:ext>
            </a:extLst>
          </p:cNvPr>
          <p:cNvSpPr>
            <a:spLocks noChangeArrowheads="1"/>
          </p:cNvSpPr>
          <p:nvPr/>
        </p:nvSpPr>
        <p:spPr bwMode="auto">
          <a:xfrm>
            <a:off x="4698306" y="3156968"/>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0" name="Rectangle 17">
            <a:extLst>
              <a:ext uri="{FF2B5EF4-FFF2-40B4-BE49-F238E27FC236}">
                <a16:creationId xmlns:a16="http://schemas.microsoft.com/office/drawing/2014/main" id="{90DCE35E-18AD-B2B9-64BA-19C8802BD252}"/>
              </a:ext>
            </a:extLst>
          </p:cNvPr>
          <p:cNvSpPr>
            <a:spLocks noChangeArrowheads="1"/>
          </p:cNvSpPr>
          <p:nvPr/>
        </p:nvSpPr>
        <p:spPr bwMode="auto">
          <a:xfrm>
            <a:off x="4150619" y="352368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1" name="Rectangle 24">
            <a:extLst>
              <a:ext uri="{FF2B5EF4-FFF2-40B4-BE49-F238E27FC236}">
                <a16:creationId xmlns:a16="http://schemas.microsoft.com/office/drawing/2014/main" id="{D82FF27B-5612-43E1-7F67-0896AAB3F132}"/>
              </a:ext>
            </a:extLst>
          </p:cNvPr>
          <p:cNvSpPr>
            <a:spLocks noChangeArrowheads="1"/>
          </p:cNvSpPr>
          <p:nvPr/>
        </p:nvSpPr>
        <p:spPr bwMode="auto">
          <a:xfrm>
            <a:off x="2505259" y="3172400"/>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cxnSp>
        <p:nvCxnSpPr>
          <p:cNvPr id="12" name="Straight Arrow Connector 3">
            <a:extLst>
              <a:ext uri="{FF2B5EF4-FFF2-40B4-BE49-F238E27FC236}">
                <a16:creationId xmlns:a16="http://schemas.microsoft.com/office/drawing/2014/main" id="{1C735040-E9D8-64EA-3347-6B1C7C8728D1}"/>
              </a:ext>
            </a:extLst>
          </p:cNvPr>
          <p:cNvCxnSpPr>
            <a:cxnSpLocks/>
            <a:stCxn id="11" idx="3"/>
            <a:endCxn id="4" idx="2"/>
          </p:cNvCxnSpPr>
          <p:nvPr/>
        </p:nvCxnSpPr>
        <p:spPr>
          <a:xfrm>
            <a:off x="2952497" y="3382393"/>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4497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82614463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lstStyle/>
          <a:p>
            <a:r>
              <a:rPr lang="tr-TR" dirty="0"/>
              <a:t>Matris Maksimumu Bul</a:t>
            </a:r>
          </a:p>
        </p:txBody>
      </p:sp>
      <p:sp>
        <p:nvSpPr>
          <p:cNvPr id="5" name="Metin kutusu 4">
            <a:extLst>
              <a:ext uri="{FF2B5EF4-FFF2-40B4-BE49-F238E27FC236}">
                <a16:creationId xmlns:a16="http://schemas.microsoft.com/office/drawing/2014/main" id="{0E493609-0FDB-090A-83F3-FB9F9E2F3264}"/>
              </a:ext>
            </a:extLst>
          </p:cNvPr>
          <p:cNvSpPr txBox="1"/>
          <p:nvPr/>
        </p:nvSpPr>
        <p:spPr>
          <a:xfrm>
            <a:off x="346077" y="1114981"/>
            <a:ext cx="4576812" cy="369332"/>
          </a:xfrm>
          <a:prstGeom prst="rect">
            <a:avLst/>
          </a:prstGeom>
          <a:noFill/>
        </p:spPr>
        <p:txBody>
          <a:bodyPr wrap="square">
            <a:spAutoFit/>
          </a:bodyPr>
          <a:lstStyle/>
          <a:p>
            <a:r>
              <a:rPr lang="tr-TR"/>
              <a:t>Matris Maksimumu Bul</a:t>
            </a:r>
          </a:p>
        </p:txBody>
      </p:sp>
      <p:graphicFrame>
        <p:nvGraphicFramePr>
          <p:cNvPr id="6" name="Table 4">
            <a:extLst>
              <a:ext uri="{FF2B5EF4-FFF2-40B4-BE49-F238E27FC236}">
                <a16:creationId xmlns:a16="http://schemas.microsoft.com/office/drawing/2014/main" id="{AA2482F9-DE59-585D-B7A5-372327AC5658}"/>
              </a:ext>
            </a:extLst>
          </p:cNvPr>
          <p:cNvGraphicFramePr>
            <a:graphicFrameLocks/>
          </p:cNvGraphicFramePr>
          <p:nvPr>
            <p:extLst>
              <p:ext uri="{D42A27DB-BD31-4B8C-83A1-F6EECF244321}">
                <p14:modId xmlns:p14="http://schemas.microsoft.com/office/powerpoint/2010/main" val="1592466711"/>
              </p:ext>
            </p:extLst>
          </p:nvPr>
        </p:nvGraphicFramePr>
        <p:xfrm>
          <a:off x="395288" y="3309922"/>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42</a:t>
                      </a:r>
                    </a:p>
                  </a:txBody>
                  <a:tcPr marL="68580" marR="68580" marT="34290" marB="34290"/>
                </a:tc>
                <a:tc>
                  <a:txBody>
                    <a:bodyPr/>
                    <a:lstStyle/>
                    <a:p>
                      <a:r>
                        <a:rPr lang="tr-TR" sz="1400" dirty="0"/>
                        <a:t>35</a:t>
                      </a:r>
                    </a:p>
                  </a:txBody>
                  <a:tcPr marL="68580" marR="68580" marT="34290" marB="34290"/>
                </a:tc>
                <a:tc>
                  <a:txBody>
                    <a:bodyPr/>
                    <a:lstStyle/>
                    <a:p>
                      <a:r>
                        <a:rPr lang="tr-TR" sz="1400" dirty="0"/>
                        <a:t>28</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30</a:t>
                      </a:r>
                    </a:p>
                  </a:txBody>
                  <a:tcPr marL="68580" marR="68580" marT="34290" marB="34290"/>
                </a:tc>
                <a:tc>
                  <a:txBody>
                    <a:bodyPr/>
                    <a:lstStyle/>
                    <a:p>
                      <a:r>
                        <a:rPr lang="tr-TR" sz="1400" dirty="0"/>
                        <a:t>25</a:t>
                      </a:r>
                    </a:p>
                  </a:txBody>
                  <a:tcPr marL="68580" marR="68580" marT="34290" marB="34290"/>
                </a:tc>
                <a:tc>
                  <a:txBody>
                    <a:bodyPr/>
                    <a:lstStyle/>
                    <a:p>
                      <a:r>
                        <a:rPr lang="tr-TR" sz="1400" dirty="0"/>
                        <a:t>20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24</a:t>
                      </a:r>
                    </a:p>
                  </a:txBody>
                  <a:tcPr marL="68580" marR="68580" marT="34290" marB="34290"/>
                </a:tc>
                <a:tc>
                  <a:txBody>
                    <a:bodyPr/>
                    <a:lstStyle/>
                    <a:p>
                      <a:r>
                        <a:rPr lang="tr-TR" sz="1400" dirty="0"/>
                        <a:t>20</a:t>
                      </a:r>
                    </a:p>
                  </a:txBody>
                  <a:tcPr marL="68580" marR="68580" marT="34290" marB="34290"/>
                </a:tc>
                <a:tc>
                  <a:txBody>
                    <a:bodyPr/>
                    <a:lstStyle/>
                    <a:p>
                      <a:r>
                        <a:rPr lang="tr-TR" sz="1400" dirty="0"/>
                        <a:t>16</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7" name="Metin kutusu 6">
            <a:extLst>
              <a:ext uri="{FF2B5EF4-FFF2-40B4-BE49-F238E27FC236}">
                <a16:creationId xmlns:a16="http://schemas.microsoft.com/office/drawing/2014/main" id="{BB210902-183F-8B3A-C31D-F93B29CAFE86}"/>
              </a:ext>
            </a:extLst>
          </p:cNvPr>
          <p:cNvSpPr txBox="1"/>
          <p:nvPr/>
        </p:nvSpPr>
        <p:spPr>
          <a:xfrm>
            <a:off x="395288" y="2940590"/>
            <a:ext cx="5379938" cy="369332"/>
          </a:xfrm>
          <a:prstGeom prst="rect">
            <a:avLst/>
          </a:prstGeom>
          <a:noFill/>
        </p:spPr>
        <p:txBody>
          <a:bodyPr wrap="square">
            <a:spAutoFit/>
          </a:bodyPr>
          <a:lstStyle/>
          <a:p>
            <a:r>
              <a:rPr lang="tr-TR"/>
              <a:t>Matrisin Maksimum Değerini ve Tüm Değerleri Çıkar</a:t>
            </a:r>
          </a:p>
        </p:txBody>
      </p:sp>
      <p:graphicFrame>
        <p:nvGraphicFramePr>
          <p:cNvPr id="8" name="Table 4">
            <a:extLst>
              <a:ext uri="{FF2B5EF4-FFF2-40B4-BE49-F238E27FC236}">
                <a16:creationId xmlns:a16="http://schemas.microsoft.com/office/drawing/2014/main" id="{59E80180-74D4-DC7E-F09D-347A85057642}"/>
              </a:ext>
            </a:extLst>
          </p:cNvPr>
          <p:cNvGraphicFramePr>
            <a:graphicFrameLocks/>
          </p:cNvGraphicFramePr>
          <p:nvPr>
            <p:extLst>
              <p:ext uri="{D42A27DB-BD31-4B8C-83A1-F6EECF244321}">
                <p14:modId xmlns:p14="http://schemas.microsoft.com/office/powerpoint/2010/main" val="3878977298"/>
              </p:ext>
            </p:extLst>
          </p:nvPr>
        </p:nvGraphicFramePr>
        <p:xfrm>
          <a:off x="396378" y="5335865"/>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01925">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37E7A2B9-4637-DBC3-02E4-9D1255E5BE1B}"/>
              </a:ext>
            </a:extLst>
          </p:cNvPr>
          <p:cNvSpPr txBox="1"/>
          <p:nvPr/>
        </p:nvSpPr>
        <p:spPr>
          <a:xfrm>
            <a:off x="347166" y="4904288"/>
            <a:ext cx="5306043" cy="369332"/>
          </a:xfrm>
          <a:prstGeom prst="rect">
            <a:avLst/>
          </a:prstGeom>
          <a:noFill/>
        </p:spPr>
        <p:txBody>
          <a:bodyPr wrap="square">
            <a:spAutoFit/>
          </a:bodyPr>
          <a:lstStyle/>
          <a:p>
            <a:r>
              <a:rPr lang="tr-TR"/>
              <a:t>Matrisin Maksimum Değerini ve Tüm Değerleri Çıkar</a:t>
            </a:r>
          </a:p>
        </p:txBody>
      </p:sp>
      <p:sp>
        <p:nvSpPr>
          <p:cNvPr id="3" name="Dikdörtgen 2">
            <a:extLst>
              <a:ext uri="{FF2B5EF4-FFF2-40B4-BE49-F238E27FC236}">
                <a16:creationId xmlns:a16="http://schemas.microsoft.com/office/drawing/2014/main" id="{310F4C8A-5A23-944C-5FA3-0CE10949C5AA}"/>
              </a:ext>
            </a:extLst>
          </p:cNvPr>
          <p:cNvSpPr/>
          <p:nvPr/>
        </p:nvSpPr>
        <p:spPr>
          <a:xfrm rot="19704295">
            <a:off x="4593717" y="5171768"/>
            <a:ext cx="2754280" cy="923330"/>
          </a:xfrm>
          <a:prstGeom prst="rect">
            <a:avLst/>
          </a:prstGeom>
          <a:noFill/>
        </p:spPr>
        <p:txBody>
          <a:bodyPr wrap="none" lIns="91440" tIns="45720" rIns="91440" bIns="45720">
            <a:spAutoFit/>
          </a:bodyPr>
          <a:lstStyle/>
          <a:p>
            <a:pPr algn="ctr"/>
            <a:r>
              <a:rPr lang="tr-TR" sz="5400" b="1" cap="none" spc="0">
                <a:ln w="22225">
                  <a:solidFill>
                    <a:schemeClr val="accent2"/>
                  </a:solidFill>
                  <a:prstDash val="solid"/>
                </a:ln>
                <a:solidFill>
                  <a:schemeClr val="accent2">
                    <a:lumMod val="40000"/>
                    <a:lumOff val="60000"/>
                  </a:schemeClr>
                </a:solidFill>
                <a:effectLst/>
              </a:rPr>
              <a:t>Pişmanlık</a:t>
            </a:r>
          </a:p>
        </p:txBody>
      </p:sp>
    </p:spTree>
    <p:extLst>
      <p:ext uri="{BB962C8B-B14F-4D97-AF65-F5344CB8AC3E}">
        <p14:creationId xmlns:p14="http://schemas.microsoft.com/office/powerpoint/2010/main" val="80646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094957940"/>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12</a:t>
                      </a:r>
                    </a:p>
                  </a:txBody>
                  <a:tcPr marL="68580" marR="68580" marT="34290" marB="34290"/>
                </a:tc>
                <a:tc>
                  <a:txBody>
                    <a:bodyPr/>
                    <a:lstStyle/>
                    <a:p>
                      <a:r>
                        <a:rPr lang="tr-TR" sz="1400" dirty="0"/>
                        <a:t>17</a:t>
                      </a:r>
                    </a:p>
                  </a:txBody>
                  <a:tcPr marL="68580" marR="68580" marT="34290" marB="34290"/>
                </a:tc>
                <a:tc>
                  <a:txBody>
                    <a:bodyPr/>
                    <a:lstStyle/>
                    <a:p>
                      <a:r>
                        <a:rPr lang="tr-TR" sz="1400" dirty="0"/>
                        <a:t>22</a:t>
                      </a:r>
                    </a:p>
                  </a:txBody>
                  <a:tcPr marL="68580" marR="68580" marT="34290" marB="34290"/>
                </a:tc>
                <a:tc>
                  <a:txBody>
                    <a:bodyPr/>
                    <a:lstStyle/>
                    <a:p>
                      <a:r>
                        <a:rPr lang="tr-TR" sz="1400" dirty="0"/>
                        <a:t>27</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18</a:t>
                      </a:r>
                    </a:p>
                  </a:txBody>
                  <a:tcPr marL="68580" marR="68580" marT="34290" marB="34290"/>
                </a:tc>
                <a:tc>
                  <a:txBody>
                    <a:bodyPr/>
                    <a:lstStyle/>
                    <a:p>
                      <a:r>
                        <a:rPr lang="tr-TR" sz="1400" dirty="0"/>
                        <a:t>22</a:t>
                      </a:r>
                    </a:p>
                  </a:txBody>
                  <a:tcPr marL="68580" marR="68580" marT="34290" marB="34290"/>
                </a:tc>
                <a:tc>
                  <a:txBody>
                    <a:bodyPr/>
                    <a:lstStyle/>
                    <a:p>
                      <a:r>
                        <a:rPr lang="tr-TR" sz="1400" dirty="0"/>
                        <a:t>26</a:t>
                      </a:r>
                    </a:p>
                  </a:txBody>
                  <a:tcPr marL="68580" marR="68580" marT="34290" marB="34290"/>
                </a:tc>
                <a:tc>
                  <a:txBody>
                    <a:bodyPr/>
                    <a:lstStyle/>
                    <a:p>
                      <a:r>
                        <a:rPr lang="tr-TR" sz="1400" dirty="0"/>
                        <a:t>30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r>
              <a:rPr lang="tr-TR" dirty="0"/>
              <a:t>Satır </a:t>
            </a:r>
            <a:r>
              <a:rPr lang="tr-TR" dirty="0" err="1"/>
              <a:t>Min</a:t>
            </a:r>
            <a:r>
              <a:rPr lang="tr-TR" dirty="0"/>
              <a:t> Elemanını Bul ve Çıkar</a:t>
            </a:r>
          </a:p>
        </p:txBody>
      </p:sp>
      <p:sp>
        <p:nvSpPr>
          <p:cNvPr id="5" name="Metin kutusu 4">
            <a:extLst>
              <a:ext uri="{FF2B5EF4-FFF2-40B4-BE49-F238E27FC236}">
                <a16:creationId xmlns:a16="http://schemas.microsoft.com/office/drawing/2014/main" id="{D4AFAE43-3BFA-5503-5D97-E7785AF3E284}"/>
              </a:ext>
            </a:extLst>
          </p:cNvPr>
          <p:cNvSpPr txBox="1"/>
          <p:nvPr/>
        </p:nvSpPr>
        <p:spPr>
          <a:xfrm>
            <a:off x="385387" y="941312"/>
            <a:ext cx="4576812" cy="369332"/>
          </a:xfrm>
          <a:prstGeom prst="rect">
            <a:avLst/>
          </a:prstGeom>
          <a:noFill/>
        </p:spPr>
        <p:txBody>
          <a:bodyPr wrap="square">
            <a:spAutoFit/>
          </a:bodyPr>
          <a:lstStyle/>
          <a:p>
            <a:r>
              <a:rPr lang="tr-TR"/>
              <a:t>Satır Min Elemanını Bul ve Çıkar</a:t>
            </a:r>
          </a:p>
        </p:txBody>
      </p:sp>
      <p:graphicFrame>
        <p:nvGraphicFramePr>
          <p:cNvPr id="8" name="Table 4">
            <a:extLst>
              <a:ext uri="{FF2B5EF4-FFF2-40B4-BE49-F238E27FC236}">
                <a16:creationId xmlns:a16="http://schemas.microsoft.com/office/drawing/2014/main" id="{38704590-509C-8C5F-ABC0-4CAA94668802}"/>
              </a:ext>
            </a:extLst>
          </p:cNvPr>
          <p:cNvGraphicFramePr>
            <a:graphicFrameLocks/>
          </p:cNvGraphicFramePr>
          <p:nvPr>
            <p:extLst>
              <p:ext uri="{D42A27DB-BD31-4B8C-83A1-F6EECF244321}">
                <p14:modId xmlns:p14="http://schemas.microsoft.com/office/powerpoint/2010/main" val="2025430511"/>
              </p:ext>
            </p:extLst>
          </p:nvPr>
        </p:nvGraphicFramePr>
        <p:xfrm>
          <a:off x="397595" y="3394859"/>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7</a:t>
                      </a:r>
                    </a:p>
                  </a:txBody>
                  <a:tcPr marL="68580" marR="68580" marT="34290" marB="34290"/>
                </a:tc>
                <a:tc>
                  <a:txBody>
                    <a:bodyPr/>
                    <a:lstStyle/>
                    <a:p>
                      <a:r>
                        <a:rPr lang="tr-TR" sz="1400" dirty="0"/>
                        <a:t>14</a:t>
                      </a:r>
                    </a:p>
                  </a:txBody>
                  <a:tcPr marL="68580" marR="68580" marT="34290" marB="34290"/>
                </a:tc>
                <a:tc>
                  <a:txBody>
                    <a:bodyPr/>
                    <a:lstStyle/>
                    <a:p>
                      <a:r>
                        <a:rPr lang="tr-TR" sz="1400" dirty="0"/>
                        <a:t>21</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5</a:t>
                      </a:r>
                    </a:p>
                  </a:txBody>
                  <a:tcPr marL="68580" marR="68580" marT="34290" marB="34290"/>
                </a:tc>
                <a:tc>
                  <a:txBody>
                    <a:bodyPr/>
                    <a:lstStyle/>
                    <a:p>
                      <a:r>
                        <a:rPr lang="tr-TR" sz="1400" dirty="0"/>
                        <a:t>10</a:t>
                      </a:r>
                    </a:p>
                  </a:txBody>
                  <a:tcPr marL="68580" marR="68580" marT="34290" marB="34290"/>
                </a:tc>
                <a:tc>
                  <a:txBody>
                    <a:bodyPr/>
                    <a:lstStyle/>
                    <a:p>
                      <a:r>
                        <a:rPr lang="tr-TR" sz="1400" dirty="0"/>
                        <a:t>15</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4</a:t>
                      </a:r>
                    </a:p>
                  </a:txBody>
                  <a:tcPr marL="68580" marR="68580" marT="34290" marB="34290"/>
                </a:tc>
                <a:tc>
                  <a:txBody>
                    <a:bodyPr/>
                    <a:lstStyle/>
                    <a:p>
                      <a:r>
                        <a:rPr lang="tr-TR" sz="1400" dirty="0"/>
                        <a:t>8</a:t>
                      </a:r>
                    </a:p>
                  </a:txBody>
                  <a:tcPr marL="68580" marR="68580" marT="34290" marB="34290"/>
                </a:tc>
                <a:tc>
                  <a:txBody>
                    <a:bodyPr/>
                    <a:lstStyle/>
                    <a:p>
                      <a:r>
                        <a:rPr lang="tr-TR" sz="1400" dirty="0"/>
                        <a:t>12</a:t>
                      </a:r>
                    </a:p>
                  </a:txBody>
                  <a:tcPr marL="68580" marR="68580" marT="34290" marB="34290"/>
                </a:tc>
                <a:extLst>
                  <a:ext uri="{0D108BD9-81ED-4DB2-BD59-A6C34878D82A}">
                    <a16:rowId xmlns:a16="http://schemas.microsoft.com/office/drawing/2014/main" val="731067682"/>
                  </a:ext>
                </a:extLst>
              </a:tr>
            </a:tbl>
          </a:graphicData>
        </a:graphic>
      </p:graphicFrame>
      <p:sp>
        <p:nvSpPr>
          <p:cNvPr id="9" name="Metin kutusu 8">
            <a:extLst>
              <a:ext uri="{FF2B5EF4-FFF2-40B4-BE49-F238E27FC236}">
                <a16:creationId xmlns:a16="http://schemas.microsoft.com/office/drawing/2014/main" id="{E2C1659C-3290-1E76-A8D9-A3E1F05EF16C}"/>
              </a:ext>
            </a:extLst>
          </p:cNvPr>
          <p:cNvSpPr txBox="1"/>
          <p:nvPr/>
        </p:nvSpPr>
        <p:spPr>
          <a:xfrm>
            <a:off x="385387" y="2996952"/>
            <a:ext cx="4576812" cy="369332"/>
          </a:xfrm>
          <a:prstGeom prst="rect">
            <a:avLst/>
          </a:prstGeom>
          <a:noFill/>
        </p:spPr>
        <p:txBody>
          <a:bodyPr wrap="square">
            <a:spAutoFit/>
          </a:bodyPr>
          <a:lstStyle/>
          <a:p>
            <a:r>
              <a:rPr lang="tr-TR"/>
              <a:t>Sütun Min Elemanını Bul ve Çıkar</a:t>
            </a:r>
          </a:p>
        </p:txBody>
      </p:sp>
    </p:spTree>
    <p:extLst>
      <p:ext uri="{BB962C8B-B14F-4D97-AF65-F5344CB8AC3E}">
        <p14:creationId xmlns:p14="http://schemas.microsoft.com/office/powerpoint/2010/main" val="73136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4285571509"/>
              </p:ext>
            </p:extLst>
          </p:nvPr>
        </p:nvGraphicFramePr>
        <p:xfrm>
          <a:off x="395288" y="148431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sp>
        <p:nvSpPr>
          <p:cNvPr id="5" name="Metin kutusu 4">
            <a:extLst>
              <a:ext uri="{FF2B5EF4-FFF2-40B4-BE49-F238E27FC236}">
                <a16:creationId xmlns:a16="http://schemas.microsoft.com/office/drawing/2014/main" id="{94D80005-BA6C-47EC-2C83-72845E3F7987}"/>
              </a:ext>
            </a:extLst>
          </p:cNvPr>
          <p:cNvSpPr txBox="1"/>
          <p:nvPr/>
        </p:nvSpPr>
        <p:spPr>
          <a:xfrm>
            <a:off x="395288" y="1093869"/>
            <a:ext cx="4576812" cy="369332"/>
          </a:xfrm>
          <a:prstGeom prst="rect">
            <a:avLst/>
          </a:prstGeom>
          <a:noFill/>
        </p:spPr>
        <p:txBody>
          <a:bodyPr wrap="square">
            <a:spAutoFit/>
          </a:bodyPr>
          <a:lstStyle/>
          <a:p>
            <a:r>
              <a:rPr lang="tr-TR"/>
              <a:t>Sütun Min Elemanını Bul ve Çıkar</a:t>
            </a:r>
          </a:p>
        </p:txBody>
      </p:sp>
      <p:graphicFrame>
        <p:nvGraphicFramePr>
          <p:cNvPr id="6" name="Table 4">
            <a:extLst>
              <a:ext uri="{FF2B5EF4-FFF2-40B4-BE49-F238E27FC236}">
                <a16:creationId xmlns:a16="http://schemas.microsoft.com/office/drawing/2014/main" id="{BD91BDFB-B63C-6B69-5F8A-A34E5EBE5B04}"/>
              </a:ext>
            </a:extLst>
          </p:cNvPr>
          <p:cNvGraphicFramePr>
            <a:graphicFrameLocks/>
          </p:cNvGraphicFramePr>
          <p:nvPr>
            <p:extLst>
              <p:ext uri="{D42A27DB-BD31-4B8C-83A1-F6EECF244321}">
                <p14:modId xmlns:p14="http://schemas.microsoft.com/office/powerpoint/2010/main" val="1078327111"/>
              </p:ext>
            </p:extLst>
          </p:nvPr>
        </p:nvGraphicFramePr>
        <p:xfrm>
          <a:off x="417079" y="337898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7" name="Straight Connector 4">
            <a:extLst>
              <a:ext uri="{FF2B5EF4-FFF2-40B4-BE49-F238E27FC236}">
                <a16:creationId xmlns:a16="http://schemas.microsoft.com/office/drawing/2014/main" id="{EC2EB18D-D5F2-520B-39E4-9B542AB87618}"/>
              </a:ext>
            </a:extLst>
          </p:cNvPr>
          <p:cNvCxnSpPr/>
          <p:nvPr/>
        </p:nvCxnSpPr>
        <p:spPr>
          <a:xfrm>
            <a:off x="2920760" y="3254848"/>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6">
            <a:extLst>
              <a:ext uri="{FF2B5EF4-FFF2-40B4-BE49-F238E27FC236}">
                <a16:creationId xmlns:a16="http://schemas.microsoft.com/office/drawing/2014/main" id="{5D88B9CA-A55C-80FD-57CF-63ACD401D993}"/>
              </a:ext>
            </a:extLst>
          </p:cNvPr>
          <p:cNvCxnSpPr/>
          <p:nvPr/>
        </p:nvCxnSpPr>
        <p:spPr>
          <a:xfrm>
            <a:off x="672860" y="4603588"/>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Metin kutusu 8">
            <a:extLst>
              <a:ext uri="{FF2B5EF4-FFF2-40B4-BE49-F238E27FC236}">
                <a16:creationId xmlns:a16="http://schemas.microsoft.com/office/drawing/2014/main" id="{087EC1E0-89BF-D7A3-9E15-1FB12E21EF8A}"/>
              </a:ext>
            </a:extLst>
          </p:cNvPr>
          <p:cNvSpPr txBox="1"/>
          <p:nvPr/>
        </p:nvSpPr>
        <p:spPr>
          <a:xfrm>
            <a:off x="417079" y="2947583"/>
            <a:ext cx="4576812" cy="369332"/>
          </a:xfrm>
          <a:prstGeom prst="rect">
            <a:avLst/>
          </a:prstGeom>
          <a:noFill/>
        </p:spPr>
        <p:txBody>
          <a:bodyPr wrap="square">
            <a:spAutoFit/>
          </a:bodyPr>
          <a:lstStyle/>
          <a:p>
            <a:r>
              <a:rPr lang="tr-TR"/>
              <a:t>Sıfırları Kapat</a:t>
            </a:r>
          </a:p>
        </p:txBody>
      </p:sp>
    </p:spTree>
    <p:extLst>
      <p:ext uri="{BB962C8B-B14F-4D97-AF65-F5344CB8AC3E}">
        <p14:creationId xmlns:p14="http://schemas.microsoft.com/office/powerpoint/2010/main" val="3656194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80376A-5E46-4284-ACC2-E6440E0B3ABD}"/>
              </a:ext>
            </a:extLst>
          </p:cNvPr>
          <p:cNvGraphicFramePr>
            <a:graphicFrameLocks noGrp="1"/>
          </p:cNvGraphicFramePr>
          <p:nvPr>
            <p:ph idx="1"/>
            <p:extLst>
              <p:ext uri="{D42A27DB-BD31-4B8C-83A1-F6EECF244321}">
                <p14:modId xmlns:p14="http://schemas.microsoft.com/office/powerpoint/2010/main" val="1763351662"/>
              </p:ext>
            </p:extLst>
          </p:nvPr>
        </p:nvGraphicFramePr>
        <p:xfrm>
          <a:off x="367999" y="131764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3</a:t>
                      </a:r>
                    </a:p>
                  </a:txBody>
                  <a:tcPr marL="68580" marR="68580" marT="34290" marB="34290"/>
                </a:tc>
                <a:tc>
                  <a:txBody>
                    <a:bodyPr/>
                    <a:lstStyle/>
                    <a:p>
                      <a:r>
                        <a:rPr lang="tr-TR" sz="1400" dirty="0"/>
                        <a:t>6</a:t>
                      </a:r>
                    </a:p>
                  </a:txBody>
                  <a:tcPr marL="68580" marR="68580" marT="34290" marB="34290"/>
                </a:tc>
                <a:tc>
                  <a:txBody>
                    <a:bodyPr/>
                    <a:lstStyle/>
                    <a:p>
                      <a:r>
                        <a:rPr lang="tr-TR" sz="1400" dirty="0"/>
                        <a:t>9</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cxnSp>
        <p:nvCxnSpPr>
          <p:cNvPr id="5" name="Straight Connector 4">
            <a:extLst>
              <a:ext uri="{FF2B5EF4-FFF2-40B4-BE49-F238E27FC236}">
                <a16:creationId xmlns:a16="http://schemas.microsoft.com/office/drawing/2014/main" id="{E5C6C40F-99A4-490F-9E74-9172FB8EB441}"/>
              </a:ext>
            </a:extLst>
          </p:cNvPr>
          <p:cNvCxnSpPr/>
          <p:nvPr/>
        </p:nvCxnSpPr>
        <p:spPr>
          <a:xfrm>
            <a:off x="3051191" y="1193513"/>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6008A40D-06E9-4034-9897-D8A10528C196}"/>
              </a:ext>
            </a:extLst>
          </p:cNvPr>
          <p:cNvCxnSpPr/>
          <p:nvPr/>
        </p:nvCxnSpPr>
        <p:spPr>
          <a:xfrm>
            <a:off x="803291" y="2542253"/>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6" name="Metin kutusu 5">
            <a:extLst>
              <a:ext uri="{FF2B5EF4-FFF2-40B4-BE49-F238E27FC236}">
                <a16:creationId xmlns:a16="http://schemas.microsoft.com/office/drawing/2014/main" id="{F7E1DB5D-4F44-B8BD-F442-E4606F94CFF2}"/>
              </a:ext>
            </a:extLst>
          </p:cNvPr>
          <p:cNvSpPr txBox="1"/>
          <p:nvPr/>
        </p:nvSpPr>
        <p:spPr>
          <a:xfrm>
            <a:off x="323528" y="836712"/>
            <a:ext cx="4600876" cy="369332"/>
          </a:xfrm>
          <a:prstGeom prst="rect">
            <a:avLst/>
          </a:prstGeom>
          <a:noFill/>
        </p:spPr>
        <p:txBody>
          <a:bodyPr wrap="square">
            <a:spAutoFit/>
          </a:bodyPr>
          <a:lstStyle/>
          <a:p>
            <a:r>
              <a:rPr lang="tr-TR"/>
              <a:t>Kapatılmamış Min Elemanı Bul</a:t>
            </a:r>
          </a:p>
        </p:txBody>
      </p:sp>
      <p:graphicFrame>
        <p:nvGraphicFramePr>
          <p:cNvPr id="8" name="Table 4">
            <a:extLst>
              <a:ext uri="{FF2B5EF4-FFF2-40B4-BE49-F238E27FC236}">
                <a16:creationId xmlns:a16="http://schemas.microsoft.com/office/drawing/2014/main" id="{4650372E-E1B7-6ACE-411C-12CC307A4447}"/>
              </a:ext>
            </a:extLst>
          </p:cNvPr>
          <p:cNvGraphicFramePr>
            <a:graphicFrameLocks/>
          </p:cNvGraphicFramePr>
          <p:nvPr>
            <p:extLst>
              <p:ext uri="{D42A27DB-BD31-4B8C-83A1-F6EECF244321}">
                <p14:modId xmlns:p14="http://schemas.microsoft.com/office/powerpoint/2010/main" val="1042124648"/>
              </p:ext>
            </p:extLst>
          </p:nvPr>
        </p:nvGraphicFramePr>
        <p:xfrm>
          <a:off x="358487" y="3349183"/>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9" name="Straight Connector 4">
            <a:extLst>
              <a:ext uri="{FF2B5EF4-FFF2-40B4-BE49-F238E27FC236}">
                <a16:creationId xmlns:a16="http://schemas.microsoft.com/office/drawing/2014/main" id="{87375718-B767-9D32-2E0A-DAE446EE6A70}"/>
              </a:ext>
            </a:extLst>
          </p:cNvPr>
          <p:cNvCxnSpPr/>
          <p:nvPr/>
        </p:nvCxnSpPr>
        <p:spPr>
          <a:xfrm>
            <a:off x="2894667" y="3225050"/>
            <a:ext cx="0" cy="16687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6">
            <a:extLst>
              <a:ext uri="{FF2B5EF4-FFF2-40B4-BE49-F238E27FC236}">
                <a16:creationId xmlns:a16="http://schemas.microsoft.com/office/drawing/2014/main" id="{FF6F8B36-B629-F34A-58DD-6D6AD8A2BCD5}"/>
              </a:ext>
            </a:extLst>
          </p:cNvPr>
          <p:cNvCxnSpPr/>
          <p:nvPr/>
        </p:nvCxnSpPr>
        <p:spPr>
          <a:xfrm>
            <a:off x="646767" y="4573790"/>
            <a:ext cx="831342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Metin kutusu 10">
            <a:extLst>
              <a:ext uri="{FF2B5EF4-FFF2-40B4-BE49-F238E27FC236}">
                <a16:creationId xmlns:a16="http://schemas.microsoft.com/office/drawing/2014/main" id="{316E5F60-AC73-9301-4C7F-461132EA324E}"/>
              </a:ext>
            </a:extLst>
          </p:cNvPr>
          <p:cNvSpPr txBox="1"/>
          <p:nvPr/>
        </p:nvSpPr>
        <p:spPr>
          <a:xfrm>
            <a:off x="371742" y="2862293"/>
            <a:ext cx="4576812" cy="369332"/>
          </a:xfrm>
          <a:prstGeom prst="rect">
            <a:avLst/>
          </a:prstGeom>
          <a:noFill/>
        </p:spPr>
        <p:txBody>
          <a:bodyPr wrap="square">
            <a:spAutoFit/>
          </a:bodyPr>
          <a:lstStyle/>
          <a:p>
            <a:r>
              <a:rPr lang="tr-TR"/>
              <a:t>Kapatılmamış Min Elemanı Bul</a:t>
            </a:r>
          </a:p>
        </p:txBody>
      </p:sp>
      <p:graphicFrame>
        <p:nvGraphicFramePr>
          <p:cNvPr id="12" name="Table 4">
            <a:extLst>
              <a:ext uri="{FF2B5EF4-FFF2-40B4-BE49-F238E27FC236}">
                <a16:creationId xmlns:a16="http://schemas.microsoft.com/office/drawing/2014/main" id="{9040BB08-37C4-9A8F-7B06-A538CFA8977F}"/>
              </a:ext>
            </a:extLst>
          </p:cNvPr>
          <p:cNvGraphicFramePr>
            <a:graphicFrameLocks/>
          </p:cNvGraphicFramePr>
          <p:nvPr>
            <p:extLst>
              <p:ext uri="{D42A27DB-BD31-4B8C-83A1-F6EECF244321}">
                <p14:modId xmlns:p14="http://schemas.microsoft.com/office/powerpoint/2010/main" val="3139924186"/>
              </p:ext>
            </p:extLst>
          </p:nvPr>
        </p:nvGraphicFramePr>
        <p:xfrm>
          <a:off x="323528" y="5346570"/>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5</a:t>
                      </a:r>
                    </a:p>
                  </a:txBody>
                  <a:tcPr marL="68580" marR="68580" marT="34290" marB="34290"/>
                </a:tc>
                <a:tc>
                  <a:txBody>
                    <a:bodyPr/>
                    <a:lstStyle/>
                    <a:p>
                      <a:r>
                        <a:rPr lang="tr-TR" sz="1400" dirty="0"/>
                        <a:t>8</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tc>
                  <a:txBody>
                    <a:bodyPr/>
                    <a:lstStyle/>
                    <a:p>
                      <a:r>
                        <a:rPr lang="tr-TR" sz="1400" dirty="0"/>
                        <a:t>2</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3" name="Straight Connector 4">
            <a:extLst>
              <a:ext uri="{FF2B5EF4-FFF2-40B4-BE49-F238E27FC236}">
                <a16:creationId xmlns:a16="http://schemas.microsoft.com/office/drawing/2014/main" id="{C34018D4-8C24-2822-0908-F2F98ABAB020}"/>
              </a:ext>
            </a:extLst>
          </p:cNvPr>
          <p:cNvCxnSpPr>
            <a:cxnSpLocks/>
          </p:cNvCxnSpPr>
          <p:nvPr/>
        </p:nvCxnSpPr>
        <p:spPr>
          <a:xfrm>
            <a:off x="2789109" y="5260537"/>
            <a:ext cx="0" cy="14307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5">
            <a:extLst>
              <a:ext uri="{FF2B5EF4-FFF2-40B4-BE49-F238E27FC236}">
                <a16:creationId xmlns:a16="http://schemas.microsoft.com/office/drawing/2014/main" id="{2198419F-E99E-905D-12D3-E385814E17F2}"/>
              </a:ext>
            </a:extLst>
          </p:cNvPr>
          <p:cNvCxnSpPr>
            <a:cxnSpLocks/>
          </p:cNvCxnSpPr>
          <p:nvPr/>
        </p:nvCxnSpPr>
        <p:spPr>
          <a:xfrm flipV="1">
            <a:off x="4358829" y="5184337"/>
            <a:ext cx="0" cy="1506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8">
            <a:extLst>
              <a:ext uri="{FF2B5EF4-FFF2-40B4-BE49-F238E27FC236}">
                <a16:creationId xmlns:a16="http://schemas.microsoft.com/office/drawing/2014/main" id="{F41AB816-70DD-F29B-8C9B-8A4B9814AA22}"/>
              </a:ext>
            </a:extLst>
          </p:cNvPr>
          <p:cNvCxnSpPr/>
          <p:nvPr/>
        </p:nvCxnSpPr>
        <p:spPr>
          <a:xfrm>
            <a:off x="472629" y="6571177"/>
            <a:ext cx="84201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Metin kutusu 15">
            <a:extLst>
              <a:ext uri="{FF2B5EF4-FFF2-40B4-BE49-F238E27FC236}">
                <a16:creationId xmlns:a16="http://schemas.microsoft.com/office/drawing/2014/main" id="{63E7995A-7332-B02B-DFEC-3DD44E14C29D}"/>
              </a:ext>
            </a:extLst>
          </p:cNvPr>
          <p:cNvSpPr txBox="1"/>
          <p:nvPr/>
        </p:nvSpPr>
        <p:spPr>
          <a:xfrm>
            <a:off x="323528" y="4803569"/>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3773755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480C-E847-4105-8548-87D451FA9D8F}"/>
              </a:ext>
            </a:extLst>
          </p:cNvPr>
          <p:cNvSpPr>
            <a:spLocks noGrp="1"/>
          </p:cNvSpPr>
          <p:nvPr>
            <p:ph type="title"/>
          </p:nvPr>
        </p:nvSpPr>
        <p:spPr/>
        <p:txBody>
          <a:bodyPr>
            <a:normAutofit/>
          </a:bodyPr>
          <a:lstStyle/>
          <a:p>
            <a:endParaRPr lang="tr-TR" dirty="0"/>
          </a:p>
        </p:txBody>
      </p:sp>
      <p:graphicFrame>
        <p:nvGraphicFramePr>
          <p:cNvPr id="8" name="Table 4">
            <a:extLst>
              <a:ext uri="{FF2B5EF4-FFF2-40B4-BE49-F238E27FC236}">
                <a16:creationId xmlns:a16="http://schemas.microsoft.com/office/drawing/2014/main" id="{229F32BD-593B-D821-D47D-E67F21DA9E75}"/>
              </a:ext>
            </a:extLst>
          </p:cNvPr>
          <p:cNvGraphicFramePr>
            <a:graphicFrameLocks/>
          </p:cNvGraphicFramePr>
          <p:nvPr>
            <p:extLst>
              <p:ext uri="{D42A27DB-BD31-4B8C-83A1-F6EECF244321}">
                <p14:modId xmlns:p14="http://schemas.microsoft.com/office/powerpoint/2010/main" val="38462972"/>
              </p:ext>
            </p:extLst>
          </p:nvPr>
        </p:nvGraphicFramePr>
        <p:xfrm>
          <a:off x="395288" y="1251156"/>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0" name="Straight Connector 4">
            <a:extLst>
              <a:ext uri="{FF2B5EF4-FFF2-40B4-BE49-F238E27FC236}">
                <a16:creationId xmlns:a16="http://schemas.microsoft.com/office/drawing/2014/main" id="{4D1F84C8-84E3-9CD8-BD38-6F86F619BBAF}"/>
              </a:ext>
            </a:extLst>
          </p:cNvPr>
          <p:cNvCxnSpPr>
            <a:cxnSpLocks/>
          </p:cNvCxnSpPr>
          <p:nvPr/>
        </p:nvCxnSpPr>
        <p:spPr>
          <a:xfrm>
            <a:off x="3040380" y="1237131"/>
            <a:ext cx="0" cy="15189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5">
            <a:extLst>
              <a:ext uri="{FF2B5EF4-FFF2-40B4-BE49-F238E27FC236}">
                <a16:creationId xmlns:a16="http://schemas.microsoft.com/office/drawing/2014/main" id="{D60FDDDA-8887-F021-9574-5049FD07F91F}"/>
              </a:ext>
            </a:extLst>
          </p:cNvPr>
          <p:cNvCxnSpPr>
            <a:cxnSpLocks/>
          </p:cNvCxnSpPr>
          <p:nvPr/>
        </p:nvCxnSpPr>
        <p:spPr>
          <a:xfrm flipV="1">
            <a:off x="4610100" y="1160931"/>
            <a:ext cx="0" cy="159518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8">
            <a:extLst>
              <a:ext uri="{FF2B5EF4-FFF2-40B4-BE49-F238E27FC236}">
                <a16:creationId xmlns:a16="http://schemas.microsoft.com/office/drawing/2014/main" id="{6D15978B-1461-6225-6B59-E3074A0FD729}"/>
              </a:ext>
            </a:extLst>
          </p:cNvPr>
          <p:cNvCxnSpPr>
            <a:cxnSpLocks/>
          </p:cNvCxnSpPr>
          <p:nvPr/>
        </p:nvCxnSpPr>
        <p:spPr>
          <a:xfrm>
            <a:off x="723900" y="2547771"/>
            <a:ext cx="8074023"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Metin kutusu 12">
            <a:extLst>
              <a:ext uri="{FF2B5EF4-FFF2-40B4-BE49-F238E27FC236}">
                <a16:creationId xmlns:a16="http://schemas.microsoft.com/office/drawing/2014/main" id="{462CE115-9A60-8E9A-3A57-8EDB2E161954}"/>
              </a:ext>
            </a:extLst>
          </p:cNvPr>
          <p:cNvSpPr txBox="1"/>
          <p:nvPr/>
        </p:nvSpPr>
        <p:spPr>
          <a:xfrm>
            <a:off x="395288" y="836712"/>
            <a:ext cx="4600876" cy="369332"/>
          </a:xfrm>
          <a:prstGeom prst="rect">
            <a:avLst/>
          </a:prstGeom>
          <a:noFill/>
        </p:spPr>
        <p:txBody>
          <a:bodyPr wrap="square">
            <a:spAutoFit/>
          </a:bodyPr>
          <a:lstStyle/>
          <a:p>
            <a:r>
              <a:rPr lang="tr-TR"/>
              <a:t>Kapatılmamış Min Elemanı Bul</a:t>
            </a:r>
          </a:p>
        </p:txBody>
      </p:sp>
      <p:graphicFrame>
        <p:nvGraphicFramePr>
          <p:cNvPr id="14" name="Table 4">
            <a:extLst>
              <a:ext uri="{FF2B5EF4-FFF2-40B4-BE49-F238E27FC236}">
                <a16:creationId xmlns:a16="http://schemas.microsoft.com/office/drawing/2014/main" id="{361EAF0D-CAA7-C65D-5A21-082F76142B53}"/>
              </a:ext>
            </a:extLst>
          </p:cNvPr>
          <p:cNvGraphicFramePr>
            <a:graphicFrameLocks/>
          </p:cNvGraphicFramePr>
          <p:nvPr>
            <p:extLst>
              <p:ext uri="{D42A27DB-BD31-4B8C-83A1-F6EECF244321}">
                <p14:modId xmlns:p14="http://schemas.microsoft.com/office/powerpoint/2010/main" val="4105015703"/>
              </p:ext>
            </p:extLst>
          </p:nvPr>
        </p:nvGraphicFramePr>
        <p:xfrm>
          <a:off x="346077" y="3151911"/>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dirty="0">
                          <a:solidFill>
                            <a:srgbClr val="FF0000"/>
                          </a:solidFill>
                        </a:rPr>
                        <a:t>0</a:t>
                      </a: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extLst>
                  <a:ext uri="{0D108BD9-81ED-4DB2-BD59-A6C34878D82A}">
                    <a16:rowId xmlns:a16="http://schemas.microsoft.com/office/drawing/2014/main" val="731067682"/>
                  </a:ext>
                </a:extLst>
              </a:tr>
            </a:tbl>
          </a:graphicData>
        </a:graphic>
      </p:graphicFrame>
      <p:cxnSp>
        <p:nvCxnSpPr>
          <p:cNvPr id="15" name="Straight Connector 6">
            <a:extLst>
              <a:ext uri="{FF2B5EF4-FFF2-40B4-BE49-F238E27FC236}">
                <a16:creationId xmlns:a16="http://schemas.microsoft.com/office/drawing/2014/main" id="{CEDF1ECE-B712-EF14-B048-F52A8319890A}"/>
              </a:ext>
            </a:extLst>
          </p:cNvPr>
          <p:cNvCxnSpPr>
            <a:cxnSpLocks/>
          </p:cNvCxnSpPr>
          <p:nvPr/>
        </p:nvCxnSpPr>
        <p:spPr>
          <a:xfrm>
            <a:off x="3333737" y="3012538"/>
            <a:ext cx="0" cy="1652012"/>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9">
            <a:extLst>
              <a:ext uri="{FF2B5EF4-FFF2-40B4-BE49-F238E27FC236}">
                <a16:creationId xmlns:a16="http://schemas.microsoft.com/office/drawing/2014/main" id="{CB06F0F8-4559-A0E1-0227-8E1E31A3EAB6}"/>
              </a:ext>
            </a:extLst>
          </p:cNvPr>
          <p:cNvCxnSpPr>
            <a:cxnSpLocks/>
          </p:cNvCxnSpPr>
          <p:nvPr/>
        </p:nvCxnSpPr>
        <p:spPr>
          <a:xfrm flipV="1">
            <a:off x="5025377"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1">
            <a:extLst>
              <a:ext uri="{FF2B5EF4-FFF2-40B4-BE49-F238E27FC236}">
                <a16:creationId xmlns:a16="http://schemas.microsoft.com/office/drawing/2014/main" id="{A8A55385-68B5-7E16-2090-2F6DD076802B}"/>
              </a:ext>
            </a:extLst>
          </p:cNvPr>
          <p:cNvCxnSpPr>
            <a:cxnSpLocks/>
          </p:cNvCxnSpPr>
          <p:nvPr/>
        </p:nvCxnSpPr>
        <p:spPr>
          <a:xfrm flipV="1">
            <a:off x="6399835" y="2928718"/>
            <a:ext cx="0" cy="1632893"/>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3">
            <a:extLst>
              <a:ext uri="{FF2B5EF4-FFF2-40B4-BE49-F238E27FC236}">
                <a16:creationId xmlns:a16="http://schemas.microsoft.com/office/drawing/2014/main" id="{FF56CB0E-E08E-EFD4-343D-2830605C63C2}"/>
              </a:ext>
            </a:extLst>
          </p:cNvPr>
          <p:cNvCxnSpPr>
            <a:cxnSpLocks/>
          </p:cNvCxnSpPr>
          <p:nvPr/>
        </p:nvCxnSpPr>
        <p:spPr>
          <a:xfrm>
            <a:off x="994397" y="4376518"/>
            <a:ext cx="7920881"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Metin kutusu 18">
            <a:extLst>
              <a:ext uri="{FF2B5EF4-FFF2-40B4-BE49-F238E27FC236}">
                <a16:creationId xmlns:a16="http://schemas.microsoft.com/office/drawing/2014/main" id="{3F720F51-12E0-D9EB-311E-530AECF0ACDE}"/>
              </a:ext>
            </a:extLst>
          </p:cNvPr>
          <p:cNvSpPr txBox="1"/>
          <p:nvPr/>
        </p:nvSpPr>
        <p:spPr>
          <a:xfrm>
            <a:off x="346077" y="2674064"/>
            <a:ext cx="4774130" cy="369332"/>
          </a:xfrm>
          <a:prstGeom prst="rect">
            <a:avLst/>
          </a:prstGeom>
          <a:noFill/>
        </p:spPr>
        <p:txBody>
          <a:bodyPr wrap="square">
            <a:spAutoFit/>
          </a:bodyPr>
          <a:lstStyle/>
          <a:p>
            <a:r>
              <a:rPr lang="tr-TR"/>
              <a:t>Kapatılmamış Min Elemanı Bul</a:t>
            </a:r>
          </a:p>
        </p:txBody>
      </p:sp>
      <p:graphicFrame>
        <p:nvGraphicFramePr>
          <p:cNvPr id="28" name="Table 4">
            <a:extLst>
              <a:ext uri="{FF2B5EF4-FFF2-40B4-BE49-F238E27FC236}">
                <a16:creationId xmlns:a16="http://schemas.microsoft.com/office/drawing/2014/main" id="{8669C479-72AB-6941-DAD0-ADC7AAE1D996}"/>
              </a:ext>
            </a:extLst>
          </p:cNvPr>
          <p:cNvGraphicFramePr>
            <a:graphicFrameLocks noGrp="1"/>
          </p:cNvGraphicFramePr>
          <p:nvPr>
            <p:ph idx="1"/>
            <p:extLst>
              <p:ext uri="{D42A27DB-BD31-4B8C-83A1-F6EECF244321}">
                <p14:modId xmlns:p14="http://schemas.microsoft.com/office/powerpoint/2010/main" val="872715073"/>
              </p:ext>
            </p:extLst>
          </p:nvPr>
        </p:nvGraphicFramePr>
        <p:xfrm>
          <a:off x="346077" y="5166118"/>
          <a:ext cx="8402635" cy="1409700"/>
        </p:xfrm>
        <a:graphic>
          <a:graphicData uri="http://schemas.openxmlformats.org/drawingml/2006/table">
            <a:tbl>
              <a:tblPr firstRow="1" bandRow="1">
                <a:tableStyleId>{5C22544A-7EE6-4342-B048-85BDC9FD1C3A}</a:tableStyleId>
              </a:tblPr>
              <a:tblGrid>
                <a:gridCol w="1680527">
                  <a:extLst>
                    <a:ext uri="{9D8B030D-6E8A-4147-A177-3AD203B41FA5}">
                      <a16:colId xmlns:a16="http://schemas.microsoft.com/office/drawing/2014/main" val="97599232"/>
                    </a:ext>
                  </a:extLst>
                </a:gridCol>
                <a:gridCol w="1680527">
                  <a:extLst>
                    <a:ext uri="{9D8B030D-6E8A-4147-A177-3AD203B41FA5}">
                      <a16:colId xmlns:a16="http://schemas.microsoft.com/office/drawing/2014/main" val="149601362"/>
                    </a:ext>
                  </a:extLst>
                </a:gridCol>
                <a:gridCol w="1680527">
                  <a:extLst>
                    <a:ext uri="{9D8B030D-6E8A-4147-A177-3AD203B41FA5}">
                      <a16:colId xmlns:a16="http://schemas.microsoft.com/office/drawing/2014/main" val="156565231"/>
                    </a:ext>
                  </a:extLst>
                </a:gridCol>
                <a:gridCol w="1680527">
                  <a:extLst>
                    <a:ext uri="{9D8B030D-6E8A-4147-A177-3AD203B41FA5}">
                      <a16:colId xmlns:a16="http://schemas.microsoft.com/office/drawing/2014/main" val="1690374524"/>
                    </a:ext>
                  </a:extLst>
                </a:gridCol>
                <a:gridCol w="1680527">
                  <a:extLst>
                    <a:ext uri="{9D8B030D-6E8A-4147-A177-3AD203B41FA5}">
                      <a16:colId xmlns:a16="http://schemas.microsoft.com/office/drawing/2014/main" val="2976794716"/>
                    </a:ext>
                  </a:extLst>
                </a:gridCol>
              </a:tblGrid>
              <a:tr h="278130">
                <a:tc>
                  <a:txBody>
                    <a:bodyPr/>
                    <a:lstStyle/>
                    <a:p>
                      <a:endParaRPr lang="tr-TR" sz="1400" dirty="0"/>
                    </a:p>
                  </a:txBody>
                  <a:tcPr marL="68580" marR="68580" marT="34290" marB="34290"/>
                </a:tc>
                <a:tc>
                  <a:txBody>
                    <a:bodyPr/>
                    <a:lstStyle/>
                    <a:p>
                      <a:r>
                        <a:rPr lang="tr-TR" sz="1400" dirty="0"/>
                        <a:t>I</a:t>
                      </a:r>
                    </a:p>
                  </a:txBody>
                  <a:tcPr marL="68580" marR="68580" marT="34290" marB="34290"/>
                </a:tc>
                <a:tc>
                  <a:txBody>
                    <a:bodyPr/>
                    <a:lstStyle/>
                    <a:p>
                      <a:r>
                        <a:rPr lang="tr-TR" sz="1400" dirty="0"/>
                        <a:t>II</a:t>
                      </a:r>
                    </a:p>
                  </a:txBody>
                  <a:tcPr marL="68580" marR="68580" marT="34290" marB="34290"/>
                </a:tc>
                <a:tc>
                  <a:txBody>
                    <a:bodyPr/>
                    <a:lstStyle/>
                    <a:p>
                      <a:r>
                        <a:rPr lang="tr-TR" sz="1400" dirty="0"/>
                        <a:t>III</a:t>
                      </a:r>
                    </a:p>
                  </a:txBody>
                  <a:tcPr marL="68580" marR="68580" marT="34290" marB="34290"/>
                </a:tc>
                <a:tc>
                  <a:txBody>
                    <a:bodyPr/>
                    <a:lstStyle/>
                    <a:p>
                      <a:r>
                        <a:rPr lang="tr-TR" sz="1400" dirty="0"/>
                        <a:t>IV</a:t>
                      </a:r>
                    </a:p>
                  </a:txBody>
                  <a:tcPr marL="68580" marR="68580" marT="34290" marB="34290"/>
                </a:tc>
                <a:extLst>
                  <a:ext uri="{0D108BD9-81ED-4DB2-BD59-A6C34878D82A}">
                    <a16:rowId xmlns:a16="http://schemas.microsoft.com/office/drawing/2014/main" val="4144785911"/>
                  </a:ext>
                </a:extLst>
              </a:tr>
              <a:tr h="278130">
                <a:tc>
                  <a:txBody>
                    <a:bodyPr/>
                    <a:lstStyle/>
                    <a:p>
                      <a:r>
                        <a:rPr lang="tr-TR" sz="1400" dirty="0"/>
                        <a:t>A</a:t>
                      </a:r>
                    </a:p>
                  </a:txBody>
                  <a:tcPr marL="68580" marR="68580" marT="34290" marB="34290"/>
                </a:tc>
                <a:tc>
                  <a:txBody>
                    <a:bodyPr/>
                    <a:lstStyle/>
                    <a:p>
                      <a:r>
                        <a:rPr lang="tr-TR" sz="1400">
                          <a:solidFill>
                            <a:srgbClr val="FF0000"/>
                          </a:solidFill>
                        </a:rPr>
                        <a:t>X</a:t>
                      </a:r>
                      <a:endParaRPr lang="tr-TR" sz="1400" dirty="0">
                        <a:solidFill>
                          <a:srgbClr val="FF0000"/>
                        </a:solidFill>
                      </a:endParaRPr>
                    </a:p>
                  </a:txBody>
                  <a:tcPr marL="68580" marR="68580" marT="34290" marB="34290"/>
                </a:tc>
                <a:tc>
                  <a:txBody>
                    <a:bodyPr/>
                    <a:lstStyle/>
                    <a:p>
                      <a:r>
                        <a:rPr lang="tr-TR" sz="1400" dirty="0"/>
                        <a:t>2</a:t>
                      </a:r>
                    </a:p>
                  </a:txBody>
                  <a:tcPr marL="68580" marR="68580" marT="34290" marB="34290"/>
                </a:tc>
                <a:tc>
                  <a:txBody>
                    <a:bodyPr/>
                    <a:lstStyle/>
                    <a:p>
                      <a:r>
                        <a:rPr lang="tr-TR" sz="1400" dirty="0"/>
                        <a:t>4</a:t>
                      </a:r>
                    </a:p>
                  </a:txBody>
                  <a:tcPr marL="68580" marR="68580" marT="34290" marB="34290"/>
                </a:tc>
                <a:tc>
                  <a:txBody>
                    <a:bodyPr/>
                    <a:lstStyle/>
                    <a:p>
                      <a:r>
                        <a:rPr lang="tr-TR" sz="1400" dirty="0"/>
                        <a:t>7</a:t>
                      </a:r>
                    </a:p>
                  </a:txBody>
                  <a:tcPr marL="68580" marR="68580" marT="34290" marB="34290"/>
                </a:tc>
                <a:extLst>
                  <a:ext uri="{0D108BD9-81ED-4DB2-BD59-A6C34878D82A}">
                    <a16:rowId xmlns:a16="http://schemas.microsoft.com/office/drawing/2014/main" val="3885782263"/>
                  </a:ext>
                </a:extLst>
              </a:tr>
              <a:tr h="278130">
                <a:tc>
                  <a:txBody>
                    <a:bodyPr/>
                    <a:lstStyle/>
                    <a:p>
                      <a:r>
                        <a:rPr lang="tr-TR" sz="1400" dirty="0"/>
                        <a:t>B</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0</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793884320"/>
                  </a:ext>
                </a:extLst>
              </a:tr>
              <a:tr h="278130">
                <a:tc>
                  <a:txBody>
                    <a:bodyPr/>
                    <a:lstStyle/>
                    <a:p>
                      <a:r>
                        <a:rPr lang="tr-TR" sz="1400" dirty="0"/>
                        <a:t>C</a:t>
                      </a:r>
                    </a:p>
                  </a:txBody>
                  <a:tcPr marL="68580" marR="68580" marT="34290" marB="34290"/>
                </a:tc>
                <a:tc>
                  <a:txBody>
                    <a:bodyPr/>
                    <a:lstStyle/>
                    <a:p>
                      <a:r>
                        <a:rPr lang="tr-TR" sz="1400" dirty="0"/>
                        <a:t>0</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tc>
                  <a:txBody>
                    <a:bodyPr/>
                    <a:lstStyle/>
                    <a:p>
                      <a:r>
                        <a:rPr lang="tr-TR" sz="1400" dirty="0"/>
                        <a:t>1</a:t>
                      </a:r>
                    </a:p>
                  </a:txBody>
                  <a:tcPr marL="68580" marR="68580" marT="34290" marB="34290"/>
                </a:tc>
                <a:extLst>
                  <a:ext uri="{0D108BD9-81ED-4DB2-BD59-A6C34878D82A}">
                    <a16:rowId xmlns:a16="http://schemas.microsoft.com/office/drawing/2014/main" val="4275105731"/>
                  </a:ext>
                </a:extLst>
              </a:tr>
              <a:tr h="278130">
                <a:tc>
                  <a:txBody>
                    <a:bodyPr/>
                    <a:lstStyle/>
                    <a:p>
                      <a:r>
                        <a:rPr lang="tr-TR" sz="1400" dirty="0"/>
                        <a:t>D</a:t>
                      </a:r>
                    </a:p>
                  </a:txBody>
                  <a:tcPr marL="68580" marR="68580" marT="34290" marB="34290"/>
                </a:tc>
                <a:tc>
                  <a:txBody>
                    <a:bodyPr/>
                    <a:lstStyle/>
                    <a:p>
                      <a:r>
                        <a:rPr lang="tr-TR" sz="1400" dirty="0"/>
                        <a:t>2</a:t>
                      </a:r>
                    </a:p>
                  </a:txBody>
                  <a:tcPr marL="68580" marR="68580" marT="34290" marB="34290"/>
                </a:tc>
                <a:tc>
                  <a:txBody>
                    <a:bodyPr/>
                    <a:lstStyle/>
                    <a:p>
                      <a:r>
                        <a:rPr lang="tr-TR" sz="1400" dirty="0"/>
                        <a:t>1</a:t>
                      </a:r>
                    </a:p>
                  </a:txBody>
                  <a:tcPr marL="68580" marR="68580" marT="34290" marB="34290"/>
                </a:tc>
                <a:tc>
                  <a:txBody>
                    <a:bodyPr/>
                    <a:lstStyle/>
                    <a:p>
                      <a:r>
                        <a:rPr lang="tr-TR" sz="1400" dirty="0"/>
                        <a:t>0</a:t>
                      </a:r>
                    </a:p>
                  </a:txBody>
                  <a:tcPr marL="68580" marR="68580" marT="34290" marB="34290"/>
                </a:tc>
                <a:tc>
                  <a:txBody>
                    <a:bodyPr/>
                    <a:lstStyle/>
                    <a:p>
                      <a:r>
                        <a:rPr lang="tr-TR" sz="1400" dirty="0"/>
                        <a:t>X</a:t>
                      </a:r>
                    </a:p>
                  </a:txBody>
                  <a:tcPr marL="68580" marR="68580" marT="34290" marB="34290"/>
                </a:tc>
                <a:extLst>
                  <a:ext uri="{0D108BD9-81ED-4DB2-BD59-A6C34878D82A}">
                    <a16:rowId xmlns:a16="http://schemas.microsoft.com/office/drawing/2014/main" val="731067682"/>
                  </a:ext>
                </a:extLst>
              </a:tr>
            </a:tbl>
          </a:graphicData>
        </a:graphic>
      </p:graphicFrame>
      <p:sp>
        <p:nvSpPr>
          <p:cNvPr id="29" name="Metin kutusu 28">
            <a:extLst>
              <a:ext uri="{FF2B5EF4-FFF2-40B4-BE49-F238E27FC236}">
                <a16:creationId xmlns:a16="http://schemas.microsoft.com/office/drawing/2014/main" id="{4D35BDE5-F879-6373-94D2-356B999D52CC}"/>
              </a:ext>
            </a:extLst>
          </p:cNvPr>
          <p:cNvSpPr txBox="1"/>
          <p:nvPr/>
        </p:nvSpPr>
        <p:spPr>
          <a:xfrm>
            <a:off x="346077" y="4662533"/>
            <a:ext cx="4576812" cy="369332"/>
          </a:xfrm>
          <a:prstGeom prst="rect">
            <a:avLst/>
          </a:prstGeom>
          <a:noFill/>
        </p:spPr>
        <p:txBody>
          <a:bodyPr wrap="square">
            <a:spAutoFit/>
          </a:bodyPr>
          <a:lstStyle/>
          <a:p>
            <a:r>
              <a:rPr lang="tr-TR"/>
              <a:t>Kapatılmamış Min Elemanı Bul</a:t>
            </a:r>
          </a:p>
        </p:txBody>
      </p:sp>
    </p:spTree>
    <p:extLst>
      <p:ext uri="{BB962C8B-B14F-4D97-AF65-F5344CB8AC3E}">
        <p14:creationId xmlns:p14="http://schemas.microsoft.com/office/powerpoint/2010/main" val="25307229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3A714-2FD1-49AF-BEE9-94A30985669F}"/>
              </a:ext>
            </a:extLst>
          </p:cNvPr>
          <p:cNvSpPr>
            <a:spLocks noGrp="1"/>
          </p:cNvSpPr>
          <p:nvPr>
            <p:ph idx="1"/>
          </p:nvPr>
        </p:nvSpPr>
        <p:spPr/>
        <p:txBody>
          <a:bodyPr>
            <a:normAutofit/>
          </a:bodyPr>
          <a:lstStyle/>
          <a:p>
            <a:r>
              <a:rPr lang="pt-BR" sz="1350" dirty="0">
                <a:solidFill>
                  <a:srgbClr val="0000FF"/>
                </a:solidFill>
                <a:latin typeface="Courier New" panose="02070309020205020404" pitchFamily="49" charset="0"/>
              </a:rPr>
              <a:t>max</a:t>
            </a:r>
            <a:r>
              <a:rPr lang="pt-BR" sz="1350" dirty="0">
                <a:solidFill>
                  <a:srgbClr val="000000"/>
                </a:solidFill>
                <a:latin typeface="Courier New" panose="02070309020205020404" pitchFamily="49" charset="0"/>
              </a:rPr>
              <a:t> </a:t>
            </a:r>
            <a:r>
              <a:rPr lang="pt-BR" sz="1350">
                <a:solidFill>
                  <a:srgbClr val="000000"/>
                </a:solidFill>
                <a:latin typeface="Courier New" panose="02070309020205020404" pitchFamily="49" charset="0"/>
              </a:rPr>
              <a:t>=42xA1 + 35xA2 + 28xA3 + 21xA4 +</a:t>
            </a:r>
            <a:r>
              <a:rPr lang="tr-TR" sz="1350">
                <a:solidFill>
                  <a:srgbClr val="000000"/>
                </a:solidFill>
                <a:latin typeface="Courier New" panose="02070309020205020404" pitchFamily="49" charset="0"/>
              </a:rPr>
              <a:t>30xB1 + 25xB2 + 20xB3 + 15xB4 </a:t>
            </a:r>
            <a:r>
              <a:rPr lang="tr-TR" sz="1350" dirty="0">
                <a:solidFill>
                  <a:srgbClr val="000000"/>
                </a:solidFill>
                <a:latin typeface="Courier New" panose="02070309020205020404" pitchFamily="49" charset="0"/>
              </a:rPr>
              <a:t>+</a:t>
            </a:r>
          </a:p>
          <a:p>
            <a:r>
              <a:rPr lang="tr-TR" sz="1350">
                <a:solidFill>
                  <a:srgbClr val="000000"/>
                </a:solidFill>
                <a:latin typeface="Courier New" panose="02070309020205020404" pitchFamily="49" charset="0"/>
              </a:rPr>
              <a:t>30xC1 + 25xC2 + 20xC3 + 15xC4 + 24xD1 + 20xD2 + 16xD3 + 12xD4 </a:t>
            </a:r>
            <a:r>
              <a:rPr lang="tr-TR" sz="1350" dirty="0">
                <a:solidFill>
                  <a:srgbClr val="000000"/>
                </a:solidFill>
                <a:latin typeface="Courier New" panose="02070309020205020404" pitchFamily="49" charset="0"/>
              </a:rPr>
              <a:t>;</a:t>
            </a:r>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en-US" sz="1350" dirty="0">
              <a:solidFill>
                <a:srgbClr val="000000"/>
              </a:solidFill>
              <a:latin typeface="Courier New" panose="02070309020205020404" pitchFamily="49" charset="0"/>
            </a:endParaRPr>
          </a:p>
          <a:p>
            <a:endParaRPr lang="tr-TR" sz="1350" dirty="0">
              <a:solidFill>
                <a:srgbClr val="000000"/>
              </a:solidFill>
              <a:latin typeface="Courier New" panose="02070309020205020404" pitchFamily="49" charset="0"/>
            </a:endParaRPr>
          </a:p>
          <a:p>
            <a:endParaRPr lang="tr-TR" dirty="0"/>
          </a:p>
        </p:txBody>
      </p:sp>
      <p:sp>
        <p:nvSpPr>
          <p:cNvPr id="4" name="Başlık 3">
            <a:extLst>
              <a:ext uri="{FF2B5EF4-FFF2-40B4-BE49-F238E27FC236}">
                <a16:creationId xmlns:a16="http://schemas.microsoft.com/office/drawing/2014/main" id="{8D85D46A-3EA4-5AA0-0AFA-4B38D20DF65C}"/>
              </a:ext>
            </a:extLst>
          </p:cNvPr>
          <p:cNvSpPr>
            <a:spLocks noGrp="1"/>
          </p:cNvSpPr>
          <p:nvPr>
            <p:ph type="title"/>
          </p:nvPr>
        </p:nvSpPr>
        <p:spPr/>
        <p:txBody>
          <a:bodyPr/>
          <a:lstStyle/>
          <a:p>
            <a:endParaRPr lang="tr-TR"/>
          </a:p>
        </p:txBody>
      </p:sp>
      <p:sp>
        <p:nvSpPr>
          <p:cNvPr id="5" name="TextBox 4">
            <a:extLst>
              <a:ext uri="{FF2B5EF4-FFF2-40B4-BE49-F238E27FC236}">
                <a16:creationId xmlns:a16="http://schemas.microsoft.com/office/drawing/2014/main" id="{93DE911D-1E3A-4E7D-10E5-2FE0C2A5AC7A}"/>
              </a:ext>
            </a:extLst>
          </p:cNvPr>
          <p:cNvSpPr txBox="1"/>
          <p:nvPr/>
        </p:nvSpPr>
        <p:spPr>
          <a:xfrm>
            <a:off x="5076056" y="2516250"/>
            <a:ext cx="2993231" cy="923330"/>
          </a:xfrm>
          <a:prstGeom prst="rect">
            <a:avLst/>
          </a:prstGeom>
          <a:noFill/>
        </p:spPr>
        <p:txBody>
          <a:bodyPr wrap="square">
            <a:spAutoFit/>
          </a:bodyPr>
          <a:lstStyle/>
          <a:p>
            <a:r>
              <a:rPr lang="pt-BR" sz="1350">
                <a:solidFill>
                  <a:srgbClr val="000000"/>
                </a:solidFill>
                <a:latin typeface="Courier New" panose="02070309020205020404" pitchFamily="49" charset="0"/>
              </a:rPr>
              <a:t>xA1 + xA2 + xA3 + xA4 =1;</a:t>
            </a:r>
          </a:p>
          <a:p>
            <a:r>
              <a:rPr lang="tr-TR" sz="1350">
                <a:solidFill>
                  <a:srgbClr val="000000"/>
                </a:solidFill>
                <a:latin typeface="Courier New" panose="02070309020205020404" pitchFamily="49" charset="0"/>
              </a:rPr>
              <a:t>xB1 + xB2 + xB3 + xB4 =1;</a:t>
            </a:r>
          </a:p>
          <a:p>
            <a:r>
              <a:rPr lang="tr-TR" sz="1350">
                <a:solidFill>
                  <a:srgbClr val="000000"/>
                </a:solidFill>
                <a:latin typeface="Courier New" panose="02070309020205020404" pitchFamily="49" charset="0"/>
              </a:rPr>
              <a:t>xC1 + xC2 + xC3 + xC4 =1;</a:t>
            </a:r>
          </a:p>
          <a:p>
            <a:r>
              <a:rPr lang="tr-TR" sz="135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
        <p:nvSpPr>
          <p:cNvPr id="7" name="TextBox 6">
            <a:extLst>
              <a:ext uri="{FF2B5EF4-FFF2-40B4-BE49-F238E27FC236}">
                <a16:creationId xmlns:a16="http://schemas.microsoft.com/office/drawing/2014/main" id="{79C87FCF-307F-1DE4-F7C8-2283E76C0D4B}"/>
              </a:ext>
            </a:extLst>
          </p:cNvPr>
          <p:cNvSpPr txBox="1"/>
          <p:nvPr/>
        </p:nvSpPr>
        <p:spPr>
          <a:xfrm>
            <a:off x="889818" y="2485839"/>
            <a:ext cx="2914650" cy="923330"/>
          </a:xfrm>
          <a:prstGeom prst="rect">
            <a:avLst/>
          </a:prstGeom>
          <a:noFill/>
        </p:spPr>
        <p:txBody>
          <a:bodyPr wrap="square">
            <a:spAutoFit/>
          </a:bodyPr>
          <a:lstStyle/>
          <a:p>
            <a:r>
              <a:rPr lang="pt-BR" sz="1350" dirty="0">
                <a:solidFill>
                  <a:srgbClr val="000000"/>
                </a:solidFill>
                <a:latin typeface="Courier New" panose="02070309020205020404" pitchFamily="49" charset="0"/>
              </a:rPr>
              <a:t>xA1 + xA2 + xA3 + xA4 =1;</a:t>
            </a:r>
          </a:p>
          <a:p>
            <a:r>
              <a:rPr lang="tr-TR" sz="1350" dirty="0">
                <a:solidFill>
                  <a:srgbClr val="000000"/>
                </a:solidFill>
                <a:latin typeface="Courier New" panose="02070309020205020404" pitchFamily="49" charset="0"/>
              </a:rPr>
              <a:t>xB1 + xB2 + xB3 + xB4 =1;</a:t>
            </a:r>
          </a:p>
          <a:p>
            <a:r>
              <a:rPr lang="tr-TR" sz="1350" dirty="0">
                <a:solidFill>
                  <a:srgbClr val="000000"/>
                </a:solidFill>
                <a:latin typeface="Courier New" panose="02070309020205020404" pitchFamily="49" charset="0"/>
              </a:rPr>
              <a:t>xC1 + xC2 + xC3 + xC4 =1;</a:t>
            </a:r>
          </a:p>
          <a:p>
            <a:r>
              <a:rPr lang="tr-TR" sz="1350" dirty="0">
                <a:solidFill>
                  <a:srgbClr val="000000"/>
                </a:solidFill>
                <a:latin typeface="Courier New" panose="02070309020205020404" pitchFamily="49" charset="0"/>
              </a:rPr>
              <a:t>xD1 + xD2 + xD3 + xD4 =1;</a:t>
            </a:r>
            <a:endParaRPr lang="en-US" sz="135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722291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D9C48FD-DBD3-DC3D-6EBE-177D7D289832}"/>
              </a:ext>
            </a:extLst>
          </p:cNvPr>
          <p:cNvSpPr>
            <a:spLocks noGrp="1"/>
          </p:cNvSpPr>
          <p:nvPr>
            <p:ph type="ctrTitle"/>
          </p:nvPr>
        </p:nvSpPr>
        <p:spPr/>
        <p:txBody>
          <a:bodyPr/>
          <a:lstStyle/>
          <a:p>
            <a:r>
              <a:rPr lang="tr-TR">
                <a:solidFill>
                  <a:srgbClr val="EA6131"/>
                </a:solidFill>
              </a:rPr>
              <a:t>Ç</a:t>
            </a:r>
            <a:r>
              <a:rPr lang="tr-TR"/>
              <a:t>özümlü </a:t>
            </a:r>
            <a:r>
              <a:rPr lang="tr-TR">
                <a:solidFill>
                  <a:srgbClr val="EA6131"/>
                </a:solidFill>
              </a:rPr>
              <a:t>Ö</a:t>
            </a:r>
            <a:r>
              <a:rPr lang="tr-TR"/>
              <a:t>rnekler</a:t>
            </a:r>
          </a:p>
        </p:txBody>
      </p:sp>
    </p:spTree>
    <p:extLst>
      <p:ext uri="{BB962C8B-B14F-4D97-AF65-F5344CB8AC3E}">
        <p14:creationId xmlns:p14="http://schemas.microsoft.com/office/powerpoint/2010/main" val="25964818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8818CE-CADE-A77D-6953-9266336472D6}"/>
                  </a:ext>
                </a:extLst>
              </p:cNvPr>
              <p:cNvSpPr>
                <a:spLocks noGrp="1"/>
              </p:cNvSpPr>
              <p:nvPr>
                <p:ph idx="1"/>
              </p:nvPr>
            </p:nvSpPr>
            <p:spPr>
              <a:xfrm>
                <a:off x="395536" y="1340768"/>
                <a:ext cx="8402525" cy="5025702"/>
              </a:xfrm>
            </p:spPr>
            <p:txBody>
              <a:bodyPr>
                <a:normAutofit fontScale="70000" lnSpcReduction="20000"/>
              </a:bodyPr>
              <a:lstStyle/>
              <a:p>
                <a:r>
                  <a:rPr lang="tr-TR">
                    <a:effectLst/>
                  </a:rPr>
                  <a:t>[8,2,6,1] Sayı dizisini büyükten küçüğe sıralayalım;</a:t>
                </a:r>
              </a:p>
              <a:p>
                <a:pPr/>
                <a14:m>
                  <m:oMathPara xmlns:m="http://schemas.openxmlformats.org/officeDocument/2006/math">
                    <m:oMathParaPr>
                      <m:jc m:val="centerGroup"/>
                    </m:oMathParaPr>
                    <m:oMath xmlns:m="http://schemas.openxmlformats.org/officeDocument/2006/math">
                      <m:sSub>
                        <m:sSubPr>
                          <m:ctrlPr>
                            <a:rPr lang="tr-TR" sz="16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𝑠𝚤𝑟𝑎</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𝑣𝑒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𝑗</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𝑑𝑖𝑧𝑖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𝑑𝑒</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ş</m:t>
                      </m:r>
                      <m:r>
                        <a:rPr lang="tr-TR" sz="1600" b="0" i="1" kern="0" smtClean="0">
                          <a:effectLst/>
                          <a:latin typeface="Cambria Math" panose="02040503050406030204" pitchFamily="18" charset="0"/>
                          <a:ea typeface="Times New Roman" panose="02020603050405020304" pitchFamily="18" charset="0"/>
                          <a:cs typeface="Times New Roman" panose="02020603050405020304" pitchFamily="18" charset="0"/>
                        </a:rPr>
                        <m:t>𝑘𝑒𝑛𝑖</m:t>
                      </m:r>
                    </m:oMath>
                  </m:oMathPara>
                </a14:m>
                <a:endParaRPr lang="tr-TR">
                  <a:effectLst/>
                </a:endParaRPr>
              </a:p>
              <a:p>
                <a:r>
                  <a:rPr lang="tr-TR">
                    <a:effectLst/>
                  </a:rPr>
                  <a:t>Bir sıraya bir değişken mutlaka konulacak</a:t>
                </a: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4,1</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4,2</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4,3</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2,4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4,4</m:t>
                          </m:r>
                        </m:sub>
                      </m:sSub>
                      <m:r>
                        <a:rPr lang="tr-TR"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a:effectLst/>
                    <a:latin typeface="Calibri" panose="020F0502020204030204" pitchFamily="34" charset="0"/>
                    <a:ea typeface="Calibri" panose="020F0502020204030204" pitchFamily="34" charset="0"/>
                    <a:cs typeface="Times New Roman" panose="02020603050405020304" pitchFamily="18" charset="0"/>
                  </a:rPr>
                  <a:t>Eğer büyük değer daha üst sıraya konulursa bir sonraki sıradan daha büyük değere sahip olur.</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smtClean="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3,4</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8</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4,1</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+2</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4,2</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+6</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4,3</m:t>
                          </m:r>
                        </m:sub>
                      </m:s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+1</m:t>
                      </m:r>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4,4</m:t>
                          </m:r>
                        </m:sub>
                      </m:sSub>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𝑣</m:t>
                          </m:r>
                        </m:e>
                        <m:sub>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𝑗</m:t>
                          </m:r>
                        </m:sub>
                      </m:sSub>
                      <m:r>
                        <a:rPr lang="tr-TR" sz="1800" kern="100">
                          <a:effectLst/>
                          <a:latin typeface="Cambria Math" panose="02040503050406030204" pitchFamily="18" charset="0"/>
                          <a:ea typeface="Calibri" panose="020F0502020204030204" pitchFamily="34" charset="0"/>
                          <a:cs typeface="Times New Roman" panose="02020603050405020304" pitchFamily="18" charset="0"/>
                        </a:rPr>
                        <m:t>∈</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tr-TR" sz="1800" i="1" kern="100">
                          <a:effectLst/>
                          <a:latin typeface="Cambria Math" panose="02040503050406030204" pitchFamily="18" charset="0"/>
                          <a:ea typeface="Calibri" panose="020F0502020204030204" pitchFamily="34" charset="0"/>
                          <a:cs typeface="Times New Roman" panose="02020603050405020304" pitchFamily="18" charset="0"/>
                        </a:rPr>
                        <m:t>0,1</m:t>
                      </m:r>
                      <m:r>
                        <m:rPr>
                          <m:lit/>
                        </m:rPr>
                        <a:rPr lang="tr-TR"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tr-TR">
                  <a:effectLst/>
                </a:endParaRPr>
              </a:p>
            </p:txBody>
          </p:sp>
        </mc:Choice>
        <mc:Fallback xmlns="">
          <p:sp>
            <p:nvSpPr>
              <p:cNvPr id="2" name="İçerik Yer Tutucusu 1">
                <a:extLst>
                  <a:ext uri="{FF2B5EF4-FFF2-40B4-BE49-F238E27FC236}">
                    <a16:creationId xmlns:a16="http://schemas.microsoft.com/office/drawing/2014/main" id="{B88818CE-CADE-A77D-6953-9266336472D6}"/>
                  </a:ext>
                </a:extLst>
              </p:cNvPr>
              <p:cNvSpPr>
                <a:spLocks noGrp="1" noRot="1" noChangeAspect="1" noMove="1" noResize="1" noEditPoints="1" noAdjustHandles="1" noChangeArrowheads="1" noChangeShapeType="1" noTextEdit="1"/>
              </p:cNvSpPr>
              <p:nvPr>
                <p:ph idx="1"/>
              </p:nvPr>
            </p:nvSpPr>
            <p:spPr>
              <a:xfrm>
                <a:off x="395536" y="1340768"/>
                <a:ext cx="8402525" cy="5025702"/>
              </a:xfrm>
              <a:blipFill>
                <a:blip r:embed="rId2"/>
                <a:stretch>
                  <a:fillRect l="-145" t="-607"/>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00D0BDC-9F2F-FDAE-FFE9-C3418D7AE3DE}"/>
              </a:ext>
            </a:extLst>
          </p:cNvPr>
          <p:cNvSpPr>
            <a:spLocks noGrp="1"/>
          </p:cNvSpPr>
          <p:nvPr>
            <p:ph type="title"/>
          </p:nvPr>
        </p:nvSpPr>
        <p:spPr/>
        <p:txBody>
          <a:bodyPr/>
          <a:lstStyle/>
          <a:p>
            <a:r>
              <a:rPr lang="tr-TR"/>
              <a:t>Sıralama</a:t>
            </a:r>
          </a:p>
        </p:txBody>
      </p:sp>
      <p:pic>
        <p:nvPicPr>
          <p:cNvPr id="5" name="Resim 4">
            <a:extLst>
              <a:ext uri="{FF2B5EF4-FFF2-40B4-BE49-F238E27FC236}">
                <a16:creationId xmlns:a16="http://schemas.microsoft.com/office/drawing/2014/main" id="{8590B0EB-90CB-1B83-0083-9D0C430A1406}"/>
              </a:ext>
            </a:extLst>
          </p:cNvPr>
          <p:cNvPicPr>
            <a:picLocks noChangeAspect="1"/>
          </p:cNvPicPr>
          <p:nvPr/>
        </p:nvPicPr>
        <p:blipFill>
          <a:blip r:embed="rId3"/>
          <a:stretch>
            <a:fillRect/>
          </a:stretch>
        </p:blipFill>
        <p:spPr>
          <a:xfrm>
            <a:off x="4139952" y="1988840"/>
            <a:ext cx="3762024" cy="1690067"/>
          </a:xfrm>
          <a:prstGeom prst="rect">
            <a:avLst/>
          </a:prstGeom>
          <a:ln>
            <a:noFill/>
          </a:ln>
          <a:effectLst>
            <a:outerShdw blurRad="292100" dist="139700" dir="2700000" algn="tl" rotWithShape="0">
              <a:srgbClr val="333333">
                <a:alpha val="65000"/>
              </a:srgbClr>
            </a:outerShdw>
          </a:effectLst>
        </p:spPr>
      </p:pic>
      <p:sp>
        <p:nvSpPr>
          <p:cNvPr id="4" name="Dikdörtgen 3">
            <a:extLst>
              <a:ext uri="{FF2B5EF4-FFF2-40B4-BE49-F238E27FC236}">
                <a16:creationId xmlns:a16="http://schemas.microsoft.com/office/drawing/2014/main" id="{E00D9B1F-0C61-F2F8-094C-D2AA46904546}"/>
              </a:ext>
            </a:extLst>
          </p:cNvPr>
          <p:cNvSpPr/>
          <p:nvPr/>
        </p:nvSpPr>
        <p:spPr>
          <a:xfrm>
            <a:off x="971600" y="6074082"/>
            <a:ext cx="4708725" cy="584775"/>
          </a:xfrm>
          <a:prstGeom prst="rect">
            <a:avLst/>
          </a:prstGeom>
          <a:noFill/>
        </p:spPr>
        <p:txBody>
          <a:bodyPr wrap="none" lIns="91440" tIns="45720" rIns="91440" bIns="45720">
            <a:spAutoFit/>
          </a:bodyPr>
          <a:lstStyle/>
          <a:p>
            <a:pPr algn="ctr"/>
            <a:r>
              <a:rPr lang="tr-TR" sz="3200" b="1" cap="none" spc="0">
                <a:ln w="22225">
                  <a:solidFill>
                    <a:schemeClr val="accent2"/>
                  </a:solidFill>
                  <a:prstDash val="solid"/>
                </a:ln>
                <a:solidFill>
                  <a:schemeClr val="accent2">
                    <a:lumMod val="40000"/>
                    <a:lumOff val="60000"/>
                  </a:schemeClr>
                </a:solidFill>
                <a:effectLst/>
              </a:rPr>
              <a:t>Amaç denklemi nasıl yazılır?</a:t>
            </a:r>
          </a:p>
        </p:txBody>
      </p:sp>
    </p:spTree>
    <p:extLst>
      <p:ext uri="{BB962C8B-B14F-4D97-AF65-F5344CB8AC3E}">
        <p14:creationId xmlns:p14="http://schemas.microsoft.com/office/powerpoint/2010/main" val="408017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1C8F80BD-A1F2-24FA-0F11-953BD381A7DE}"/>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tr-TR">
                    <a:effectLst/>
                  </a:rPr>
                  <a:t>STRONG HOLD İnşaat Şirketi, P, Q, R, S ve T gibi bazı projeleri için bankalardan kredi almak istemektedir. Faiz oranları ve borç verme kapasitesi bankadan bankaya farklılık göstermektedir. Tüm bu projeler tamamlanacaktır. İlgili detaylar tabloda verilmiştir. Bir danışman rolünü üstlenerek, bu şirkete ödenecek toplam faizin en az olması için kredileri nasıl alması gerektiği konusunda tavsiyelerde bulununuz. Alternatif optimal çözümler var mı?</a:t>
                </a: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buFont typeface="Arial" panose="020B0604020202020204" pitchFamily="34" charset="0"/>
                  <a:buChar char="•"/>
                </a:pPr>
                <a:endParaRPr lang="tr-TR"/>
              </a:p>
              <a:p>
                <a:pPr/>
                <a14:m>
                  <m:oMathPara xmlns:m="http://schemas.openxmlformats.org/officeDocument/2006/math">
                    <m:oMathParaPr>
                      <m:jc m:val="left"/>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+ 18</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+ 17</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+ 16</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+ 15</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+ 13</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+ 14</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=100</m:t>
                      </m:r>
                      <m:r>
                        <a:rPr lang="tr-TR" b="0" i="1" smtClean="0">
                          <a:effectLst/>
                          <a:latin typeface="Cambria Math" panose="02040503050406030204" pitchFamily="18" charset="0"/>
                        </a:rPr>
                        <m:t> </m:t>
                      </m:r>
                      <m:r>
                        <a:rPr lang="tr-TR" b="0" i="1" smtClean="0">
                          <a:effectLst/>
                          <a:latin typeface="Cambria Math" panose="02040503050406030204" pitchFamily="18" charset="0"/>
                        </a:rPr>
                        <m:t>𝑣𝑒𝑦𝑎</m:t>
                      </m:r>
                      <m:r>
                        <a:rPr lang="tr-TR" b="0" i="1" smtClean="0">
                          <a:effectLst/>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11</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12</m:t>
                          </m:r>
                        </m:sub>
                      </m:sSub>
                      <m:r>
                        <a:rPr lang="tr-TR">
                          <a:latin typeface="Cambria Math" panose="02040503050406030204" pitchFamily="18" charset="0"/>
                        </a:rPr>
                        <m:t>+ </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13</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14</m:t>
                          </m:r>
                        </m:sub>
                      </m:sSub>
                      <m:r>
                        <a:rPr lang="tr-TR">
                          <a:latin typeface="Cambria Math" panose="02040503050406030204" pitchFamily="18" charset="0"/>
                        </a:rPr>
                        <m:t>+</m:t>
                      </m:r>
                      <m:sSub>
                        <m:sSubPr>
                          <m:ctrlPr>
                            <a:rPr lang="tr-TR" i="1">
                              <a:latin typeface="Cambria Math" panose="02040503050406030204" pitchFamily="18" charset="0"/>
                            </a:rPr>
                          </m:ctrlPr>
                        </m:sSubPr>
                        <m:e>
                          <m:r>
                            <a:rPr lang="tr-TR">
                              <a:latin typeface="Cambria Math" panose="02040503050406030204" pitchFamily="18" charset="0"/>
                            </a:rPr>
                            <m:t>𝑥</m:t>
                          </m:r>
                        </m:e>
                        <m:sub>
                          <m:r>
                            <a:rPr lang="tr-TR" b="0" i="1" smtClean="0">
                              <a:latin typeface="Cambria Math" panose="02040503050406030204" pitchFamily="18" charset="0"/>
                            </a:rPr>
                            <m:t>15</m:t>
                          </m:r>
                        </m:sub>
                      </m:sSub>
                      <m:r>
                        <a:rPr lang="tr-TR">
                          <a:latin typeface="Cambria Math" panose="02040503050406030204" pitchFamily="18" charset="0"/>
                        </a:rPr>
                        <m:t>≤</m:t>
                      </m:r>
                      <m:r>
                        <a:rPr lang="tr-TR">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=400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=250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=150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=200</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=125</m:t>
                      </m:r>
                    </m:oMath>
                  </m:oMathPara>
                </a14:m>
                <a:endParaRPr lang="tr-TR">
                  <a:effectLst/>
                </a:endParaRPr>
              </a:p>
              <a:p>
                <a:pPr>
                  <a:lnSpc>
                    <a:spcPct val="100000"/>
                  </a:lnSpc>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25</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35</m:t>
                          </m:r>
                        </m:sub>
                      </m:sSub>
                      <m:r>
                        <a:rPr lang="tr-TR" i="1" smtClean="0">
                          <a:effectLst/>
                          <a:latin typeface="Cambria Math" panose="02040503050406030204" pitchFamily="18" charset="0"/>
                        </a:rPr>
                        <m:t>=75</m:t>
                      </m:r>
                    </m:oMath>
                  </m:oMathPara>
                </a14:m>
                <a:endParaRPr lang="tr-TR">
                  <a:effectLst/>
                </a:endParaRPr>
              </a:p>
              <a:p>
                <a:pPr/>
                <a14:m>
                  <m:oMathPara xmlns:m="http://schemas.openxmlformats.org/officeDocument/2006/math">
                    <m:oMathParaPr>
                      <m:jc m:val="left"/>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≥0, </m:t>
                      </m:r>
                      <m:r>
                        <a:rPr lang="tr-TR" i="1" smtClean="0">
                          <a:effectLst/>
                          <a:latin typeface="Cambria Math" panose="02040503050406030204" pitchFamily="18" charset="0"/>
                        </a:rPr>
                        <m:t>𝑖</m:t>
                      </m:r>
                      <m:r>
                        <a:rPr lang="tr-TR" i="1" smtClean="0">
                          <a:effectLst/>
                          <a:latin typeface="Cambria Math" panose="02040503050406030204" pitchFamily="18" charset="0"/>
                        </a:rPr>
                        <m:t>=1,…,3, </m:t>
                      </m:r>
                      <m:r>
                        <a:rPr lang="tr-TR" i="1" smtClean="0">
                          <a:effectLst/>
                          <a:latin typeface="Cambria Math" panose="02040503050406030204" pitchFamily="18" charset="0"/>
                        </a:rPr>
                        <m:t>𝑗</m:t>
                      </m:r>
                      <m:r>
                        <a:rPr lang="tr-TR" i="1" smtClean="0">
                          <a:effectLst/>
                          <a:latin typeface="Cambria Math" panose="02040503050406030204" pitchFamily="18" charset="0"/>
                        </a:rPr>
                        <m:t>=1,…5</m:t>
                      </m:r>
                    </m:oMath>
                  </m:oMathPara>
                </a14:m>
                <a:endParaRPr lang="tr-TR"/>
              </a:p>
              <a:p>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1C8F80BD-A1F2-24FA-0F11-953BD381A7DE}"/>
                  </a:ext>
                </a:extLst>
              </p:cNvPr>
              <p:cNvSpPr>
                <a:spLocks noGrp="1" noRot="1" noChangeAspect="1" noMove="1" noResize="1" noEditPoints="1" noAdjustHandles="1" noChangeArrowheads="1" noChangeShapeType="1" noTextEdit="1"/>
              </p:cNvSpPr>
              <p:nvPr>
                <p:ph idx="1"/>
              </p:nvPr>
            </p:nvSpPr>
            <p:spPr>
              <a:blipFill>
                <a:blip r:embed="rId2"/>
                <a:stretch>
                  <a:fillRect l="-145" t="-62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E5C1CFAB-92A4-9D52-5E40-147F8E3CD369}"/>
              </a:ext>
            </a:extLst>
          </p:cNvPr>
          <p:cNvSpPr>
            <a:spLocks noGrp="1"/>
          </p:cNvSpPr>
          <p:nvPr>
            <p:ph type="title"/>
          </p:nvPr>
        </p:nvSpPr>
        <p:spPr/>
        <p:txBody>
          <a:bodyPr/>
          <a:lstStyle/>
          <a:p>
            <a:r>
              <a:rPr lang="tr-TR"/>
              <a:t>Strong</a:t>
            </a:r>
          </a:p>
        </p:txBody>
      </p:sp>
      <p:pic>
        <p:nvPicPr>
          <p:cNvPr id="5" name="Resim 4">
            <a:extLst>
              <a:ext uri="{FF2B5EF4-FFF2-40B4-BE49-F238E27FC236}">
                <a16:creationId xmlns:a16="http://schemas.microsoft.com/office/drawing/2014/main" id="{D852DA72-1CA5-67EA-100A-2E9E1C6FEF62}"/>
              </a:ext>
            </a:extLst>
          </p:cNvPr>
          <p:cNvPicPr>
            <a:picLocks noChangeAspect="1"/>
          </p:cNvPicPr>
          <p:nvPr/>
        </p:nvPicPr>
        <p:blipFill>
          <a:blip r:embed="rId3"/>
          <a:stretch>
            <a:fillRect/>
          </a:stretch>
        </p:blipFill>
        <p:spPr>
          <a:xfrm>
            <a:off x="4067944" y="2492896"/>
            <a:ext cx="4353669" cy="1200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7508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8528752-65F7-836B-8054-D1485679653F}"/>
              </a:ext>
            </a:extLst>
          </p:cNvPr>
          <p:cNvSpPr>
            <a:spLocks noGrp="1"/>
          </p:cNvSpPr>
          <p:nvPr>
            <p:ph idx="1"/>
          </p:nvPr>
        </p:nvSpPr>
        <p:spPr/>
        <p:txBody>
          <a:bodyPr/>
          <a:lstStyle/>
          <a:p>
            <a:pPr>
              <a:buFont typeface="Arial" panose="020B0604020202020204" pitchFamily="34" charset="0"/>
              <a:buChar char="•"/>
            </a:pPr>
            <a:r>
              <a:rPr lang="tr-TR">
                <a:effectLst/>
              </a:rPr>
              <a:t>ABD merkezli bir şirket olan ERIE'nin Kuzey Avrupa, Güney Avrupa, Doğu Avrupa, Asya ve Afrika'da müşterileri vardır. Firma, aşağıdaki tabloda verilen müşterilerinin taleplerini karşılamak için, beş aday şehirde dağıtım merkezleri (DM) açmayı planlamaktadır ve tüm talepler karşılanmalıdır.</a:t>
            </a:r>
          </a:p>
          <a:p>
            <a:pPr>
              <a:lnSpc>
                <a:spcPct val="100000"/>
              </a:lnSpc>
            </a:pPr>
            <a:endParaRPr lang="tr-TR">
              <a:effectLst/>
            </a:endParaRPr>
          </a:p>
          <a:p>
            <a:pPr>
              <a:buFont typeface="Arial" panose="020B0604020202020204" pitchFamily="34" charset="0"/>
              <a:buChar char="•"/>
            </a:pPr>
            <a:r>
              <a:rPr lang="tr-TR">
                <a:effectLst/>
              </a:rPr>
              <a:t>Bir ürünü olası DM'lerinden müşterilerine taşımak için ERIE'ye maruz kalınan tahmini sevkiyat maliyetleri (₺/ birim) da tabloda verilmiştir.</a:t>
            </a:r>
            <a:endParaRPr lang="tr-TR"/>
          </a:p>
        </p:txBody>
      </p:sp>
      <p:sp>
        <p:nvSpPr>
          <p:cNvPr id="3" name="Başlık 2">
            <a:extLst>
              <a:ext uri="{FF2B5EF4-FFF2-40B4-BE49-F238E27FC236}">
                <a16:creationId xmlns:a16="http://schemas.microsoft.com/office/drawing/2014/main" id="{612F01E4-C091-A789-B697-CA4AB4E531CB}"/>
              </a:ext>
            </a:extLst>
          </p:cNvPr>
          <p:cNvSpPr>
            <a:spLocks noGrp="1"/>
          </p:cNvSpPr>
          <p:nvPr>
            <p:ph type="title"/>
          </p:nvPr>
        </p:nvSpPr>
        <p:spPr/>
        <p:txBody>
          <a:bodyPr/>
          <a:lstStyle/>
          <a:p>
            <a:r>
              <a:rPr lang="tr-TR"/>
              <a:t>Erie</a:t>
            </a:r>
          </a:p>
        </p:txBody>
      </p:sp>
      <p:pic>
        <p:nvPicPr>
          <p:cNvPr id="5" name="Resim 4">
            <a:extLst>
              <a:ext uri="{FF2B5EF4-FFF2-40B4-BE49-F238E27FC236}">
                <a16:creationId xmlns:a16="http://schemas.microsoft.com/office/drawing/2014/main" id="{BBB8571E-ECCC-D0B4-036A-7F131693FB02}"/>
              </a:ext>
            </a:extLst>
          </p:cNvPr>
          <p:cNvPicPr>
            <a:picLocks noChangeAspect="1"/>
          </p:cNvPicPr>
          <p:nvPr/>
        </p:nvPicPr>
        <p:blipFill>
          <a:blip r:embed="rId2"/>
          <a:stretch>
            <a:fillRect/>
          </a:stretch>
        </p:blipFill>
        <p:spPr>
          <a:xfrm>
            <a:off x="179511" y="3552114"/>
            <a:ext cx="4643413" cy="1565647"/>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E2C211F3-10FE-EF2D-40B3-FE9C217EEFE2}"/>
              </a:ext>
            </a:extLst>
          </p:cNvPr>
          <p:cNvPicPr>
            <a:picLocks noChangeAspect="1"/>
          </p:cNvPicPr>
          <p:nvPr/>
        </p:nvPicPr>
        <p:blipFill>
          <a:blip r:embed="rId3"/>
          <a:stretch>
            <a:fillRect/>
          </a:stretch>
        </p:blipFill>
        <p:spPr>
          <a:xfrm>
            <a:off x="4370673" y="5178352"/>
            <a:ext cx="4377791" cy="156192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670EE1B-39B4-A9E8-9F6A-C8C52ABF13EC}"/>
              </a:ext>
            </a:extLst>
          </p:cNvPr>
          <p:cNvSpPr txBox="1"/>
          <p:nvPr/>
        </p:nvSpPr>
        <p:spPr>
          <a:xfrm>
            <a:off x="6084168" y="3789040"/>
            <a:ext cx="1175322" cy="923330"/>
          </a:xfrm>
          <a:prstGeom prst="rect">
            <a:avLst/>
          </a:prstGeom>
          <a:noFill/>
        </p:spPr>
        <p:txBody>
          <a:bodyPr wrap="none" rtlCol="0">
            <a:spAutoFit/>
          </a:bodyPr>
          <a:lstStyle/>
          <a:p>
            <a:r>
              <a:rPr lang="tr-TR"/>
              <a:t>KD=10000</a:t>
            </a:r>
          </a:p>
          <a:p>
            <a:r>
              <a:rPr lang="tr-TR"/>
              <a:t>OD=15000</a:t>
            </a:r>
          </a:p>
          <a:p>
            <a:r>
              <a:rPr lang="tr-TR"/>
              <a:t>BD=20000</a:t>
            </a:r>
          </a:p>
        </p:txBody>
      </p:sp>
    </p:spTree>
    <p:extLst>
      <p:ext uri="{BB962C8B-B14F-4D97-AF65-F5344CB8AC3E}">
        <p14:creationId xmlns:p14="http://schemas.microsoft.com/office/powerpoint/2010/main" val="196278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1157B15-29CF-5D9C-8356-DFA190ADFB6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503F38-93A2-34ED-59C8-38B9FA3DAF0E}"/>
              </a:ext>
            </a:extLst>
          </p:cNvPr>
          <p:cNvSpPr>
            <a:spLocks noGrp="1"/>
          </p:cNvSpPr>
          <p:nvPr>
            <p:ph type="title"/>
          </p:nvPr>
        </p:nvSpPr>
        <p:spPr/>
        <p:txBody>
          <a:bodyPr/>
          <a:lstStyle/>
          <a:p>
            <a:r>
              <a:rPr lang="tr-TR"/>
              <a:t>Dengesiz Durum</a:t>
            </a:r>
          </a:p>
        </p:txBody>
      </p:sp>
      <p:grpSp>
        <p:nvGrpSpPr>
          <p:cNvPr id="4" name="Group 29">
            <a:extLst>
              <a:ext uri="{FF2B5EF4-FFF2-40B4-BE49-F238E27FC236}">
                <a16:creationId xmlns:a16="http://schemas.microsoft.com/office/drawing/2014/main" id="{4A3DE60C-4BAA-EA63-539B-732B7EE66361}"/>
              </a:ext>
            </a:extLst>
          </p:cNvPr>
          <p:cNvGrpSpPr>
            <a:grpSpLocks/>
          </p:cNvGrpSpPr>
          <p:nvPr/>
        </p:nvGrpSpPr>
        <p:grpSpPr bwMode="auto">
          <a:xfrm>
            <a:off x="1447800" y="2420888"/>
            <a:ext cx="6248400" cy="2692399"/>
            <a:chOff x="946" y="2186"/>
            <a:chExt cx="3936" cy="1696"/>
          </a:xfrm>
          <a:solidFill>
            <a:schemeClr val="bg1">
              <a:lumMod val="75000"/>
            </a:schemeClr>
          </a:solidFill>
        </p:grpSpPr>
        <p:sp>
          <p:nvSpPr>
            <p:cNvPr id="5" name="Rectangle 4">
              <a:extLst>
                <a:ext uri="{FF2B5EF4-FFF2-40B4-BE49-F238E27FC236}">
                  <a16:creationId xmlns:a16="http://schemas.microsoft.com/office/drawing/2014/main" id="{BBF8C55F-F53A-98ED-8541-2636FFC196BE}"/>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Arz</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2091B90B-770D-40F2-2F9D-6CE374912F1C}"/>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8D7F5953-B972-3477-036B-007EC12C28B5}"/>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A5C6CF68-28C5-B59C-E601-3747012A8C29}"/>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altLang="tr-TR" sz="1200" dirty="0"/>
                <a:t>x11</a:t>
              </a:r>
            </a:p>
          </p:txBody>
        </p:sp>
        <p:sp>
          <p:nvSpPr>
            <p:cNvPr id="9" name="Rectangle 8">
              <a:extLst>
                <a:ext uri="{FF2B5EF4-FFF2-40B4-BE49-F238E27FC236}">
                  <a16:creationId xmlns:a16="http://schemas.microsoft.com/office/drawing/2014/main" id="{958CD4B6-9161-9EC9-5D01-A62930BF6112}"/>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x12</a:t>
              </a:r>
            </a:p>
          </p:txBody>
        </p:sp>
        <p:sp>
          <p:nvSpPr>
            <p:cNvPr id="10" name="Rectangle 9">
              <a:extLst>
                <a:ext uri="{FF2B5EF4-FFF2-40B4-BE49-F238E27FC236}">
                  <a16:creationId xmlns:a16="http://schemas.microsoft.com/office/drawing/2014/main" id="{D7AAFDDD-93BB-1730-4EC2-EC0919FC347E}"/>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x21</a:t>
              </a:r>
            </a:p>
          </p:txBody>
        </p:sp>
        <p:sp>
          <p:nvSpPr>
            <p:cNvPr id="11" name="Rectangle 10">
              <a:extLst>
                <a:ext uri="{FF2B5EF4-FFF2-40B4-BE49-F238E27FC236}">
                  <a16:creationId xmlns:a16="http://schemas.microsoft.com/office/drawing/2014/main" id="{EB8F0CF8-3A67-68F3-289E-5FE29EDAFF65}"/>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x13</a:t>
              </a:r>
            </a:p>
          </p:txBody>
        </p:sp>
        <p:sp>
          <p:nvSpPr>
            <p:cNvPr id="12" name="Rectangle 11">
              <a:extLst>
                <a:ext uri="{FF2B5EF4-FFF2-40B4-BE49-F238E27FC236}">
                  <a16:creationId xmlns:a16="http://schemas.microsoft.com/office/drawing/2014/main" id="{28382749-6958-6633-C117-97BC5E02D27C}"/>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x22</a:t>
              </a:r>
            </a:p>
          </p:txBody>
        </p:sp>
        <p:sp>
          <p:nvSpPr>
            <p:cNvPr id="13" name="Rectangle 12">
              <a:extLst>
                <a:ext uri="{FF2B5EF4-FFF2-40B4-BE49-F238E27FC236}">
                  <a16:creationId xmlns:a16="http://schemas.microsoft.com/office/drawing/2014/main" id="{E21122E9-B1FF-0500-1112-86894EE87918}"/>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r>
                <a:rPr lang="tr-TR" sz="1200" dirty="0"/>
                <a:t>x23</a:t>
              </a:r>
            </a:p>
          </p:txBody>
        </p:sp>
        <p:sp>
          <p:nvSpPr>
            <p:cNvPr id="14" name="Rectangle 13">
              <a:extLst>
                <a:ext uri="{FF2B5EF4-FFF2-40B4-BE49-F238E27FC236}">
                  <a16:creationId xmlns:a16="http://schemas.microsoft.com/office/drawing/2014/main" id="{DEB0B975-7C58-FBAD-4124-F98CFCD6B8E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2ADCAE1D-B9C4-FDCA-643B-3AB41B523688}"/>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BE697595-3F65-BEC5-4751-573A3FFAC135}"/>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5C34820D-FE32-4C85-B67B-B17C83CB5D7C}"/>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853DB4D0-F0A6-56AB-D910-1D3AB91813A4}"/>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894CC0-463A-AAB8-AD44-9F262CE7AA2B}"/>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Talep</a:t>
              </a:r>
              <a:endParaRPr lang="en-US" altLang="tr-TR" sz="2000" i="0" dirty="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7B00C9EC-D49B-464D-69E7-B2DC224F81FA}"/>
                </a:ext>
              </a:extLst>
            </p:cNvPr>
            <p:cNvSpPr>
              <a:spLocks noChangeArrowheads="1"/>
            </p:cNvSpPr>
            <p:nvPr/>
          </p:nvSpPr>
          <p:spPr bwMode="auto">
            <a:xfrm>
              <a:off x="3754" y="3615"/>
              <a:ext cx="327"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dirty="0">
                  <a:solidFill>
                    <a:srgbClr val="FFFFFF"/>
                  </a:solidFill>
                  <a:effectLst>
                    <a:outerShdw blurRad="38100" dist="38100" dir="2700000" algn="tl">
                      <a:srgbClr val="000000"/>
                    </a:outerShdw>
                  </a:effectLst>
                  <a:latin typeface="Arial" panose="020B0604020202020204" pitchFamily="34" charset="0"/>
                </a:rPr>
                <a:t>4</a:t>
              </a:r>
              <a:r>
                <a:rPr lang="en-US" altLang="tr-TR" sz="2000" i="0" dirty="0">
                  <a:solidFill>
                    <a:srgbClr val="FFFFFF"/>
                  </a:solidFill>
                  <a:effectLst>
                    <a:outerShdw blurRad="38100" dist="38100" dir="2700000" algn="tl">
                      <a:srgbClr val="000000"/>
                    </a:outerShdw>
                  </a:effectLst>
                  <a:latin typeface="Arial" panose="020B0604020202020204" pitchFamily="34" charset="0"/>
                </a:rPr>
                <a:t>0</a:t>
              </a:r>
            </a:p>
          </p:txBody>
        </p:sp>
        <p:sp>
          <p:nvSpPr>
            <p:cNvPr id="21" name="Rectangle 20">
              <a:extLst>
                <a:ext uri="{FF2B5EF4-FFF2-40B4-BE49-F238E27FC236}">
                  <a16:creationId xmlns:a16="http://schemas.microsoft.com/office/drawing/2014/main" id="{78ECB926-FFA4-86DD-45DC-5352268E530C}"/>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E5508C1A-E4B7-2F7F-BDC0-70851FD2BAE8}"/>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3E8C07B1-B5C6-23B1-A44E-D67A1C984E18}"/>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8E0B8F8-A4EC-9112-520F-9EB7042F675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2F7BDD63-D277-18FA-5729-E139A21DDC95}"/>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7ED52125-34F9-120E-90BE-AC6757DFF806}"/>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59788DD3-37BE-8C45-A85B-D8C22AEA4F4F}"/>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760621C1-E9D7-AE02-9126-6775492AF5C8}"/>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31913924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FBE30E2A-E4FD-F21A-35A5-C45431D9DEB7}"/>
                  </a:ext>
                </a:extLst>
              </p:cNvPr>
              <p:cNvSpPr>
                <a:spLocks noGrp="1"/>
              </p:cNvSpPr>
              <p:nvPr>
                <p:ph idx="1"/>
              </p:nvPr>
            </p:nvSpPr>
            <p:spPr>
              <a:xfrm>
                <a:off x="395536" y="1124744"/>
                <a:ext cx="8402525" cy="5400600"/>
              </a:xfrm>
            </p:spPr>
            <p:txBody>
              <a:bodyPr>
                <a:normAutofit fontScale="92500"/>
              </a:bodyPr>
              <a:lstStyle/>
              <a:p>
                <a:pPr>
                  <a:buFont typeface="Arial" panose="020B0604020202020204" pitchFamily="34" charset="0"/>
                  <a:buChar char="•"/>
                </a:pPr>
                <a:r>
                  <a:rPr lang="tr-TR">
                    <a:effectLst/>
                  </a:rPr>
                  <a:t>DC'ler küçük, orta veya büyük boyutlu merkezler olabilirler. Küçük DM'lerin kapasiteleri 10000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1</m:t>
                        </m:r>
                      </m:sub>
                    </m:sSub>
                  </m:oMath>
                </a14:m>
                <a:r>
                  <a:rPr lang="tr-TR">
                    <a:effectLst/>
                  </a:rPr>
                  <a:t>) , orta DC'ler 15.000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2</m:t>
                        </m:r>
                      </m:sub>
                    </m:sSub>
                  </m:oMath>
                </a14:m>
                <a:r>
                  <a:rPr lang="tr-TR">
                    <a:effectLst/>
                  </a:rPr>
                  <a:t>) ve büyük DC'ler 20.000 birimdir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3</m:t>
                        </m:r>
                      </m:sub>
                    </m:sSub>
                  </m:oMath>
                </a14:m>
                <a:r>
                  <a:rPr lang="tr-TR">
                    <a:effectLst/>
                  </a:rPr>
                  <a:t>) . Herhangi bir şehirde en fazla bir tür DM açılabilir. Aday şehirlerdeki her bir DM tipinin işletme maliyetleri tabloda verilmiştir.</a:t>
                </a:r>
              </a:p>
              <a:p>
                <a:pPr>
                  <a:buFont typeface="Arial" panose="020B0604020202020204" pitchFamily="34" charset="0"/>
                  <a:buChar char="•"/>
                </a:pPr>
                <a:r>
                  <a:rPr lang="tr-TR">
                    <a:effectLst/>
                  </a:rPr>
                  <a:t>Toplam maliyeti en aza indirmek için ERIE'nin hangi DM'leri açması gerektiğini bulacak bir Tam sayı Programlama modeli formüle ediniz. Modelinizi kapalı biçimde formüle ediniz (</a:t>
                </a:r>
                <a14:m>
                  <m:oMath xmlns:m="http://schemas.openxmlformats.org/officeDocument/2006/math">
                    <m:nary>
                      <m:naryPr>
                        <m:chr m:val="∑"/>
                        <m:subHide m:val="on"/>
                        <m:supHide m:val="on"/>
                        <m:ctrlPr>
                          <a:rPr lang="tr-TR" i="1" smtClean="0">
                            <a:effectLst/>
                            <a:latin typeface="Cambria Math" panose="02040503050406030204" pitchFamily="18" charset="0"/>
                          </a:rPr>
                        </m:ctrlPr>
                      </m:naryPr>
                      <m:sub/>
                      <m:sup/>
                      <m:e/>
                    </m:nary>
                  </m:oMath>
                </a14:m>
                <a:r>
                  <a:rPr lang="tr-TR">
                    <a:effectLst/>
                  </a:rPr>
                  <a:t> ve</a:t>
                </a:r>
                <a14:m>
                  <m:oMath xmlns:m="http://schemas.openxmlformats.org/officeDocument/2006/math">
                    <m:r>
                      <a:rPr lang="tr-TR" i="1" smtClean="0">
                        <a:effectLst/>
                        <a:latin typeface="Cambria Math" panose="02040503050406030204" pitchFamily="18" charset="0"/>
                        <a:ea typeface="Cambria Math" panose="02040503050406030204" pitchFamily="18" charset="0"/>
                      </a:rPr>
                      <m:t>∀</m:t>
                    </m:r>
                  </m:oMath>
                </a14:m>
                <a:r>
                  <a:rPr lang="tr-TR">
                    <a:effectLst/>
                  </a:rPr>
                  <a:t> notasyonları kullanınız).</a:t>
                </a:r>
              </a:p>
              <a:p>
                <a:pPr>
                  <a:buFont typeface="Arial" panose="020B0604020202020204" pitchFamily="34" charset="0"/>
                  <a:buChar char="•"/>
                </a:pPr>
                <a:r>
                  <a:rPr lang="tr-TR">
                    <a:effectLst/>
                  </a:rPr>
                  <a:t>ERIE'nin Avrupa'da (örneğin Hamburg, Trieste veya İzmir) yalnızca bir DM açmak istediğini varsayalım. Bu durumda, yukarıda formüle ettiğiniz modeli güncelleyiniz.</a:t>
                </a:r>
              </a:p>
              <a:p>
                <a:pPr>
                  <a:buFont typeface="Arial" panose="020B0604020202020204" pitchFamily="34" charset="0"/>
                  <a:buChar char="•"/>
                </a:pPr>
                <a:endParaRPr lang="tr-T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𝑚</m:t>
                                  </m:r>
                                </m:e>
                                <m:sub>
                                  <m:r>
                                    <a:rPr lang="tr-TR" b="0" i="1" smtClean="0">
                                      <a:effectLst/>
                                      <a:latin typeface="Cambria Math" panose="02040503050406030204" pitchFamily="18" charset="0"/>
                                    </a:rPr>
                                    <m:t>𝑖𝑗</m:t>
                                  </m:r>
                                </m:sub>
                              </m:sSub>
                            </m:e>
                          </m:nary>
                        </m:e>
                      </m:nary>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5</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𝑑</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𝑘𝑗</m:t>
                              </m:r>
                            </m:sub>
                          </m:sSub>
                        </m:e>
                      </m:nary>
                      <m:r>
                        <a:rPr lang="tr-TR" i="1" smtClean="0">
                          <a:effectLst/>
                          <a:latin typeface="Cambria Math" panose="02040503050406030204" pitchFamily="18" charset="0"/>
                        </a:rPr>
                        <m:t>≤</m:t>
                      </m:r>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𝐸</m:t>
                              </m:r>
                            </m:e>
                            <m:sub>
                              <m:r>
                                <a:rPr lang="tr-TR" i="1" smtClean="0">
                                  <a:effectLst/>
                                  <a:latin typeface="Cambria Math" panose="02040503050406030204" pitchFamily="18" charset="0"/>
                                </a:rPr>
                                <m:t>𝑖</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𝑘𝑖</m:t>
                              </m:r>
                              <m:r>
                                <m:rPr>
                                  <m:lit/>
                                </m:rPr>
                                <a:rPr lang="tr-TR" i="1" smtClean="0">
                                  <a:effectLst/>
                                  <a:latin typeface="Cambria Math" panose="02040503050406030204" pitchFamily="18" charset="0"/>
                                </a:rPr>
                                <m:t> </m:t>
                              </m:r>
                            </m:sub>
                          </m:sSub>
                        </m:e>
                      </m:nary>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𝑘</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5</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𝑗</m:t>
                          </m:r>
                        </m:sub>
                      </m:sSub>
                      <m:r>
                        <m:rPr>
                          <m:lit/>
                        </m:rPr>
                        <a:rPr lang="tr-TR" i="1" smtClean="0">
                          <a:effectLst/>
                          <a:latin typeface="Cambria Math" panose="02040503050406030204" pitchFamily="18" charset="0"/>
                        </a:rPr>
                        <m:t> </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m:t>
                      </m:r>
                    </m:oMath>
                  </m:oMathPara>
                </a14:m>
                <a:endParaRPr lang="tr-T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𝑖</m:t>
                          </m:r>
                          <m:r>
                            <a:rPr lang="tr-TR" b="0" i="1" smtClean="0">
                              <a:effectLst/>
                              <a:latin typeface="Cambria Math" panose="02040503050406030204" pitchFamily="18" charset="0"/>
                            </a:rPr>
                            <m:t>=1</m:t>
                          </m:r>
                        </m:sub>
                        <m:sup>
                          <m:r>
                            <a:rPr lang="tr-TR" i="1" smtClean="0">
                              <a:effectLst/>
                              <a:latin typeface="Cambria Math" panose="02040503050406030204" pitchFamily="18" charset="0"/>
                            </a:rPr>
                            <m:t>3</m:t>
                          </m:r>
                        </m:sup>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e>
                      </m:nary>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r>
                        <m:rPr>
                          <m:lit/>
                        </m:rPr>
                        <a:rPr lang="tr-TR" i="1" smtClean="0">
                          <a:effectLst/>
                          <a:latin typeface="Cambria Math" panose="02040503050406030204" pitchFamily="18" charset="0"/>
                        </a:rPr>
                        <m:t>[</m:t>
                      </m:r>
                      <m:r>
                        <a:rPr lang="tr-TR" i="1" smtClean="0">
                          <a:effectLst/>
                          <a:latin typeface="Cambria Math" panose="02040503050406030204" pitchFamily="18" charset="0"/>
                        </a:rPr>
                        <m:t>∀</m:t>
                      </m:r>
                      <m:r>
                        <a:rPr lang="tr-TR" i="1" smtClean="0">
                          <a:effectLst/>
                          <a:latin typeface="Cambria Math" panose="02040503050406030204" pitchFamily="18" charset="0"/>
                        </a:rPr>
                        <m:t>𝑗</m:t>
                      </m:r>
                      <m:r>
                        <a:rPr lang="tr-TR" i="1" smtClean="0">
                          <a:effectLst/>
                          <a:latin typeface="Cambria Math" panose="02040503050406030204" pitchFamily="18" charset="0"/>
                        </a:rPr>
                        <m:t>=1..</m:t>
                      </m:r>
                      <m:d>
                        <m:dPr>
                          <m:ctrlPr>
                            <a:rPr lang="tr-TR" i="1" smtClean="0">
                              <a:effectLst/>
                              <a:latin typeface="Cambria Math" panose="02040503050406030204" pitchFamily="18" charset="0"/>
                            </a:rPr>
                          </m:ctrlPr>
                        </m:dPr>
                        <m:e>
                          <m:r>
                            <a:rPr lang="tr-TR" i="1" smtClean="0">
                              <a:effectLst/>
                              <a:latin typeface="Cambria Math" panose="02040503050406030204" pitchFamily="18" charset="0"/>
                            </a:rPr>
                            <m:t>1</m:t>
                          </m:r>
                        </m:e>
                      </m:d>
                      <m:r>
                        <a:rPr lang="tr-TR" i="1" smtClean="0">
                          <a:effectLst/>
                          <a:latin typeface="Cambria Math" panose="02040503050406030204" pitchFamily="18" charset="0"/>
                        </a:rPr>
                        <m:t>..5,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ea typeface="Cambria Math" panose="02040503050406030204" pitchFamily="18" charset="0"/>
                        </a:rPr>
                        <m:t>𝜖</m:t>
                      </m:r>
                      <m:r>
                        <m:rPr>
                          <m:lit/>
                        </m:rPr>
                        <a:rPr lang="tr-TR" i="1" smtClean="0">
                          <a:effectLst/>
                          <a:latin typeface="Cambria Math" panose="02040503050406030204" pitchFamily="18" charset="0"/>
                        </a:rPr>
                        <m:t>{</m:t>
                      </m:r>
                      <m:r>
                        <a:rPr lang="tr-TR" i="1" smtClean="0">
                          <a:effectLst/>
                          <a:latin typeface="Cambria Math" panose="02040503050406030204" pitchFamily="18" charset="0"/>
                        </a:rPr>
                        <m:t>0,1</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oMath>
                  </m:oMathPara>
                </a14:m>
                <a:endParaRPr lang="tr-TR"/>
              </a:p>
            </p:txBody>
          </p:sp>
        </mc:Choice>
        <mc:Fallback xmlns="">
          <p:sp>
            <p:nvSpPr>
              <p:cNvPr id="2" name="İçerik Yer Tutucusu 1">
                <a:extLst>
                  <a:ext uri="{FF2B5EF4-FFF2-40B4-BE49-F238E27FC236}">
                    <a16:creationId xmlns:a16="http://schemas.microsoft.com/office/drawing/2014/main" id="{FBE30E2A-E4FD-F21A-35A5-C45431D9DEB7}"/>
                  </a:ext>
                </a:extLst>
              </p:cNvPr>
              <p:cNvSpPr>
                <a:spLocks noGrp="1" noRot="1" noChangeAspect="1" noMove="1" noResize="1" noEditPoints="1" noAdjustHandles="1" noChangeArrowheads="1" noChangeShapeType="1" noTextEdit="1"/>
              </p:cNvSpPr>
              <p:nvPr>
                <p:ph idx="1"/>
              </p:nvPr>
            </p:nvSpPr>
            <p:spPr>
              <a:xfrm>
                <a:off x="395536" y="1124744"/>
                <a:ext cx="8402525" cy="5400600"/>
              </a:xfrm>
              <a:blipFill>
                <a:blip r:embed="rId2"/>
                <a:stretch>
                  <a:fillRect l="-218" t="-339" r="-653"/>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017E4982-B767-B559-24D5-0BDFDDEC4436}"/>
              </a:ext>
            </a:extLst>
          </p:cNvPr>
          <p:cNvSpPr>
            <a:spLocks noGrp="1"/>
          </p:cNvSpPr>
          <p:nvPr>
            <p:ph type="title"/>
          </p:nvPr>
        </p:nvSpPr>
        <p:spPr/>
        <p:txBody>
          <a:bodyPr/>
          <a:lstStyle/>
          <a:p>
            <a:r>
              <a:rPr lang="tr-TR"/>
              <a:t>Erie</a:t>
            </a:r>
          </a:p>
        </p:txBody>
      </p:sp>
    </p:spTree>
    <p:extLst>
      <p:ext uri="{BB962C8B-B14F-4D97-AF65-F5344CB8AC3E}">
        <p14:creationId xmlns:p14="http://schemas.microsoft.com/office/powerpoint/2010/main" val="14997841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FEBD3-7977-6B9D-1E19-D553364A7067}"/>
              </a:ext>
            </a:extLst>
          </p:cNvPr>
          <p:cNvSpPr>
            <a:spLocks noGrp="1"/>
          </p:cNvSpPr>
          <p:nvPr>
            <p:ph idx="1"/>
          </p:nvPr>
        </p:nvSpPr>
        <p:spPr/>
        <p:txBody>
          <a:bodyPr/>
          <a:lstStyle/>
          <a:p>
            <a:endParaRPr lang="tr-TR"/>
          </a:p>
        </p:txBody>
      </p:sp>
      <p:sp>
        <p:nvSpPr>
          <p:cNvPr id="3" name="Title 2">
            <a:extLst>
              <a:ext uri="{FF2B5EF4-FFF2-40B4-BE49-F238E27FC236}">
                <a16:creationId xmlns:a16="http://schemas.microsoft.com/office/drawing/2014/main" id="{1C63EAF6-D46E-326E-D9C4-3FD37185FEC2}"/>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6AA53856-F83E-FBDF-14CC-A40768702A85}"/>
              </a:ext>
            </a:extLst>
          </p:cNvPr>
          <p:cNvPicPr>
            <a:picLocks noChangeAspect="1"/>
          </p:cNvPicPr>
          <p:nvPr/>
        </p:nvPicPr>
        <p:blipFill>
          <a:blip r:embed="rId2"/>
          <a:stretch>
            <a:fillRect/>
          </a:stretch>
        </p:blipFill>
        <p:spPr>
          <a:xfrm>
            <a:off x="186414" y="979258"/>
            <a:ext cx="7954485" cy="183858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93305AF-7E17-1E98-7F69-7D10EF67E53A}"/>
              </a:ext>
            </a:extLst>
          </p:cNvPr>
          <p:cNvPicPr>
            <a:picLocks noChangeAspect="1"/>
          </p:cNvPicPr>
          <p:nvPr/>
        </p:nvPicPr>
        <p:blipFill>
          <a:blip r:embed="rId3"/>
          <a:stretch>
            <a:fillRect/>
          </a:stretch>
        </p:blipFill>
        <p:spPr>
          <a:xfrm>
            <a:off x="345939" y="3176410"/>
            <a:ext cx="6335009" cy="339137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4637F6A-4EC2-7769-1874-86B889E152E7}"/>
              </a:ext>
            </a:extLst>
          </p:cNvPr>
          <p:cNvPicPr>
            <a:picLocks noChangeAspect="1"/>
          </p:cNvPicPr>
          <p:nvPr/>
        </p:nvPicPr>
        <p:blipFill>
          <a:blip r:embed="rId4"/>
          <a:stretch>
            <a:fillRect/>
          </a:stretch>
        </p:blipFill>
        <p:spPr>
          <a:xfrm>
            <a:off x="6920223" y="3686161"/>
            <a:ext cx="1971950" cy="1819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61716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4340" y="2708920"/>
            <a:ext cx="8795320" cy="1347567"/>
          </a:xfrm>
        </p:spPr>
        <p:txBody>
          <a:bodyPr/>
          <a:lstStyle/>
          <a:p>
            <a:r>
              <a:rPr lang="en-US" altLang="ko-KR">
                <a:solidFill>
                  <a:srgbClr val="EA6131"/>
                </a:solidFill>
              </a:rPr>
              <a:t>T</a:t>
            </a:r>
            <a:r>
              <a:rPr lang="tr-TR" altLang="ko-KR"/>
              <a:t>EŞEKKÜRLER</a:t>
            </a:r>
            <a:endParaRPr lang="ko-KR"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3E6E2B35-40E6-D705-8215-4539A46F46DA}"/>
              </a:ext>
            </a:extLst>
          </p:cNvPr>
          <p:cNvSpPr>
            <a:spLocks noGrp="1"/>
          </p:cNvSpPr>
          <p:nvPr>
            <p:ph type="title"/>
          </p:nvPr>
        </p:nvSpPr>
        <p:spPr/>
        <p:txBody>
          <a:bodyPr/>
          <a:lstStyle/>
          <a:p>
            <a:r>
              <a:rPr lang="tr-TR"/>
              <a:t>Ağ Gösterimi</a:t>
            </a:r>
          </a:p>
        </p:txBody>
      </p:sp>
      <p:sp>
        <p:nvSpPr>
          <p:cNvPr id="4" name="Oval 3">
            <a:extLst>
              <a:ext uri="{FF2B5EF4-FFF2-40B4-BE49-F238E27FC236}">
                <a16:creationId xmlns:a16="http://schemas.microsoft.com/office/drawing/2014/main" id="{B8443A4C-E472-F852-5021-1974F5DFAFF0}"/>
              </a:ext>
            </a:extLst>
          </p:cNvPr>
          <p:cNvSpPr/>
          <p:nvPr/>
        </p:nvSpPr>
        <p:spPr>
          <a:xfrm>
            <a:off x="2627784" y="249289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S1</a:t>
            </a:r>
          </a:p>
        </p:txBody>
      </p:sp>
      <p:sp>
        <p:nvSpPr>
          <p:cNvPr id="5" name="Oval 4">
            <a:extLst>
              <a:ext uri="{FF2B5EF4-FFF2-40B4-BE49-F238E27FC236}">
                <a16:creationId xmlns:a16="http://schemas.microsoft.com/office/drawing/2014/main" id="{900A0D91-6A15-F7B0-6AA3-878A02E29A5F}"/>
              </a:ext>
            </a:extLst>
          </p:cNvPr>
          <p:cNvSpPr/>
          <p:nvPr/>
        </p:nvSpPr>
        <p:spPr>
          <a:xfrm>
            <a:off x="2627784" y="3388246"/>
            <a:ext cx="576064" cy="576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S2</a:t>
            </a:r>
          </a:p>
        </p:txBody>
      </p:sp>
      <p:sp>
        <p:nvSpPr>
          <p:cNvPr id="6" name="Oval 5">
            <a:extLst>
              <a:ext uri="{FF2B5EF4-FFF2-40B4-BE49-F238E27FC236}">
                <a16:creationId xmlns:a16="http://schemas.microsoft.com/office/drawing/2014/main" id="{088DEABE-A9DE-8306-49D4-DC88785D07E1}"/>
              </a:ext>
            </a:extLst>
          </p:cNvPr>
          <p:cNvSpPr/>
          <p:nvPr/>
        </p:nvSpPr>
        <p:spPr>
          <a:xfrm>
            <a:off x="5004048" y="2060848"/>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FAC26BAF-FEF9-163D-FA1B-5C889FBA7194}"/>
              </a:ext>
            </a:extLst>
          </p:cNvPr>
          <p:cNvSpPr/>
          <p:nvPr/>
        </p:nvSpPr>
        <p:spPr>
          <a:xfrm>
            <a:off x="5023842" y="2993926"/>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741429B3-7731-CA2C-7671-FD3FF216E0B7}"/>
              </a:ext>
            </a:extLst>
          </p:cNvPr>
          <p:cNvSpPr/>
          <p:nvPr/>
        </p:nvSpPr>
        <p:spPr>
          <a:xfrm>
            <a:off x="5047828" y="4004034"/>
            <a:ext cx="648072" cy="6480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a:t>D3</a:t>
            </a:r>
          </a:p>
        </p:txBody>
      </p:sp>
      <p:cxnSp>
        <p:nvCxnSpPr>
          <p:cNvPr id="10" name="Düz Ok Bağlayıcısı 9">
            <a:extLst>
              <a:ext uri="{FF2B5EF4-FFF2-40B4-BE49-F238E27FC236}">
                <a16:creationId xmlns:a16="http://schemas.microsoft.com/office/drawing/2014/main" id="{712AEB7A-7136-87BC-7EDB-E5B11755E747}"/>
              </a:ext>
            </a:extLst>
          </p:cNvPr>
          <p:cNvCxnSpPr>
            <a:stCxn id="4" idx="6"/>
            <a:endCxn id="6" idx="2"/>
          </p:cNvCxnSpPr>
          <p:nvPr/>
        </p:nvCxnSpPr>
        <p:spPr>
          <a:xfrm flipV="1">
            <a:off x="3203848" y="2384884"/>
            <a:ext cx="1800200" cy="39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1AD2D701-4C1C-1529-14E1-5F3E3A5A9DAA}"/>
              </a:ext>
            </a:extLst>
          </p:cNvPr>
          <p:cNvCxnSpPr>
            <a:stCxn id="4" idx="6"/>
            <a:endCxn id="7" idx="2"/>
          </p:cNvCxnSpPr>
          <p:nvPr/>
        </p:nvCxnSpPr>
        <p:spPr>
          <a:xfrm>
            <a:off x="3203848" y="2780928"/>
            <a:ext cx="1819994" cy="537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71B2857C-1FBE-B938-5A59-5F72F2616C7E}"/>
              </a:ext>
            </a:extLst>
          </p:cNvPr>
          <p:cNvCxnSpPr>
            <a:stCxn id="4" idx="6"/>
            <a:endCxn id="8" idx="2"/>
          </p:cNvCxnSpPr>
          <p:nvPr/>
        </p:nvCxnSpPr>
        <p:spPr>
          <a:xfrm>
            <a:off x="3203848" y="2780928"/>
            <a:ext cx="1843980" cy="1547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3815C026-BE8E-D923-A816-4DFC07916AEA}"/>
              </a:ext>
            </a:extLst>
          </p:cNvPr>
          <p:cNvCxnSpPr>
            <a:stCxn id="5" idx="6"/>
            <a:endCxn id="6" idx="2"/>
          </p:cNvCxnSpPr>
          <p:nvPr/>
        </p:nvCxnSpPr>
        <p:spPr>
          <a:xfrm flipV="1">
            <a:off x="3203848" y="2384884"/>
            <a:ext cx="1800200" cy="129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83AC9A59-33F6-92A6-A2B7-876B94AC7868}"/>
              </a:ext>
            </a:extLst>
          </p:cNvPr>
          <p:cNvCxnSpPr>
            <a:stCxn id="5" idx="6"/>
            <a:endCxn id="7" idx="2"/>
          </p:cNvCxnSpPr>
          <p:nvPr/>
        </p:nvCxnSpPr>
        <p:spPr>
          <a:xfrm flipV="1">
            <a:off x="3203848" y="3317962"/>
            <a:ext cx="1819994" cy="35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E8F1C37B-B6EF-0CF8-F170-FDBD3DDF4889}"/>
              </a:ext>
            </a:extLst>
          </p:cNvPr>
          <p:cNvCxnSpPr>
            <a:stCxn id="5" idx="6"/>
            <a:endCxn id="8" idx="2"/>
          </p:cNvCxnSpPr>
          <p:nvPr/>
        </p:nvCxnSpPr>
        <p:spPr>
          <a:xfrm>
            <a:off x="3203848" y="3676278"/>
            <a:ext cx="1843980" cy="65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6DD7D522-BF97-0782-D413-140D3A895BD8}"/>
              </a:ext>
            </a:extLst>
          </p:cNvPr>
          <p:cNvCxnSpPr>
            <a:endCxn id="4" idx="2"/>
          </p:cNvCxnSpPr>
          <p:nvPr/>
        </p:nvCxnSpPr>
        <p:spPr>
          <a:xfrm>
            <a:off x="2195736" y="278092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8E0651D1-EA9E-6E3A-E84E-6F485D530DBA}"/>
              </a:ext>
            </a:extLst>
          </p:cNvPr>
          <p:cNvCxnSpPr>
            <a:endCxn id="5" idx="2"/>
          </p:cNvCxnSpPr>
          <p:nvPr/>
        </p:nvCxnSpPr>
        <p:spPr>
          <a:xfrm>
            <a:off x="2267744" y="367627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EA9F868B-7E58-56FF-D7FF-39C62A2F49CD}"/>
              </a:ext>
            </a:extLst>
          </p:cNvPr>
          <p:cNvCxnSpPr>
            <a:stCxn id="6" idx="6"/>
          </p:cNvCxnSpPr>
          <p:nvPr/>
        </p:nvCxnSpPr>
        <p:spPr>
          <a:xfrm>
            <a:off x="5652120" y="238488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52B9118C-A27B-9013-9D62-A0C886AA70C7}"/>
              </a:ext>
            </a:extLst>
          </p:cNvPr>
          <p:cNvCxnSpPr>
            <a:stCxn id="7" idx="6"/>
          </p:cNvCxnSpPr>
          <p:nvPr/>
        </p:nvCxnSpPr>
        <p:spPr>
          <a:xfrm>
            <a:off x="5671914" y="3317962"/>
            <a:ext cx="412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A6DFDE10-D169-0821-5026-1319FD088DF6}"/>
              </a:ext>
            </a:extLst>
          </p:cNvPr>
          <p:cNvCxnSpPr>
            <a:stCxn id="8" idx="6"/>
          </p:cNvCxnSpPr>
          <p:nvPr/>
        </p:nvCxnSpPr>
        <p:spPr>
          <a:xfrm>
            <a:off x="5695900" y="4328070"/>
            <a:ext cx="38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Metin kutusu 30">
            <a:extLst>
              <a:ext uri="{FF2B5EF4-FFF2-40B4-BE49-F238E27FC236}">
                <a16:creationId xmlns:a16="http://schemas.microsoft.com/office/drawing/2014/main" id="{34849334-26BE-8C82-3C05-945F48166A60}"/>
              </a:ext>
            </a:extLst>
          </p:cNvPr>
          <p:cNvSpPr txBox="1"/>
          <p:nvPr/>
        </p:nvSpPr>
        <p:spPr>
          <a:xfrm>
            <a:off x="1794346" y="2596251"/>
            <a:ext cx="418704" cy="369332"/>
          </a:xfrm>
          <a:prstGeom prst="rect">
            <a:avLst/>
          </a:prstGeom>
          <a:noFill/>
        </p:spPr>
        <p:txBody>
          <a:bodyPr wrap="none" rtlCol="0">
            <a:spAutoFit/>
          </a:bodyPr>
          <a:lstStyle/>
          <a:p>
            <a:r>
              <a:rPr lang="tr-TR"/>
              <a:t>50</a:t>
            </a:r>
          </a:p>
        </p:txBody>
      </p:sp>
      <p:sp>
        <p:nvSpPr>
          <p:cNvPr id="32" name="Metin kutusu 31">
            <a:extLst>
              <a:ext uri="{FF2B5EF4-FFF2-40B4-BE49-F238E27FC236}">
                <a16:creationId xmlns:a16="http://schemas.microsoft.com/office/drawing/2014/main" id="{FF7CC91B-DC1B-72EF-86D5-2FC0DE5DAF09}"/>
              </a:ext>
            </a:extLst>
          </p:cNvPr>
          <p:cNvSpPr txBox="1"/>
          <p:nvPr/>
        </p:nvSpPr>
        <p:spPr>
          <a:xfrm>
            <a:off x="1785267" y="3523086"/>
            <a:ext cx="418704" cy="369332"/>
          </a:xfrm>
          <a:prstGeom prst="rect">
            <a:avLst/>
          </a:prstGeom>
          <a:noFill/>
        </p:spPr>
        <p:txBody>
          <a:bodyPr wrap="none" rtlCol="0">
            <a:spAutoFit/>
          </a:bodyPr>
          <a:lstStyle/>
          <a:p>
            <a:r>
              <a:rPr lang="tr-TR"/>
              <a:t>30</a:t>
            </a:r>
          </a:p>
        </p:txBody>
      </p:sp>
      <p:sp>
        <p:nvSpPr>
          <p:cNvPr id="33" name="Metin kutusu 32">
            <a:extLst>
              <a:ext uri="{FF2B5EF4-FFF2-40B4-BE49-F238E27FC236}">
                <a16:creationId xmlns:a16="http://schemas.microsoft.com/office/drawing/2014/main" id="{757B61BE-594D-DA02-2808-43D6130CDDFA}"/>
              </a:ext>
            </a:extLst>
          </p:cNvPr>
          <p:cNvSpPr txBox="1"/>
          <p:nvPr/>
        </p:nvSpPr>
        <p:spPr>
          <a:xfrm>
            <a:off x="6012160" y="2173431"/>
            <a:ext cx="418704" cy="369332"/>
          </a:xfrm>
          <a:prstGeom prst="rect">
            <a:avLst/>
          </a:prstGeom>
          <a:noFill/>
        </p:spPr>
        <p:txBody>
          <a:bodyPr wrap="none" rtlCol="0">
            <a:spAutoFit/>
          </a:bodyPr>
          <a:lstStyle/>
          <a:p>
            <a:r>
              <a:rPr lang="tr-TR"/>
              <a:t>25</a:t>
            </a:r>
          </a:p>
        </p:txBody>
      </p:sp>
      <p:sp>
        <p:nvSpPr>
          <p:cNvPr id="34" name="Metin kutusu 33">
            <a:extLst>
              <a:ext uri="{FF2B5EF4-FFF2-40B4-BE49-F238E27FC236}">
                <a16:creationId xmlns:a16="http://schemas.microsoft.com/office/drawing/2014/main" id="{B03DE786-3692-2A97-71F2-D82A2846FCD3}"/>
              </a:ext>
            </a:extLst>
          </p:cNvPr>
          <p:cNvSpPr txBox="1"/>
          <p:nvPr/>
        </p:nvSpPr>
        <p:spPr>
          <a:xfrm>
            <a:off x="6052517" y="3085589"/>
            <a:ext cx="418704" cy="369332"/>
          </a:xfrm>
          <a:prstGeom prst="rect">
            <a:avLst/>
          </a:prstGeom>
          <a:noFill/>
        </p:spPr>
        <p:txBody>
          <a:bodyPr wrap="none" rtlCol="0">
            <a:spAutoFit/>
          </a:bodyPr>
          <a:lstStyle/>
          <a:p>
            <a:r>
              <a:rPr lang="tr-TR"/>
              <a:t>45</a:t>
            </a:r>
          </a:p>
        </p:txBody>
      </p:sp>
      <p:sp>
        <p:nvSpPr>
          <p:cNvPr id="35" name="Metin kutusu 34">
            <a:extLst>
              <a:ext uri="{FF2B5EF4-FFF2-40B4-BE49-F238E27FC236}">
                <a16:creationId xmlns:a16="http://schemas.microsoft.com/office/drawing/2014/main" id="{1F8070C8-0E2E-52ED-4960-47B918F8371E}"/>
              </a:ext>
            </a:extLst>
          </p:cNvPr>
          <p:cNvSpPr txBox="1"/>
          <p:nvPr/>
        </p:nvSpPr>
        <p:spPr>
          <a:xfrm>
            <a:off x="6084168" y="4143404"/>
            <a:ext cx="418704" cy="369332"/>
          </a:xfrm>
          <a:prstGeom prst="rect">
            <a:avLst/>
          </a:prstGeom>
          <a:noFill/>
        </p:spPr>
        <p:txBody>
          <a:bodyPr wrap="none" rtlCol="0">
            <a:spAutoFit/>
          </a:bodyPr>
          <a:lstStyle/>
          <a:p>
            <a:r>
              <a:rPr lang="tr-TR"/>
              <a:t>40</a:t>
            </a:r>
          </a:p>
        </p:txBody>
      </p:sp>
      <p:sp>
        <p:nvSpPr>
          <p:cNvPr id="36" name="Ok: Aşağı 35">
            <a:extLst>
              <a:ext uri="{FF2B5EF4-FFF2-40B4-BE49-F238E27FC236}">
                <a16:creationId xmlns:a16="http://schemas.microsoft.com/office/drawing/2014/main" id="{F313E747-47EF-0546-DFDE-EA3DFB732B6B}"/>
              </a:ext>
            </a:extLst>
          </p:cNvPr>
          <p:cNvSpPr/>
          <p:nvPr/>
        </p:nvSpPr>
        <p:spPr>
          <a:xfrm>
            <a:off x="5940874" y="103300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Ok: Aşağı 36">
            <a:extLst>
              <a:ext uri="{FF2B5EF4-FFF2-40B4-BE49-F238E27FC236}">
                <a16:creationId xmlns:a16="http://schemas.microsoft.com/office/drawing/2014/main" id="{5E213FA4-E6DB-55D2-83D9-C14E23B956D2}"/>
              </a:ext>
            </a:extLst>
          </p:cNvPr>
          <p:cNvSpPr/>
          <p:nvPr/>
        </p:nvSpPr>
        <p:spPr>
          <a:xfrm>
            <a:off x="1712816" y="108706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Metin kutusu 37">
            <a:extLst>
              <a:ext uri="{FF2B5EF4-FFF2-40B4-BE49-F238E27FC236}">
                <a16:creationId xmlns:a16="http://schemas.microsoft.com/office/drawing/2014/main" id="{CA094B44-AD3B-3EC7-9ACA-851DC6615759}"/>
              </a:ext>
            </a:extLst>
          </p:cNvPr>
          <p:cNvSpPr txBox="1"/>
          <p:nvPr/>
        </p:nvSpPr>
        <p:spPr>
          <a:xfrm rot="20849728">
            <a:off x="3967918" y="2276255"/>
            <a:ext cx="442750" cy="307777"/>
          </a:xfrm>
          <a:prstGeom prst="rect">
            <a:avLst/>
          </a:prstGeom>
          <a:noFill/>
        </p:spPr>
        <p:txBody>
          <a:bodyPr wrap="none" rtlCol="0">
            <a:spAutoFit/>
          </a:bodyPr>
          <a:lstStyle/>
          <a:p>
            <a:r>
              <a:rPr lang="tr-TR" sz="1400"/>
              <a:t>x11</a:t>
            </a:r>
          </a:p>
        </p:txBody>
      </p:sp>
      <p:sp>
        <p:nvSpPr>
          <p:cNvPr id="39" name="Metin kutusu 38">
            <a:extLst>
              <a:ext uri="{FF2B5EF4-FFF2-40B4-BE49-F238E27FC236}">
                <a16:creationId xmlns:a16="http://schemas.microsoft.com/office/drawing/2014/main" id="{4CFDBA07-89E4-2828-1E14-729817235F76}"/>
              </a:ext>
            </a:extLst>
          </p:cNvPr>
          <p:cNvSpPr txBox="1"/>
          <p:nvPr/>
        </p:nvSpPr>
        <p:spPr>
          <a:xfrm rot="945163">
            <a:off x="3720531" y="2763241"/>
            <a:ext cx="442750" cy="307777"/>
          </a:xfrm>
          <a:prstGeom prst="rect">
            <a:avLst/>
          </a:prstGeom>
          <a:noFill/>
        </p:spPr>
        <p:txBody>
          <a:bodyPr wrap="none" rtlCol="0">
            <a:spAutoFit/>
          </a:bodyPr>
          <a:lstStyle/>
          <a:p>
            <a:r>
              <a:rPr lang="tr-TR" sz="1400"/>
              <a:t>x12</a:t>
            </a:r>
          </a:p>
        </p:txBody>
      </p:sp>
      <p:sp>
        <p:nvSpPr>
          <p:cNvPr id="40" name="Metin kutusu 39">
            <a:extLst>
              <a:ext uri="{FF2B5EF4-FFF2-40B4-BE49-F238E27FC236}">
                <a16:creationId xmlns:a16="http://schemas.microsoft.com/office/drawing/2014/main" id="{5134D16A-95E9-B770-C2CB-7BB77C6E04D9}"/>
              </a:ext>
            </a:extLst>
          </p:cNvPr>
          <p:cNvSpPr txBox="1"/>
          <p:nvPr/>
        </p:nvSpPr>
        <p:spPr>
          <a:xfrm rot="2516054">
            <a:off x="4458089" y="3654119"/>
            <a:ext cx="442750" cy="307777"/>
          </a:xfrm>
          <a:prstGeom prst="rect">
            <a:avLst/>
          </a:prstGeom>
          <a:noFill/>
        </p:spPr>
        <p:txBody>
          <a:bodyPr wrap="none" rtlCol="0">
            <a:spAutoFit/>
          </a:bodyPr>
          <a:lstStyle/>
          <a:p>
            <a:r>
              <a:rPr lang="tr-TR" sz="1400"/>
              <a:t>x13</a:t>
            </a:r>
          </a:p>
        </p:txBody>
      </p:sp>
      <p:sp>
        <p:nvSpPr>
          <p:cNvPr id="41" name="Metin kutusu 40">
            <a:extLst>
              <a:ext uri="{FF2B5EF4-FFF2-40B4-BE49-F238E27FC236}">
                <a16:creationId xmlns:a16="http://schemas.microsoft.com/office/drawing/2014/main" id="{988BC08E-77AA-C4FE-85FB-82005922754D}"/>
              </a:ext>
            </a:extLst>
          </p:cNvPr>
          <p:cNvSpPr txBox="1"/>
          <p:nvPr/>
        </p:nvSpPr>
        <p:spPr>
          <a:xfrm rot="19253660">
            <a:off x="3278797" y="3190145"/>
            <a:ext cx="442750" cy="307777"/>
          </a:xfrm>
          <a:prstGeom prst="rect">
            <a:avLst/>
          </a:prstGeom>
          <a:noFill/>
        </p:spPr>
        <p:txBody>
          <a:bodyPr wrap="none" rtlCol="0">
            <a:spAutoFit/>
          </a:bodyPr>
          <a:lstStyle/>
          <a:p>
            <a:r>
              <a:rPr lang="tr-TR" sz="1400"/>
              <a:t>x21</a:t>
            </a:r>
          </a:p>
        </p:txBody>
      </p:sp>
      <p:sp>
        <p:nvSpPr>
          <p:cNvPr id="42" name="Metin kutusu 41">
            <a:extLst>
              <a:ext uri="{FF2B5EF4-FFF2-40B4-BE49-F238E27FC236}">
                <a16:creationId xmlns:a16="http://schemas.microsoft.com/office/drawing/2014/main" id="{4613FA3E-354D-DE23-E794-9A6AD24BE2A9}"/>
              </a:ext>
            </a:extLst>
          </p:cNvPr>
          <p:cNvSpPr txBox="1"/>
          <p:nvPr/>
        </p:nvSpPr>
        <p:spPr>
          <a:xfrm rot="21003663">
            <a:off x="4272888" y="3157331"/>
            <a:ext cx="442750" cy="307777"/>
          </a:xfrm>
          <a:prstGeom prst="rect">
            <a:avLst/>
          </a:prstGeom>
          <a:noFill/>
        </p:spPr>
        <p:txBody>
          <a:bodyPr wrap="none" rtlCol="0">
            <a:spAutoFit/>
          </a:bodyPr>
          <a:lstStyle/>
          <a:p>
            <a:r>
              <a:rPr lang="tr-TR" sz="1400"/>
              <a:t>x22</a:t>
            </a:r>
          </a:p>
        </p:txBody>
      </p:sp>
      <p:sp>
        <p:nvSpPr>
          <p:cNvPr id="43" name="Metin kutusu 42">
            <a:extLst>
              <a:ext uri="{FF2B5EF4-FFF2-40B4-BE49-F238E27FC236}">
                <a16:creationId xmlns:a16="http://schemas.microsoft.com/office/drawing/2014/main" id="{D05A6C9E-008D-68D0-1AA3-CD096D505877}"/>
              </a:ext>
            </a:extLst>
          </p:cNvPr>
          <p:cNvSpPr txBox="1"/>
          <p:nvPr/>
        </p:nvSpPr>
        <p:spPr>
          <a:xfrm rot="1141473">
            <a:off x="3714863" y="3650213"/>
            <a:ext cx="442750" cy="307777"/>
          </a:xfrm>
          <a:prstGeom prst="rect">
            <a:avLst/>
          </a:prstGeom>
          <a:noFill/>
        </p:spPr>
        <p:txBody>
          <a:bodyPr wrap="none" rtlCol="0">
            <a:spAutoFit/>
          </a:bodyPr>
          <a:lstStyle/>
          <a:p>
            <a:r>
              <a:rPr lang="tr-TR" sz="1400"/>
              <a:t>x23</a:t>
            </a:r>
          </a:p>
        </p:txBody>
      </p:sp>
    </p:spTree>
    <p:extLst>
      <p:ext uri="{BB962C8B-B14F-4D97-AF65-F5344CB8AC3E}">
        <p14:creationId xmlns:p14="http://schemas.microsoft.com/office/powerpoint/2010/main" val="33512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p:bldP spid="39" grpId="0"/>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A6C184F-2C83-D317-BE9E-4BE0B9365692}"/>
              </a:ext>
            </a:extLst>
          </p:cNvPr>
          <p:cNvSpPr>
            <a:spLocks noGrp="1"/>
          </p:cNvSpPr>
          <p:nvPr>
            <p:ph type="title"/>
          </p:nvPr>
        </p:nvSpPr>
        <p:spPr/>
        <p:txBody>
          <a:bodyPr/>
          <a:lstStyle/>
          <a:p>
            <a:r>
              <a:rPr lang="tr-TR"/>
              <a:t>Dengesiz Durum Doğrusal Model</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2025BFD-EF97-06D1-E47D-EA863C160CEA}"/>
                  </a:ext>
                </a:extLst>
              </p:cNvPr>
              <p:cNvSpPr txBox="1"/>
              <p:nvPr/>
            </p:nvSpPr>
            <p:spPr>
              <a:xfrm>
                <a:off x="1460999" y="2141928"/>
                <a:ext cx="6277296" cy="276999"/>
              </a:xfrm>
              <a:prstGeom prst="rect">
                <a:avLst/>
              </a:prstGeom>
              <a:noFill/>
            </p:spPr>
            <p:txBody>
              <a:bodyPr wrap="none" lIns="0" tIns="0" rIns="0" bIns="0" rtlCol="0">
                <a:spAutoFit/>
              </a:bodyPr>
              <a:lstStyle/>
              <a:p>
                <a14:m>
                  <m:oMath xmlns:m="http://schemas.openxmlformats.org/officeDocument/2006/math">
                    <m:r>
                      <a:rPr lang="tr-TR" b="0" i="1" smtClean="0">
                        <a:latin typeface="Cambria Math" panose="02040503050406030204" pitchFamily="18" charset="0"/>
                      </a:rPr>
                      <m:t>𝑀𝑖𝑛</m:t>
                    </m:r>
                    <m:r>
                      <a:rPr lang="tr-TR" b="0" i="1" smtClean="0">
                        <a:latin typeface="Cambria Math" panose="02040503050406030204" pitchFamily="18" charset="0"/>
                      </a:rPr>
                      <m:t> </m:t>
                    </m:r>
                    <m:r>
                      <a:rPr lang="tr-TR" b="0" i="1" smtClean="0">
                        <a:latin typeface="Cambria Math" panose="02040503050406030204" pitchFamily="18" charset="0"/>
                      </a:rPr>
                      <m:t>𝑧</m:t>
                    </m:r>
                    <m:r>
                      <a:rPr lang="tr-TR" b="0" i="1" smtClean="0">
                        <a:latin typeface="Cambria Math" panose="02040503050406030204" pitchFamily="18" charset="0"/>
                      </a:rPr>
                      <m:t>= </m:t>
                    </m:r>
                  </m:oMath>
                </a14:m>
                <a:r>
                  <a:rPr lang="tr-TR" dirty="0"/>
                  <a:t>15 x11 + 30x12 + 20x13 + 30x21 + 40x22 + 35x23</a:t>
                </a:r>
              </a:p>
            </p:txBody>
          </p:sp>
        </mc:Choice>
        <mc:Fallback xmlns="">
          <p:sp>
            <p:nvSpPr>
              <p:cNvPr id="4" name="Metin kutusu 3">
                <a:extLst>
                  <a:ext uri="{FF2B5EF4-FFF2-40B4-BE49-F238E27FC236}">
                    <a16:creationId xmlns:a16="http://schemas.microsoft.com/office/drawing/2014/main" id="{F2025BFD-EF97-06D1-E47D-EA863C160CEA}"/>
                  </a:ext>
                </a:extLst>
              </p:cNvPr>
              <p:cNvSpPr txBox="1">
                <a:spLocks noRot="1" noChangeAspect="1" noMove="1" noResize="1" noEditPoints="1" noAdjustHandles="1" noChangeArrowheads="1" noChangeShapeType="1" noTextEdit="1"/>
              </p:cNvSpPr>
              <p:nvPr/>
            </p:nvSpPr>
            <p:spPr>
              <a:xfrm>
                <a:off x="1460999" y="2141928"/>
                <a:ext cx="6277296" cy="276999"/>
              </a:xfrm>
              <a:prstGeom prst="rect">
                <a:avLst/>
              </a:prstGeom>
              <a:blipFill>
                <a:blip r:embed="rId2"/>
                <a:stretch>
                  <a:fillRect l="-1361" t="-28261"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BE8C329-A6B0-C7C4-8DC3-3607F31AFBF2}"/>
                  </a:ext>
                </a:extLst>
              </p:cNvPr>
              <p:cNvSpPr txBox="1"/>
              <p:nvPr/>
            </p:nvSpPr>
            <p:spPr>
              <a:xfrm>
                <a:off x="1460999" y="2831826"/>
                <a:ext cx="2030556"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1</m:t>
                        </m:r>
                        <m:r>
                          <a:rPr lang="tr-TR" b="0" i="1" smtClean="0">
                            <a:latin typeface="Cambria Math" panose="02040503050406030204" pitchFamily="18" charset="0"/>
                          </a:rPr>
                          <m:t>3</m:t>
                        </m:r>
                      </m:sub>
                    </m:sSub>
                  </m:oMath>
                </a14:m>
                <a:r>
                  <a:rPr lang="tr-TR" dirty="0"/>
                  <a:t> = 50</a:t>
                </a:r>
              </a:p>
            </p:txBody>
          </p:sp>
        </mc:Choice>
        <mc:Fallback xmlns="">
          <p:sp>
            <p:nvSpPr>
              <p:cNvPr id="5" name="Metin kutusu 4">
                <a:extLst>
                  <a:ext uri="{FF2B5EF4-FFF2-40B4-BE49-F238E27FC236}">
                    <a16:creationId xmlns:a16="http://schemas.microsoft.com/office/drawing/2014/main" id="{FBE8C329-A6B0-C7C4-8DC3-3607F31AFBF2}"/>
                  </a:ext>
                </a:extLst>
              </p:cNvPr>
              <p:cNvSpPr txBox="1">
                <a:spLocks noRot="1" noChangeAspect="1" noMove="1" noResize="1" noEditPoints="1" noAdjustHandles="1" noChangeArrowheads="1" noChangeShapeType="1" noTextEdit="1"/>
              </p:cNvSpPr>
              <p:nvPr/>
            </p:nvSpPr>
            <p:spPr>
              <a:xfrm>
                <a:off x="1460999" y="2831826"/>
                <a:ext cx="2030556" cy="276999"/>
              </a:xfrm>
              <a:prstGeom prst="rect">
                <a:avLst/>
              </a:prstGeom>
              <a:blipFill>
                <a:blip r:embed="rId3"/>
                <a:stretch>
                  <a:fillRect l="-3003" t="-28889" r="-300"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5B454696-F087-5C17-FFBD-9115F85B40AE}"/>
                  </a:ext>
                </a:extLst>
              </p:cNvPr>
              <p:cNvSpPr txBox="1"/>
              <p:nvPr/>
            </p:nvSpPr>
            <p:spPr>
              <a:xfrm>
                <a:off x="1460999" y="3425160"/>
                <a:ext cx="2046522"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21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30</a:t>
                </a:r>
              </a:p>
            </p:txBody>
          </p:sp>
        </mc:Choice>
        <mc:Fallback xmlns="">
          <p:sp>
            <p:nvSpPr>
              <p:cNvPr id="6" name="Metin kutusu 5">
                <a:extLst>
                  <a:ext uri="{FF2B5EF4-FFF2-40B4-BE49-F238E27FC236}">
                    <a16:creationId xmlns:a16="http://schemas.microsoft.com/office/drawing/2014/main" id="{5B454696-F087-5C17-FFBD-9115F85B40AE}"/>
                  </a:ext>
                </a:extLst>
              </p:cNvPr>
              <p:cNvSpPr txBox="1">
                <a:spLocks noRot="1" noChangeAspect="1" noMove="1" noResize="1" noEditPoints="1" noAdjustHandles="1" noChangeArrowheads="1" noChangeShapeType="1" noTextEdit="1"/>
              </p:cNvSpPr>
              <p:nvPr/>
            </p:nvSpPr>
            <p:spPr>
              <a:xfrm>
                <a:off x="1460999" y="3425160"/>
                <a:ext cx="2046522" cy="276999"/>
              </a:xfrm>
              <a:prstGeom prst="rect">
                <a:avLst/>
              </a:prstGeom>
              <a:blipFill>
                <a:blip r:embed="rId4"/>
                <a:stretch>
                  <a:fillRect l="-2985" t="-28889" r="-597"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9E4ACFC7-1067-FFC6-CE3F-7A97CEEAEDF5}"/>
                  </a:ext>
                </a:extLst>
              </p:cNvPr>
              <p:cNvSpPr txBox="1"/>
              <p:nvPr/>
            </p:nvSpPr>
            <p:spPr>
              <a:xfrm>
                <a:off x="1476966" y="4024790"/>
                <a:ext cx="151131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21</m:t>
                        </m:r>
                      </m:sub>
                    </m:sSub>
                  </m:oMath>
                </a14:m>
                <a:r>
                  <a:rPr lang="tr-TR" dirty="0"/>
                  <a:t> ≤ 25 </a:t>
                </a:r>
              </a:p>
            </p:txBody>
          </p:sp>
        </mc:Choice>
        <mc:Fallback xmlns="">
          <p:sp>
            <p:nvSpPr>
              <p:cNvPr id="7" name="Metin kutusu 6">
                <a:extLst>
                  <a:ext uri="{FF2B5EF4-FFF2-40B4-BE49-F238E27FC236}">
                    <a16:creationId xmlns:a16="http://schemas.microsoft.com/office/drawing/2014/main" id="{9E4ACFC7-1067-FFC6-CE3F-7A97CEEAEDF5}"/>
                  </a:ext>
                </a:extLst>
              </p:cNvPr>
              <p:cNvSpPr txBox="1">
                <a:spLocks noRot="1" noChangeAspect="1" noMove="1" noResize="1" noEditPoints="1" noAdjustHandles="1" noChangeArrowheads="1" noChangeShapeType="1" noTextEdit="1"/>
              </p:cNvSpPr>
              <p:nvPr/>
            </p:nvSpPr>
            <p:spPr>
              <a:xfrm>
                <a:off x="1476966" y="4024790"/>
                <a:ext cx="1511311" cy="276999"/>
              </a:xfrm>
              <a:prstGeom prst="rect">
                <a:avLst/>
              </a:prstGeom>
              <a:blipFill>
                <a:blip r:embed="rId5"/>
                <a:stretch>
                  <a:fillRect l="-4032" t="-28261" r="-3629" b="-5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DE9B4C51-4266-DC9F-AACA-C065A7172F81}"/>
                  </a:ext>
                </a:extLst>
              </p:cNvPr>
              <p:cNvSpPr txBox="1"/>
              <p:nvPr/>
            </p:nvSpPr>
            <p:spPr>
              <a:xfrm>
                <a:off x="1476966" y="448592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12</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22</m:t>
                        </m:r>
                      </m:sub>
                    </m:sSub>
                  </m:oMath>
                </a14:m>
                <a:r>
                  <a:rPr lang="tr-TR" dirty="0"/>
                  <a:t> ≤ 45</a:t>
                </a:r>
              </a:p>
            </p:txBody>
          </p:sp>
        </mc:Choice>
        <mc:Fallback xmlns="">
          <p:sp>
            <p:nvSpPr>
              <p:cNvPr id="8" name="Metin kutusu 7">
                <a:extLst>
                  <a:ext uri="{FF2B5EF4-FFF2-40B4-BE49-F238E27FC236}">
                    <a16:creationId xmlns:a16="http://schemas.microsoft.com/office/drawing/2014/main" id="{DE9B4C51-4266-DC9F-AACA-C065A7172F81}"/>
                  </a:ext>
                </a:extLst>
              </p:cNvPr>
              <p:cNvSpPr txBox="1">
                <a:spLocks noRot="1" noChangeAspect="1" noMove="1" noResize="1" noEditPoints="1" noAdjustHandles="1" noChangeArrowheads="1" noChangeShapeType="1" noTextEdit="1"/>
              </p:cNvSpPr>
              <p:nvPr/>
            </p:nvSpPr>
            <p:spPr>
              <a:xfrm>
                <a:off x="1476966" y="4485920"/>
                <a:ext cx="1447191" cy="276999"/>
              </a:xfrm>
              <a:prstGeom prst="rect">
                <a:avLst/>
              </a:prstGeom>
              <a:blipFill>
                <a:blip r:embed="rId6"/>
                <a:stretch>
                  <a:fillRect l="-4202" t="-28889" r="-4202" b="-5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BE5C971-6F52-E25C-A7B1-C42D99FD259E}"/>
                  </a:ext>
                </a:extLst>
              </p:cNvPr>
              <p:cNvSpPr txBox="1"/>
              <p:nvPr/>
            </p:nvSpPr>
            <p:spPr>
              <a:xfrm>
                <a:off x="1476966" y="4947050"/>
                <a:ext cx="1447191" cy="276999"/>
              </a:xfrm>
              <a:prstGeom prst="rect">
                <a:avLst/>
              </a:prstGeom>
              <a:noFill/>
            </p:spPr>
            <p:txBody>
              <a:bodyPr wrap="none" lIns="0" tIns="0" rIns="0" bIns="0" rtlCol="0">
                <a:spAutoFit/>
              </a:bodyPr>
              <a:lstStyle/>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13</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b="0" i="1" smtClean="0">
                            <a:latin typeface="Cambria Math" panose="02040503050406030204" pitchFamily="18" charset="0"/>
                          </a:rPr>
                          <m:t>23</m:t>
                        </m:r>
                      </m:sub>
                    </m:sSub>
                  </m:oMath>
                </a14:m>
                <a:r>
                  <a:rPr lang="tr-TR" dirty="0"/>
                  <a:t> ≤ 40</a:t>
                </a:r>
              </a:p>
            </p:txBody>
          </p:sp>
        </mc:Choice>
        <mc:Fallback xmlns="">
          <p:sp>
            <p:nvSpPr>
              <p:cNvPr id="9" name="Metin kutusu 8">
                <a:extLst>
                  <a:ext uri="{FF2B5EF4-FFF2-40B4-BE49-F238E27FC236}">
                    <a16:creationId xmlns:a16="http://schemas.microsoft.com/office/drawing/2014/main" id="{6BE5C971-6F52-E25C-A7B1-C42D99FD259E}"/>
                  </a:ext>
                </a:extLst>
              </p:cNvPr>
              <p:cNvSpPr txBox="1">
                <a:spLocks noRot="1" noChangeAspect="1" noMove="1" noResize="1" noEditPoints="1" noAdjustHandles="1" noChangeArrowheads="1" noChangeShapeType="1" noTextEdit="1"/>
              </p:cNvSpPr>
              <p:nvPr/>
            </p:nvSpPr>
            <p:spPr>
              <a:xfrm>
                <a:off x="1476966" y="4947050"/>
                <a:ext cx="1447191" cy="276999"/>
              </a:xfrm>
              <a:prstGeom prst="rect">
                <a:avLst/>
              </a:prstGeom>
              <a:blipFill>
                <a:blip r:embed="rId7"/>
                <a:stretch>
                  <a:fillRect l="-4202" t="-28889" r="-4202" b="-51111"/>
                </a:stretch>
              </a:blipFill>
            </p:spPr>
            <p:txBody>
              <a:bodyPr/>
              <a:lstStyle/>
              <a:p>
                <a:r>
                  <a:rPr lang="tr-TR">
                    <a:noFill/>
                  </a:rPr>
                  <a:t> </a:t>
                </a:r>
              </a:p>
            </p:txBody>
          </p:sp>
        </mc:Fallback>
      </mc:AlternateContent>
    </p:spTree>
    <p:extLst>
      <p:ext uri="{BB962C8B-B14F-4D97-AF65-F5344CB8AC3E}">
        <p14:creationId xmlns:p14="http://schemas.microsoft.com/office/powerpoint/2010/main" val="247247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1AC03FC-58AC-4692-B835-09A3C4E32F5F}"/>
              </a:ext>
            </a:extLst>
          </p:cNvPr>
          <p:cNvSpPr>
            <a:spLocks noGrp="1"/>
          </p:cNvSpPr>
          <p:nvPr>
            <p:ph type="ctrTitle"/>
          </p:nvPr>
        </p:nvSpPr>
        <p:spPr/>
        <p:txBody>
          <a:bodyPr/>
          <a:lstStyle/>
          <a:p>
            <a:r>
              <a:rPr lang="tr-TR">
                <a:solidFill>
                  <a:srgbClr val="EA6131"/>
                </a:solidFill>
              </a:rPr>
              <a:t>A</a:t>
            </a:r>
            <a:r>
              <a:rPr lang="tr-TR"/>
              <a:t>ktarmalı T</a:t>
            </a:r>
            <a:r>
              <a:rPr lang="tr-TR">
                <a:solidFill>
                  <a:srgbClr val="EA6131"/>
                </a:solidFill>
              </a:rPr>
              <a:t>a</a:t>
            </a:r>
            <a:r>
              <a:rPr lang="tr-TR"/>
              <a:t>şıma</a:t>
            </a:r>
          </a:p>
        </p:txBody>
      </p:sp>
    </p:spTree>
    <p:extLst>
      <p:ext uri="{BB962C8B-B14F-4D97-AF65-F5344CB8AC3E}">
        <p14:creationId xmlns:p14="http://schemas.microsoft.com/office/powerpoint/2010/main" val="259751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B5AF81A-6114-27B3-83CC-7BA4581CFFDE}"/>
              </a:ext>
            </a:extLst>
          </p:cNvPr>
          <p:cNvSpPr>
            <a:spLocks noGrp="1"/>
          </p:cNvSpPr>
          <p:nvPr>
            <p:ph idx="1"/>
          </p:nvPr>
        </p:nvSpPr>
        <p:spPr/>
        <p:txBody>
          <a:bodyPr/>
          <a:lstStyle/>
          <a:p>
            <a:r>
              <a:rPr lang="tr-TR"/>
              <a:t>Aktarmalı taşıma problemleri, bir gönderinin belirli bir hedef düğüme ulaşmadan önce ara düğümlerden (aktarma düğümleri) geçebileceği taşıma problemleridir. Aktarmalı taşıma problemleri daha büyük taşıma problemlerine dönüştürülebilir ve özel bir taşıma programı ile çözülebilir.</a:t>
            </a:r>
          </a:p>
          <a:p>
            <a:endParaRPr lang="tr-TR"/>
          </a:p>
        </p:txBody>
      </p:sp>
      <p:sp>
        <p:nvSpPr>
          <p:cNvPr id="3" name="Başlık 2">
            <a:extLst>
              <a:ext uri="{FF2B5EF4-FFF2-40B4-BE49-F238E27FC236}">
                <a16:creationId xmlns:a16="http://schemas.microsoft.com/office/drawing/2014/main" id="{0F550B5F-2503-5BFC-200E-A27EADE608CE}"/>
              </a:ext>
            </a:extLst>
          </p:cNvPr>
          <p:cNvSpPr>
            <a:spLocks noGrp="1"/>
          </p:cNvSpPr>
          <p:nvPr>
            <p:ph type="title"/>
          </p:nvPr>
        </p:nvSpPr>
        <p:spPr/>
        <p:txBody>
          <a:bodyPr/>
          <a:lstStyle/>
          <a:p>
            <a:r>
              <a:rPr lang="tr-TR"/>
              <a:t>Nedir ?</a:t>
            </a:r>
          </a:p>
        </p:txBody>
      </p:sp>
      <p:sp>
        <p:nvSpPr>
          <p:cNvPr id="52" name="Oval 5">
            <a:extLst>
              <a:ext uri="{FF2B5EF4-FFF2-40B4-BE49-F238E27FC236}">
                <a16:creationId xmlns:a16="http://schemas.microsoft.com/office/drawing/2014/main" id="{57E01E86-BC07-FE17-67AA-C9E000B45971}"/>
              </a:ext>
            </a:extLst>
          </p:cNvPr>
          <p:cNvSpPr>
            <a:spLocks noChangeArrowheads="1"/>
          </p:cNvSpPr>
          <p:nvPr/>
        </p:nvSpPr>
        <p:spPr bwMode="auto">
          <a:xfrm>
            <a:off x="6710368" y="4556850"/>
            <a:ext cx="808037" cy="82867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3" name="Oval 6">
            <a:extLst>
              <a:ext uri="{FF2B5EF4-FFF2-40B4-BE49-F238E27FC236}">
                <a16:creationId xmlns:a16="http://schemas.microsoft.com/office/drawing/2014/main" id="{4A94073A-4C82-8FB0-2C28-93D226699AE8}"/>
              </a:ext>
            </a:extLst>
          </p:cNvPr>
          <p:cNvSpPr>
            <a:spLocks noChangeArrowheads="1"/>
          </p:cNvSpPr>
          <p:nvPr/>
        </p:nvSpPr>
        <p:spPr bwMode="auto">
          <a:xfrm>
            <a:off x="6710368" y="5836374"/>
            <a:ext cx="808037"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3</a:t>
            </a:r>
          </a:p>
        </p:txBody>
      </p:sp>
      <p:sp>
        <p:nvSpPr>
          <p:cNvPr id="54" name="Oval 7">
            <a:extLst>
              <a:ext uri="{FF2B5EF4-FFF2-40B4-BE49-F238E27FC236}">
                <a16:creationId xmlns:a16="http://schemas.microsoft.com/office/drawing/2014/main" id="{881ED476-ECD7-CD6B-8445-698887D2C230}"/>
              </a:ext>
            </a:extLst>
          </p:cNvPr>
          <p:cNvSpPr>
            <a:spLocks noChangeArrowheads="1"/>
          </p:cNvSpPr>
          <p:nvPr/>
        </p:nvSpPr>
        <p:spPr bwMode="auto">
          <a:xfrm>
            <a:off x="890834" y="3816604"/>
            <a:ext cx="812800" cy="784225"/>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
        <p:nvSpPr>
          <p:cNvPr id="55" name="Oval 8">
            <a:extLst>
              <a:ext uri="{FF2B5EF4-FFF2-40B4-BE49-F238E27FC236}">
                <a16:creationId xmlns:a16="http://schemas.microsoft.com/office/drawing/2014/main" id="{A86006E1-4771-4488-871A-185A1E15CB07}"/>
              </a:ext>
            </a:extLst>
          </p:cNvPr>
          <p:cNvSpPr>
            <a:spLocks noChangeArrowheads="1"/>
          </p:cNvSpPr>
          <p:nvPr/>
        </p:nvSpPr>
        <p:spPr bwMode="auto">
          <a:xfrm>
            <a:off x="842776" y="5259646"/>
            <a:ext cx="812800" cy="8445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2</a:t>
            </a:r>
          </a:p>
        </p:txBody>
      </p:sp>
      <p:sp>
        <p:nvSpPr>
          <p:cNvPr id="56" name="Line 9">
            <a:extLst>
              <a:ext uri="{FF2B5EF4-FFF2-40B4-BE49-F238E27FC236}">
                <a16:creationId xmlns:a16="http://schemas.microsoft.com/office/drawing/2014/main" id="{003FE6E1-E9B0-55C3-EDA1-8C276134BD3C}"/>
              </a:ext>
            </a:extLst>
          </p:cNvPr>
          <p:cNvSpPr>
            <a:spLocks noChangeShapeType="1"/>
          </p:cNvSpPr>
          <p:nvPr/>
        </p:nvSpPr>
        <p:spPr bwMode="auto">
          <a:xfrm flipV="1">
            <a:off x="4229104" y="3537674"/>
            <a:ext cx="2468563" cy="7207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7" name="Line 10">
            <a:extLst>
              <a:ext uri="{FF2B5EF4-FFF2-40B4-BE49-F238E27FC236}">
                <a16:creationId xmlns:a16="http://schemas.microsoft.com/office/drawing/2014/main" id="{29D19529-136F-4682-8306-8E684C317059}"/>
              </a:ext>
            </a:extLst>
          </p:cNvPr>
          <p:cNvSpPr>
            <a:spLocks noChangeShapeType="1"/>
          </p:cNvSpPr>
          <p:nvPr/>
        </p:nvSpPr>
        <p:spPr bwMode="auto">
          <a:xfrm>
            <a:off x="4229104" y="4258400"/>
            <a:ext cx="2468563" cy="65087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8" name="Line 11">
            <a:extLst>
              <a:ext uri="{FF2B5EF4-FFF2-40B4-BE49-F238E27FC236}">
                <a16:creationId xmlns:a16="http://schemas.microsoft.com/office/drawing/2014/main" id="{8C0CAB27-F368-8BB1-790F-DC4F7DA3BD2D}"/>
              </a:ext>
            </a:extLst>
          </p:cNvPr>
          <p:cNvSpPr>
            <a:spLocks noChangeShapeType="1"/>
          </p:cNvSpPr>
          <p:nvPr/>
        </p:nvSpPr>
        <p:spPr bwMode="auto">
          <a:xfrm>
            <a:off x="4306892" y="4258399"/>
            <a:ext cx="2390775" cy="18399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59" name="Line 12">
            <a:extLst>
              <a:ext uri="{FF2B5EF4-FFF2-40B4-BE49-F238E27FC236}">
                <a16:creationId xmlns:a16="http://schemas.microsoft.com/office/drawing/2014/main" id="{404EFAD5-0701-FB2A-536F-3F7CE18B8532}"/>
              </a:ext>
            </a:extLst>
          </p:cNvPr>
          <p:cNvSpPr>
            <a:spLocks noChangeShapeType="1"/>
          </p:cNvSpPr>
          <p:nvPr/>
        </p:nvSpPr>
        <p:spPr bwMode="auto">
          <a:xfrm flipV="1">
            <a:off x="4229104" y="3537675"/>
            <a:ext cx="2468563" cy="2206624"/>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0" name="Line 13">
            <a:extLst>
              <a:ext uri="{FF2B5EF4-FFF2-40B4-BE49-F238E27FC236}">
                <a16:creationId xmlns:a16="http://schemas.microsoft.com/office/drawing/2014/main" id="{AAF09199-065C-B44D-9253-92E393AC1227}"/>
              </a:ext>
            </a:extLst>
          </p:cNvPr>
          <p:cNvSpPr>
            <a:spLocks noChangeShapeType="1"/>
          </p:cNvSpPr>
          <p:nvPr/>
        </p:nvSpPr>
        <p:spPr bwMode="auto">
          <a:xfrm flipV="1">
            <a:off x="4229104" y="5001349"/>
            <a:ext cx="2468563" cy="7429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1" name="Line 14">
            <a:extLst>
              <a:ext uri="{FF2B5EF4-FFF2-40B4-BE49-F238E27FC236}">
                <a16:creationId xmlns:a16="http://schemas.microsoft.com/office/drawing/2014/main" id="{454697DE-6085-F979-A1AD-F1072478C34F}"/>
              </a:ext>
            </a:extLst>
          </p:cNvPr>
          <p:cNvSpPr>
            <a:spLocks noChangeShapeType="1"/>
          </p:cNvSpPr>
          <p:nvPr/>
        </p:nvSpPr>
        <p:spPr bwMode="auto">
          <a:xfrm>
            <a:off x="4237520" y="5712552"/>
            <a:ext cx="2460147" cy="385762"/>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62" name="Rectangle 15">
            <a:extLst>
              <a:ext uri="{FF2B5EF4-FFF2-40B4-BE49-F238E27FC236}">
                <a16:creationId xmlns:a16="http://schemas.microsoft.com/office/drawing/2014/main" id="{8EC5058E-0C3F-9209-AB35-5445ED34AE6A}"/>
              </a:ext>
            </a:extLst>
          </p:cNvPr>
          <p:cNvSpPr>
            <a:spLocks noChangeArrowheads="1"/>
          </p:cNvSpPr>
          <p:nvPr/>
        </p:nvSpPr>
        <p:spPr bwMode="auto">
          <a:xfrm>
            <a:off x="1704549" y="3816604"/>
            <a:ext cx="609600" cy="415925"/>
          </a:xfrm>
          <a:prstGeom prst="rect">
            <a:avLst/>
          </a:prstGeom>
          <a:noFill/>
          <a:ln>
            <a:noFill/>
          </a:ln>
          <a:effec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3" name="Rectangle 16">
            <a:extLst>
              <a:ext uri="{FF2B5EF4-FFF2-40B4-BE49-F238E27FC236}">
                <a16:creationId xmlns:a16="http://schemas.microsoft.com/office/drawing/2014/main" id="{4C77FFEA-E130-AEB8-25E3-B75597FFCABC}"/>
              </a:ext>
            </a:extLst>
          </p:cNvPr>
          <p:cNvSpPr>
            <a:spLocks noChangeArrowheads="1"/>
          </p:cNvSpPr>
          <p:nvPr/>
        </p:nvSpPr>
        <p:spPr bwMode="auto">
          <a:xfrm>
            <a:off x="4838705" y="408218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64" name="Rectangle 17">
            <a:extLst>
              <a:ext uri="{FF2B5EF4-FFF2-40B4-BE49-F238E27FC236}">
                <a16:creationId xmlns:a16="http://schemas.microsoft.com/office/drawing/2014/main" id="{E9F7CA62-094C-CF7D-4D35-4D00EF883C5C}"/>
              </a:ext>
            </a:extLst>
          </p:cNvPr>
          <p:cNvSpPr>
            <a:spLocks noChangeArrowheads="1"/>
          </p:cNvSpPr>
          <p:nvPr/>
        </p:nvSpPr>
        <p:spPr bwMode="auto">
          <a:xfrm>
            <a:off x="1534927" y="4329371"/>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1</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5" name="Rectangle 18">
            <a:extLst>
              <a:ext uri="{FF2B5EF4-FFF2-40B4-BE49-F238E27FC236}">
                <a16:creationId xmlns:a16="http://schemas.microsoft.com/office/drawing/2014/main" id="{1EDD26A3-7D4A-9DD4-9E12-855FDC6E7A3C}"/>
              </a:ext>
            </a:extLst>
          </p:cNvPr>
          <p:cNvSpPr>
            <a:spLocks noChangeArrowheads="1"/>
          </p:cNvSpPr>
          <p:nvPr/>
        </p:nvSpPr>
        <p:spPr bwMode="auto">
          <a:xfrm>
            <a:off x="1534927" y="4908809"/>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0</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6" name="Rectangle 19">
            <a:extLst>
              <a:ext uri="{FF2B5EF4-FFF2-40B4-BE49-F238E27FC236}">
                <a16:creationId xmlns:a16="http://schemas.microsoft.com/office/drawing/2014/main" id="{7C570A5A-CFF1-99D9-8C5F-E2D69A93A8E5}"/>
              </a:ext>
            </a:extLst>
          </p:cNvPr>
          <p:cNvSpPr>
            <a:spLocks noChangeArrowheads="1"/>
          </p:cNvSpPr>
          <p:nvPr/>
        </p:nvSpPr>
        <p:spPr bwMode="auto">
          <a:xfrm>
            <a:off x="4838705" y="5104537"/>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67" name="Rectangle 20">
            <a:extLst>
              <a:ext uri="{FF2B5EF4-FFF2-40B4-BE49-F238E27FC236}">
                <a16:creationId xmlns:a16="http://schemas.microsoft.com/office/drawing/2014/main" id="{FEFF5C62-A9E4-2336-60DD-938E6D6806C6}"/>
              </a:ext>
            </a:extLst>
          </p:cNvPr>
          <p:cNvSpPr>
            <a:spLocks noChangeArrowheads="1"/>
          </p:cNvSpPr>
          <p:nvPr/>
        </p:nvSpPr>
        <p:spPr bwMode="auto">
          <a:xfrm>
            <a:off x="1625414" y="5608896"/>
            <a:ext cx="541815" cy="419986"/>
          </a:xfrm>
          <a:prstGeom prst="rect">
            <a:avLst/>
          </a:prstGeom>
          <a:noFill/>
          <a:ln>
            <a:noFill/>
          </a:ln>
          <a:effec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dirty="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dirty="0">
                <a:ln w="0"/>
                <a:effectLst>
                  <a:outerShdw blurRad="38100" dist="19050" dir="2700000" algn="tl" rotWithShape="0">
                    <a:schemeClr val="dk1">
                      <a:alpha val="40000"/>
                    </a:schemeClr>
                  </a:outerShdw>
                </a:effectLst>
                <a:latin typeface="Arial" panose="020B0604020202020204" pitchFamily="34" charset="0"/>
              </a:rPr>
              <a:t>2</a:t>
            </a:r>
            <a:r>
              <a:rPr lang="tr-TR" altLang="tr-TR" sz="2000" baseline="-25000" dirty="0">
                <a:ln w="0"/>
                <a:effectLst>
                  <a:outerShdw blurRad="38100" dist="19050" dir="2700000" algn="tl" rotWithShape="0">
                    <a:schemeClr val="dk1">
                      <a:alpha val="40000"/>
                    </a:schemeClr>
                  </a:outerShdw>
                </a:effectLst>
                <a:latin typeface="Arial" panose="020B0604020202020204" pitchFamily="34" charset="0"/>
              </a:rPr>
              <a:t>1</a:t>
            </a:r>
            <a:endParaRPr lang="en-US" altLang="tr-TR" sz="2000" baseline="-25000" dirty="0">
              <a:ln w="0"/>
              <a:effectLst>
                <a:outerShdw blurRad="38100" dist="19050" dir="2700000" algn="tl" rotWithShape="0">
                  <a:schemeClr val="dk1">
                    <a:alpha val="40000"/>
                  </a:schemeClr>
                </a:outerShdw>
              </a:effectLst>
              <a:latin typeface="Arial" panose="020B0604020202020204" pitchFamily="34" charset="0"/>
            </a:endParaRPr>
          </a:p>
        </p:txBody>
      </p:sp>
      <p:sp>
        <p:nvSpPr>
          <p:cNvPr id="68" name="Rectangle 21">
            <a:extLst>
              <a:ext uri="{FF2B5EF4-FFF2-40B4-BE49-F238E27FC236}">
                <a16:creationId xmlns:a16="http://schemas.microsoft.com/office/drawing/2014/main" id="{2C81FB54-526A-8F30-2683-8F22A2487BD5}"/>
              </a:ext>
            </a:extLst>
          </p:cNvPr>
          <p:cNvSpPr>
            <a:spLocks noChangeArrowheads="1"/>
          </p:cNvSpPr>
          <p:nvPr/>
        </p:nvSpPr>
        <p:spPr bwMode="auto">
          <a:xfrm>
            <a:off x="8138724" y="2952466"/>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1</a:t>
            </a:r>
          </a:p>
        </p:txBody>
      </p:sp>
      <p:sp>
        <p:nvSpPr>
          <p:cNvPr id="69" name="Rectangle 22">
            <a:extLst>
              <a:ext uri="{FF2B5EF4-FFF2-40B4-BE49-F238E27FC236}">
                <a16:creationId xmlns:a16="http://schemas.microsoft.com/office/drawing/2014/main" id="{28C49DBE-1F95-13DF-3250-9A8478AD3898}"/>
              </a:ext>
            </a:extLst>
          </p:cNvPr>
          <p:cNvSpPr>
            <a:spLocks noChangeArrowheads="1"/>
          </p:cNvSpPr>
          <p:nvPr/>
        </p:nvSpPr>
        <p:spPr bwMode="auto">
          <a:xfrm>
            <a:off x="8101318" y="4749357"/>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2</a:t>
            </a:r>
          </a:p>
        </p:txBody>
      </p:sp>
      <p:sp>
        <p:nvSpPr>
          <p:cNvPr id="70" name="Rectangle 23">
            <a:extLst>
              <a:ext uri="{FF2B5EF4-FFF2-40B4-BE49-F238E27FC236}">
                <a16:creationId xmlns:a16="http://schemas.microsoft.com/office/drawing/2014/main" id="{C7AFEC60-2D21-1C09-E0A6-9DC4E83C9099}"/>
              </a:ext>
            </a:extLst>
          </p:cNvPr>
          <p:cNvSpPr>
            <a:spLocks noChangeArrowheads="1"/>
          </p:cNvSpPr>
          <p:nvPr/>
        </p:nvSpPr>
        <p:spPr bwMode="auto">
          <a:xfrm>
            <a:off x="8256998" y="6028882"/>
            <a:ext cx="461665"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solidFill>
                  <a:srgbClr val="FFFFFF"/>
                </a:solidFill>
                <a:effectLst>
                  <a:outerShdw blurRad="38100" dist="38100" dir="2700000" algn="tl">
                    <a:srgbClr val="000000"/>
                  </a:outerShdw>
                </a:effectLst>
                <a:latin typeface="Arial" panose="020B0604020202020204" pitchFamily="34" charset="0"/>
              </a:rPr>
              <a:t>d</a:t>
            </a:r>
            <a:r>
              <a:rPr lang="en-US" altLang="tr-TR" sz="2000" baseline="-25000">
                <a:solidFill>
                  <a:srgbClr val="FFFFFF"/>
                </a:solidFill>
                <a:effectLst>
                  <a:outerShdw blurRad="38100" dist="38100" dir="2700000" algn="tl">
                    <a:srgbClr val="000000"/>
                  </a:outerShdw>
                </a:effectLst>
                <a:latin typeface="Arial" panose="020B0604020202020204" pitchFamily="34" charset="0"/>
              </a:rPr>
              <a:t>3</a:t>
            </a:r>
          </a:p>
        </p:txBody>
      </p:sp>
      <p:sp>
        <p:nvSpPr>
          <p:cNvPr id="71" name="Rectangle 24">
            <a:extLst>
              <a:ext uri="{FF2B5EF4-FFF2-40B4-BE49-F238E27FC236}">
                <a16:creationId xmlns:a16="http://schemas.microsoft.com/office/drawing/2014/main" id="{74EC2B51-6E29-1CD5-6A4C-32D73D2AF663}"/>
              </a:ext>
            </a:extLst>
          </p:cNvPr>
          <p:cNvSpPr>
            <a:spLocks noChangeArrowheads="1"/>
          </p:cNvSpPr>
          <p:nvPr/>
        </p:nvSpPr>
        <p:spPr bwMode="auto">
          <a:xfrm>
            <a:off x="112807" y="3978092"/>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p>
            <a:r>
              <a:rPr lang="en-US" altLang="tr-TR" sz="2000">
                <a:latin typeface="Arial" panose="020B0604020202020204" pitchFamily="34" charset="0"/>
              </a:rPr>
              <a:t>s</a:t>
            </a:r>
            <a:r>
              <a:rPr lang="tr-TR" altLang="tr-TR" sz="2000" baseline="-25000">
                <a:latin typeface="Arial" panose="020B0604020202020204" pitchFamily="34" charset="0"/>
              </a:rPr>
              <a:t>1</a:t>
            </a:r>
            <a:endParaRPr lang="en-US" altLang="tr-TR" sz="2000" baseline="-25000">
              <a:latin typeface="Arial" panose="020B0604020202020204" pitchFamily="34" charset="0"/>
            </a:endParaRPr>
          </a:p>
        </p:txBody>
      </p:sp>
      <p:sp>
        <p:nvSpPr>
          <p:cNvPr id="72" name="Rectangle 25">
            <a:extLst>
              <a:ext uri="{FF2B5EF4-FFF2-40B4-BE49-F238E27FC236}">
                <a16:creationId xmlns:a16="http://schemas.microsoft.com/office/drawing/2014/main" id="{A2741C51-BD1D-3163-1E83-55F35736688A}"/>
              </a:ext>
            </a:extLst>
          </p:cNvPr>
          <p:cNvSpPr>
            <a:spLocks noChangeArrowheads="1"/>
          </p:cNvSpPr>
          <p:nvPr/>
        </p:nvSpPr>
        <p:spPr bwMode="auto">
          <a:xfrm>
            <a:off x="107504" y="5471928"/>
            <a:ext cx="447238" cy="41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atin typeface="Arial" panose="020B0604020202020204" pitchFamily="34" charset="0"/>
              </a:rPr>
              <a:t>s</a:t>
            </a:r>
            <a:r>
              <a:rPr lang="en-US" altLang="tr-TR" sz="2000" baseline="-25000">
                <a:latin typeface="Arial" panose="020B0604020202020204" pitchFamily="34" charset="0"/>
              </a:rPr>
              <a:t>2</a:t>
            </a:r>
          </a:p>
        </p:txBody>
      </p:sp>
      <p:sp>
        <p:nvSpPr>
          <p:cNvPr id="73" name="Rectangle 27">
            <a:extLst>
              <a:ext uri="{FF2B5EF4-FFF2-40B4-BE49-F238E27FC236}">
                <a16:creationId xmlns:a16="http://schemas.microsoft.com/office/drawing/2014/main" id="{0C893B56-B407-F469-5E02-76CDBD65EC04}"/>
              </a:ext>
            </a:extLst>
          </p:cNvPr>
          <p:cNvSpPr/>
          <p:nvPr/>
        </p:nvSpPr>
        <p:spPr>
          <a:xfrm>
            <a:off x="3314704" y="3861048"/>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D0</a:t>
            </a:r>
          </a:p>
        </p:txBody>
      </p:sp>
      <p:sp>
        <p:nvSpPr>
          <p:cNvPr id="74" name="Rectangle 28">
            <a:extLst>
              <a:ext uri="{FF2B5EF4-FFF2-40B4-BE49-F238E27FC236}">
                <a16:creationId xmlns:a16="http://schemas.microsoft.com/office/drawing/2014/main" id="{3FB240C9-61CF-857D-F73C-A6FEC44CB80A}"/>
              </a:ext>
            </a:extLst>
          </p:cNvPr>
          <p:cNvSpPr/>
          <p:nvPr/>
        </p:nvSpPr>
        <p:spPr>
          <a:xfrm>
            <a:off x="3314704" y="5313165"/>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D1</a:t>
            </a:r>
          </a:p>
        </p:txBody>
      </p:sp>
      <p:cxnSp>
        <p:nvCxnSpPr>
          <p:cNvPr id="75" name="Straight Connector 30">
            <a:extLst>
              <a:ext uri="{FF2B5EF4-FFF2-40B4-BE49-F238E27FC236}">
                <a16:creationId xmlns:a16="http://schemas.microsoft.com/office/drawing/2014/main" id="{6354592B-979B-553D-4128-693623A75D7C}"/>
              </a:ext>
            </a:extLst>
          </p:cNvPr>
          <p:cNvCxnSpPr>
            <a:stCxn id="54" idx="6"/>
            <a:endCxn id="73" idx="1"/>
          </p:cNvCxnSpPr>
          <p:nvPr/>
        </p:nvCxnSpPr>
        <p:spPr>
          <a:xfrm>
            <a:off x="1703634" y="4208717"/>
            <a:ext cx="1611070" cy="109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2">
            <a:extLst>
              <a:ext uri="{FF2B5EF4-FFF2-40B4-BE49-F238E27FC236}">
                <a16:creationId xmlns:a16="http://schemas.microsoft.com/office/drawing/2014/main" id="{920869F7-0555-EEF4-BFCA-C05C685F8A81}"/>
              </a:ext>
            </a:extLst>
          </p:cNvPr>
          <p:cNvCxnSpPr>
            <a:stCxn id="55" idx="6"/>
            <a:endCxn id="74" idx="1"/>
          </p:cNvCxnSpPr>
          <p:nvPr/>
        </p:nvCxnSpPr>
        <p:spPr>
          <a:xfrm>
            <a:off x="1655576" y="5681921"/>
            <a:ext cx="1659128" cy="8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4">
            <a:extLst>
              <a:ext uri="{FF2B5EF4-FFF2-40B4-BE49-F238E27FC236}">
                <a16:creationId xmlns:a16="http://schemas.microsoft.com/office/drawing/2014/main" id="{3FC6C236-0805-A1F1-5E4E-8807449FCD8D}"/>
              </a:ext>
            </a:extLst>
          </p:cNvPr>
          <p:cNvCxnSpPr>
            <a:stCxn id="55" idx="6"/>
            <a:endCxn id="73" idx="1"/>
          </p:cNvCxnSpPr>
          <p:nvPr/>
        </p:nvCxnSpPr>
        <p:spPr>
          <a:xfrm flipV="1">
            <a:off x="1655576" y="4318248"/>
            <a:ext cx="1659128" cy="1363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Connector: Elbow 36">
            <a:extLst>
              <a:ext uri="{FF2B5EF4-FFF2-40B4-BE49-F238E27FC236}">
                <a16:creationId xmlns:a16="http://schemas.microsoft.com/office/drawing/2014/main" id="{E13D4C23-D1AD-899B-E2CB-AE71127E0FBD}"/>
              </a:ext>
            </a:extLst>
          </p:cNvPr>
          <p:cNvCxnSpPr>
            <a:stCxn id="55" idx="4"/>
            <a:endCxn id="53" idx="3"/>
          </p:cNvCxnSpPr>
          <p:nvPr/>
        </p:nvCxnSpPr>
        <p:spPr>
          <a:xfrm rot="16200000" flipH="1">
            <a:off x="3812416" y="3540956"/>
            <a:ext cx="453047" cy="5579526"/>
          </a:xfrm>
          <a:prstGeom prst="bentConnector3">
            <a:avLst>
              <a:gd name="adj1" fmla="val 119785"/>
            </a:avLst>
          </a:prstGeom>
        </p:spPr>
        <p:style>
          <a:lnRef idx="1">
            <a:schemeClr val="accent1"/>
          </a:lnRef>
          <a:fillRef idx="0">
            <a:schemeClr val="accent1"/>
          </a:fillRef>
          <a:effectRef idx="0">
            <a:schemeClr val="accent1"/>
          </a:effectRef>
          <a:fontRef idx="minor">
            <a:schemeClr val="tx1"/>
          </a:fontRef>
        </p:style>
      </p:cxnSp>
      <p:cxnSp>
        <p:nvCxnSpPr>
          <p:cNvPr id="79" name="Straight Connector 40">
            <a:extLst>
              <a:ext uri="{FF2B5EF4-FFF2-40B4-BE49-F238E27FC236}">
                <a16:creationId xmlns:a16="http://schemas.microsoft.com/office/drawing/2014/main" id="{B63FE81B-7F49-A1D2-2C44-83A2D864B32F}"/>
              </a:ext>
            </a:extLst>
          </p:cNvPr>
          <p:cNvCxnSpPr>
            <a:cxnSpLocks/>
            <a:stCxn id="95" idx="4"/>
            <a:endCxn id="52" idx="0"/>
          </p:cNvCxnSpPr>
          <p:nvPr/>
        </p:nvCxnSpPr>
        <p:spPr>
          <a:xfrm>
            <a:off x="7101686" y="3526334"/>
            <a:ext cx="12701" cy="1030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25">
            <a:extLst>
              <a:ext uri="{FF2B5EF4-FFF2-40B4-BE49-F238E27FC236}">
                <a16:creationId xmlns:a16="http://schemas.microsoft.com/office/drawing/2014/main" id="{0EBF9A67-3B4D-CB1F-BC1D-CB2A60B1E0A2}"/>
              </a:ext>
            </a:extLst>
          </p:cNvPr>
          <p:cNvCxnSpPr>
            <a:cxnSpLocks/>
            <a:stCxn id="57" idx="0"/>
            <a:endCxn id="95" idx="2"/>
          </p:cNvCxnSpPr>
          <p:nvPr/>
        </p:nvCxnSpPr>
        <p:spPr>
          <a:xfrm flipV="1">
            <a:off x="4229104" y="3142159"/>
            <a:ext cx="2468563" cy="1116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29">
            <a:extLst>
              <a:ext uri="{FF2B5EF4-FFF2-40B4-BE49-F238E27FC236}">
                <a16:creationId xmlns:a16="http://schemas.microsoft.com/office/drawing/2014/main" id="{419FBE47-9F7F-F6E2-1257-3C35691B7A09}"/>
              </a:ext>
            </a:extLst>
          </p:cNvPr>
          <p:cNvCxnSpPr>
            <a:stCxn id="73" idx="3"/>
            <a:endCxn id="52" idx="2"/>
          </p:cNvCxnSpPr>
          <p:nvPr/>
        </p:nvCxnSpPr>
        <p:spPr>
          <a:xfrm>
            <a:off x="4229104" y="4318248"/>
            <a:ext cx="2481264" cy="65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33">
            <a:extLst>
              <a:ext uri="{FF2B5EF4-FFF2-40B4-BE49-F238E27FC236}">
                <a16:creationId xmlns:a16="http://schemas.microsoft.com/office/drawing/2014/main" id="{78A51F2E-5F43-8B9D-A75F-4093864D685B}"/>
              </a:ext>
            </a:extLst>
          </p:cNvPr>
          <p:cNvCxnSpPr>
            <a:stCxn id="73" idx="3"/>
          </p:cNvCxnSpPr>
          <p:nvPr/>
        </p:nvCxnSpPr>
        <p:spPr>
          <a:xfrm>
            <a:off x="4229104" y="4318248"/>
            <a:ext cx="2481264" cy="178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37">
            <a:extLst>
              <a:ext uri="{FF2B5EF4-FFF2-40B4-BE49-F238E27FC236}">
                <a16:creationId xmlns:a16="http://schemas.microsoft.com/office/drawing/2014/main" id="{3565D970-3556-4423-5A0F-A535BC755E03}"/>
              </a:ext>
            </a:extLst>
          </p:cNvPr>
          <p:cNvCxnSpPr>
            <a:stCxn id="74" idx="3"/>
            <a:endCxn id="52" idx="2"/>
          </p:cNvCxnSpPr>
          <p:nvPr/>
        </p:nvCxnSpPr>
        <p:spPr>
          <a:xfrm flipV="1">
            <a:off x="4229104" y="4971188"/>
            <a:ext cx="2481264" cy="799177"/>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9">
            <a:extLst>
              <a:ext uri="{FF2B5EF4-FFF2-40B4-BE49-F238E27FC236}">
                <a16:creationId xmlns:a16="http://schemas.microsoft.com/office/drawing/2014/main" id="{6B557304-6678-9245-E50C-B876C191227A}"/>
              </a:ext>
            </a:extLst>
          </p:cNvPr>
          <p:cNvCxnSpPr>
            <a:cxnSpLocks/>
            <a:stCxn id="74" idx="3"/>
            <a:endCxn id="95" idx="2"/>
          </p:cNvCxnSpPr>
          <p:nvPr/>
        </p:nvCxnSpPr>
        <p:spPr>
          <a:xfrm flipV="1">
            <a:off x="4229104" y="3142159"/>
            <a:ext cx="2468563" cy="262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42">
            <a:extLst>
              <a:ext uri="{FF2B5EF4-FFF2-40B4-BE49-F238E27FC236}">
                <a16:creationId xmlns:a16="http://schemas.microsoft.com/office/drawing/2014/main" id="{2F0834F8-8735-09BB-D4D5-FA821ED8285F}"/>
              </a:ext>
            </a:extLst>
          </p:cNvPr>
          <p:cNvCxnSpPr>
            <a:stCxn id="74" idx="3"/>
          </p:cNvCxnSpPr>
          <p:nvPr/>
        </p:nvCxnSpPr>
        <p:spPr>
          <a:xfrm>
            <a:off x="4229104" y="5770365"/>
            <a:ext cx="2481264" cy="32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44">
            <a:extLst>
              <a:ext uri="{FF2B5EF4-FFF2-40B4-BE49-F238E27FC236}">
                <a16:creationId xmlns:a16="http://schemas.microsoft.com/office/drawing/2014/main" id="{48B7DE90-1586-8039-70B5-DE2AD754DA36}"/>
              </a:ext>
            </a:extLst>
          </p:cNvPr>
          <p:cNvCxnSpPr>
            <a:stCxn id="54" idx="6"/>
            <a:endCxn id="74" idx="1"/>
          </p:cNvCxnSpPr>
          <p:nvPr/>
        </p:nvCxnSpPr>
        <p:spPr>
          <a:xfrm>
            <a:off x="1703634" y="4208717"/>
            <a:ext cx="1611070" cy="156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46">
            <a:extLst>
              <a:ext uri="{FF2B5EF4-FFF2-40B4-BE49-F238E27FC236}">
                <a16:creationId xmlns:a16="http://schemas.microsoft.com/office/drawing/2014/main" id="{D1900A6B-82D8-0333-0912-3DDCAF06D83A}"/>
              </a:ext>
            </a:extLst>
          </p:cNvPr>
          <p:cNvCxnSpPr>
            <a:cxnSpLocks/>
            <a:stCxn id="54" idx="0"/>
            <a:endCxn id="95" idx="2"/>
          </p:cNvCxnSpPr>
          <p:nvPr/>
        </p:nvCxnSpPr>
        <p:spPr>
          <a:xfrm flipV="1">
            <a:off x="1297234" y="3142159"/>
            <a:ext cx="5400433" cy="67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47">
            <a:extLst>
              <a:ext uri="{FF2B5EF4-FFF2-40B4-BE49-F238E27FC236}">
                <a16:creationId xmlns:a16="http://schemas.microsoft.com/office/drawing/2014/main" id="{07E13D39-B8B6-21A3-CAC2-4CB461058058}"/>
              </a:ext>
            </a:extLst>
          </p:cNvPr>
          <p:cNvSpPr txBox="1"/>
          <p:nvPr/>
        </p:nvSpPr>
        <p:spPr>
          <a:xfrm>
            <a:off x="3560732" y="3162459"/>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C1d1</a:t>
            </a:r>
          </a:p>
        </p:txBody>
      </p:sp>
      <p:sp>
        <p:nvSpPr>
          <p:cNvPr id="89" name="TextBox 48">
            <a:extLst>
              <a:ext uri="{FF2B5EF4-FFF2-40B4-BE49-F238E27FC236}">
                <a16:creationId xmlns:a16="http://schemas.microsoft.com/office/drawing/2014/main" id="{6F8B558D-CAA6-9252-EEFC-5238B7BB98A0}"/>
              </a:ext>
            </a:extLst>
          </p:cNvPr>
          <p:cNvSpPr txBox="1"/>
          <p:nvPr/>
        </p:nvSpPr>
        <p:spPr>
          <a:xfrm>
            <a:off x="3496612" y="6311592"/>
            <a:ext cx="662361" cy="369332"/>
          </a:xfrm>
          <a:prstGeom prst="rect">
            <a:avLst/>
          </a:prstGeom>
          <a:noFill/>
          <a:ln>
            <a:noFill/>
          </a:ln>
        </p:spPr>
        <p:txBody>
          <a:bodyPr wrap="none" rtlCol="0">
            <a:spAutoFit/>
          </a:bodyPr>
          <a:lstStyle/>
          <a:p>
            <a:r>
              <a:rPr lang="tr-TR" dirty="0">
                <a:ln w="0"/>
                <a:effectLst>
                  <a:outerShdw blurRad="38100" dist="19050" dir="2700000" algn="tl" rotWithShape="0">
                    <a:schemeClr val="dk1">
                      <a:alpha val="40000"/>
                    </a:schemeClr>
                  </a:outerShdw>
                </a:effectLst>
              </a:rPr>
              <a:t>C2d3</a:t>
            </a:r>
          </a:p>
        </p:txBody>
      </p:sp>
      <p:cxnSp>
        <p:nvCxnSpPr>
          <p:cNvPr id="90" name="Straight Arrow Connector 26">
            <a:extLst>
              <a:ext uri="{FF2B5EF4-FFF2-40B4-BE49-F238E27FC236}">
                <a16:creationId xmlns:a16="http://schemas.microsoft.com/office/drawing/2014/main" id="{8E433340-0798-D5DF-6561-5DBFC96FB9FE}"/>
              </a:ext>
            </a:extLst>
          </p:cNvPr>
          <p:cNvCxnSpPr>
            <a:cxnSpLocks/>
            <a:stCxn id="71" idx="3"/>
            <a:endCxn id="54" idx="2"/>
          </p:cNvCxnSpPr>
          <p:nvPr/>
        </p:nvCxnSpPr>
        <p:spPr>
          <a:xfrm>
            <a:off x="560045" y="4188085"/>
            <a:ext cx="330789" cy="2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38">
            <a:extLst>
              <a:ext uri="{FF2B5EF4-FFF2-40B4-BE49-F238E27FC236}">
                <a16:creationId xmlns:a16="http://schemas.microsoft.com/office/drawing/2014/main" id="{AD66BD1F-F6BB-1B5A-3179-76BB627BB91C}"/>
              </a:ext>
            </a:extLst>
          </p:cNvPr>
          <p:cNvCxnSpPr>
            <a:cxnSpLocks/>
            <a:stCxn id="72" idx="3"/>
            <a:endCxn id="55" idx="2"/>
          </p:cNvCxnSpPr>
          <p:nvPr/>
        </p:nvCxnSpPr>
        <p:spPr>
          <a:xfrm>
            <a:off x="554742" y="5681921"/>
            <a:ext cx="28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43">
            <a:extLst>
              <a:ext uri="{FF2B5EF4-FFF2-40B4-BE49-F238E27FC236}">
                <a16:creationId xmlns:a16="http://schemas.microsoft.com/office/drawing/2014/main" id="{7CF405A6-48B7-91FA-D80F-30FCBC38027D}"/>
              </a:ext>
            </a:extLst>
          </p:cNvPr>
          <p:cNvCxnSpPr>
            <a:cxnSpLocks/>
            <a:stCxn id="95" idx="6"/>
            <a:endCxn id="68" idx="1"/>
          </p:cNvCxnSpPr>
          <p:nvPr/>
        </p:nvCxnSpPr>
        <p:spPr>
          <a:xfrm>
            <a:off x="7505704" y="3142159"/>
            <a:ext cx="633020" cy="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9">
            <a:extLst>
              <a:ext uri="{FF2B5EF4-FFF2-40B4-BE49-F238E27FC236}">
                <a16:creationId xmlns:a16="http://schemas.microsoft.com/office/drawing/2014/main" id="{CB7891DB-3D72-2342-8521-842E99BF5CF7}"/>
              </a:ext>
            </a:extLst>
          </p:cNvPr>
          <p:cNvCxnSpPr>
            <a:cxnSpLocks/>
            <a:stCxn id="52" idx="6"/>
            <a:endCxn id="69" idx="1"/>
          </p:cNvCxnSpPr>
          <p:nvPr/>
        </p:nvCxnSpPr>
        <p:spPr>
          <a:xfrm flipV="1">
            <a:off x="7518405" y="4959350"/>
            <a:ext cx="582913" cy="1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51">
            <a:extLst>
              <a:ext uri="{FF2B5EF4-FFF2-40B4-BE49-F238E27FC236}">
                <a16:creationId xmlns:a16="http://schemas.microsoft.com/office/drawing/2014/main" id="{1545FC23-7976-1EE0-891C-D354FF2E1A2D}"/>
              </a:ext>
            </a:extLst>
          </p:cNvPr>
          <p:cNvCxnSpPr>
            <a:cxnSpLocks/>
            <a:stCxn id="53" idx="6"/>
            <a:endCxn id="70" idx="1"/>
          </p:cNvCxnSpPr>
          <p:nvPr/>
        </p:nvCxnSpPr>
        <p:spPr>
          <a:xfrm flipV="1">
            <a:off x="7518405" y="6238875"/>
            <a:ext cx="738593" cy="1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4">
            <a:extLst>
              <a:ext uri="{FF2B5EF4-FFF2-40B4-BE49-F238E27FC236}">
                <a16:creationId xmlns:a16="http://schemas.microsoft.com/office/drawing/2014/main" id="{260C0EAF-1857-019A-BC99-A8DBA8B7990D}"/>
              </a:ext>
            </a:extLst>
          </p:cNvPr>
          <p:cNvSpPr>
            <a:spLocks noChangeArrowheads="1"/>
          </p:cNvSpPr>
          <p:nvPr/>
        </p:nvSpPr>
        <p:spPr bwMode="auto">
          <a:xfrm>
            <a:off x="6697667" y="2757984"/>
            <a:ext cx="808037" cy="768350"/>
          </a:xfrm>
          <a:prstGeom prst="ellipse">
            <a:avLst/>
          </a:prstGeom>
          <a:solidFill>
            <a:schemeClr val="bg1"/>
          </a:solid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ln w="0"/>
                <a:effectLst>
                  <a:outerShdw blurRad="38100" dist="19050" dir="2700000" algn="tl" rotWithShape="0">
                    <a:schemeClr val="dk1">
                      <a:alpha val="40000"/>
                    </a:schemeClr>
                  </a:outerShdw>
                </a:effectLst>
                <a:latin typeface="Arial" panose="020B0604020202020204" pitchFamily="34" charset="0"/>
              </a:rPr>
              <a:t>1</a:t>
            </a:r>
          </a:p>
        </p:txBody>
      </p:sp>
    </p:spTree>
    <p:extLst>
      <p:ext uri="{BB962C8B-B14F-4D97-AF65-F5344CB8AC3E}">
        <p14:creationId xmlns:p14="http://schemas.microsoft.com/office/powerpoint/2010/main" val="15955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31E43B0-CD83-6D97-BBAE-361FDDB3FEED}"/>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NY, Chicago, Los Angeles ve Boston</a:t>
            </a:r>
            <a:r>
              <a:rPr lang="tr-TR"/>
              <a:t>’daki müşterilere hava yoluyla taşınmaktadır. Her şehirdeki müşterilerin günde 130 test kiti talep etmektedir. </a:t>
            </a:r>
          </a:p>
          <a:p>
            <a:pPr>
              <a:buFont typeface="Arial" panose="020B0604020202020204" pitchFamily="34" charset="0"/>
              <a:buChar char="•"/>
            </a:pPr>
            <a:endParaRPr lang="tr-T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endParaRPr lang="tr-TR"/>
          </a:p>
          <a:p>
            <a:endParaRPr lang="tr-TR"/>
          </a:p>
        </p:txBody>
      </p:sp>
      <p:sp>
        <p:nvSpPr>
          <p:cNvPr id="3" name="Başlık 2">
            <a:extLst>
              <a:ext uri="{FF2B5EF4-FFF2-40B4-BE49-F238E27FC236}">
                <a16:creationId xmlns:a16="http://schemas.microsoft.com/office/drawing/2014/main" id="{5B87975E-0A8A-C496-D327-2F1D010DBE38}"/>
              </a:ext>
            </a:extLst>
          </p:cNvPr>
          <p:cNvSpPr>
            <a:spLocks noGrp="1"/>
          </p:cNvSpPr>
          <p:nvPr>
            <p:ph type="title"/>
          </p:nvPr>
        </p:nvSpPr>
        <p:spPr/>
        <p:txBody>
          <a:bodyPr/>
          <a:lstStyle/>
          <a:p>
            <a:r>
              <a:rPr lang="tr-TR"/>
              <a:t>Widgetco-I</a:t>
            </a:r>
          </a:p>
        </p:txBody>
      </p:sp>
      <p:graphicFrame>
        <p:nvGraphicFramePr>
          <p:cNvPr id="4" name="Table 5">
            <a:extLst>
              <a:ext uri="{FF2B5EF4-FFF2-40B4-BE49-F238E27FC236}">
                <a16:creationId xmlns:a16="http://schemas.microsoft.com/office/drawing/2014/main" id="{E11A7CEA-42CE-8389-C934-7611B9419E28}"/>
              </a:ext>
            </a:extLst>
          </p:cNvPr>
          <p:cNvGraphicFramePr>
            <a:graphicFrameLocks noGrp="1"/>
          </p:cNvGraphicFramePr>
          <p:nvPr>
            <p:extLst>
              <p:ext uri="{D42A27DB-BD31-4B8C-83A1-F6EECF244321}">
                <p14:modId xmlns:p14="http://schemas.microsoft.com/office/powerpoint/2010/main" val="664076211"/>
              </p:ext>
            </p:extLst>
          </p:nvPr>
        </p:nvGraphicFramePr>
        <p:xfrm>
          <a:off x="171897" y="3789040"/>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8">
            <a:extLst>
              <a:ext uri="{FF2B5EF4-FFF2-40B4-BE49-F238E27FC236}">
                <a16:creationId xmlns:a16="http://schemas.microsoft.com/office/drawing/2014/main" id="{DDF2ECF9-2939-492B-3CF7-ADD2CC384E74}"/>
              </a:ext>
            </a:extLst>
          </p:cNvPr>
          <p:cNvGraphicFramePr>
            <a:graphicFrameLocks noGrp="1"/>
          </p:cNvGraphicFramePr>
          <p:nvPr>
            <p:extLst>
              <p:ext uri="{D42A27DB-BD31-4B8C-83A1-F6EECF244321}">
                <p14:modId xmlns:p14="http://schemas.microsoft.com/office/powerpoint/2010/main" val="1969399694"/>
              </p:ext>
            </p:extLst>
          </p:nvPr>
        </p:nvGraphicFramePr>
        <p:xfrm>
          <a:off x="402608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236076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09353FE-19FD-3357-0D32-B6D4DA1AD0A1}"/>
              </a:ext>
            </a:extLst>
          </p:cNvPr>
          <p:cNvSpPr>
            <a:spLocks noGrp="1"/>
          </p:cNvSpPr>
          <p:nvPr>
            <p:ph type="title"/>
          </p:nvPr>
        </p:nvSpPr>
        <p:spPr/>
        <p:txBody>
          <a:bodyPr/>
          <a:lstStyle/>
          <a:p>
            <a:endParaRPr lang="tr-TR"/>
          </a:p>
        </p:txBody>
      </p:sp>
      <p:pic>
        <p:nvPicPr>
          <p:cNvPr id="4" name="Picture 7">
            <a:extLst>
              <a:ext uri="{FF2B5EF4-FFF2-40B4-BE49-F238E27FC236}">
                <a16:creationId xmlns:a16="http://schemas.microsoft.com/office/drawing/2014/main" id="{4EBE12BC-DDCF-8E4F-FB51-883B4E439B4C}"/>
              </a:ext>
            </a:extLst>
          </p:cNvPr>
          <p:cNvPicPr>
            <a:picLocks noChangeAspect="1"/>
          </p:cNvPicPr>
          <p:nvPr/>
        </p:nvPicPr>
        <p:blipFill>
          <a:blip r:embed="rId2"/>
          <a:stretch>
            <a:fillRect/>
          </a:stretch>
        </p:blipFill>
        <p:spPr>
          <a:xfrm>
            <a:off x="2194270" y="1484784"/>
            <a:ext cx="4533900" cy="2714625"/>
          </a:xfrm>
          <a:prstGeom prst="rect">
            <a:avLst/>
          </a:prstGeom>
        </p:spPr>
      </p:pic>
      <p:cxnSp>
        <p:nvCxnSpPr>
          <p:cNvPr id="5" name="Straight Arrow Connector 3">
            <a:extLst>
              <a:ext uri="{FF2B5EF4-FFF2-40B4-BE49-F238E27FC236}">
                <a16:creationId xmlns:a16="http://schemas.microsoft.com/office/drawing/2014/main" id="{FC4D2773-1E9E-AD58-D6CC-E8467102697E}"/>
              </a:ext>
            </a:extLst>
          </p:cNvPr>
          <p:cNvCxnSpPr>
            <a:cxnSpLocks/>
            <a:stCxn id="6" idx="3"/>
          </p:cNvCxnSpPr>
          <p:nvPr/>
        </p:nvCxnSpPr>
        <p:spPr>
          <a:xfrm>
            <a:off x="1704618" y="2528720"/>
            <a:ext cx="763093" cy="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4">
            <a:extLst>
              <a:ext uri="{FF2B5EF4-FFF2-40B4-BE49-F238E27FC236}">
                <a16:creationId xmlns:a16="http://schemas.microsoft.com/office/drawing/2014/main" id="{C5F1F329-FD7B-1F3A-74A8-CA375C729734}"/>
              </a:ext>
            </a:extLst>
          </p:cNvPr>
          <p:cNvSpPr txBox="1"/>
          <p:nvPr/>
        </p:nvSpPr>
        <p:spPr>
          <a:xfrm>
            <a:off x="1135231" y="2344054"/>
            <a:ext cx="569387" cy="369332"/>
          </a:xfrm>
          <a:prstGeom prst="rect">
            <a:avLst/>
          </a:prstGeom>
          <a:noFill/>
        </p:spPr>
        <p:txBody>
          <a:bodyPr wrap="none" rtlCol="0">
            <a:spAutoFit/>
          </a:bodyPr>
          <a:lstStyle/>
          <a:p>
            <a:r>
              <a:rPr lang="tr-TR" dirty="0"/>
              <a:t>150</a:t>
            </a:r>
          </a:p>
        </p:txBody>
      </p:sp>
      <p:cxnSp>
        <p:nvCxnSpPr>
          <p:cNvPr id="7" name="Straight Arrow Connector 9">
            <a:extLst>
              <a:ext uri="{FF2B5EF4-FFF2-40B4-BE49-F238E27FC236}">
                <a16:creationId xmlns:a16="http://schemas.microsoft.com/office/drawing/2014/main" id="{63DBD533-A685-A6AC-175A-188B2A688292}"/>
              </a:ext>
            </a:extLst>
          </p:cNvPr>
          <p:cNvCxnSpPr>
            <a:cxnSpLocks/>
            <a:stCxn id="8" idx="3"/>
          </p:cNvCxnSpPr>
          <p:nvPr/>
        </p:nvCxnSpPr>
        <p:spPr>
          <a:xfrm>
            <a:off x="1754189" y="3292691"/>
            <a:ext cx="685750" cy="6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10">
            <a:extLst>
              <a:ext uri="{FF2B5EF4-FFF2-40B4-BE49-F238E27FC236}">
                <a16:creationId xmlns:a16="http://schemas.microsoft.com/office/drawing/2014/main" id="{A2423E5A-E737-8BF7-5E54-C9CF1E1A0169}"/>
              </a:ext>
            </a:extLst>
          </p:cNvPr>
          <p:cNvSpPr txBox="1"/>
          <p:nvPr/>
        </p:nvSpPr>
        <p:spPr>
          <a:xfrm>
            <a:off x="1184802" y="3108025"/>
            <a:ext cx="569387" cy="369332"/>
          </a:xfrm>
          <a:prstGeom prst="rect">
            <a:avLst/>
          </a:prstGeom>
          <a:noFill/>
        </p:spPr>
        <p:txBody>
          <a:bodyPr wrap="none" rtlCol="0">
            <a:spAutoFit/>
          </a:bodyPr>
          <a:lstStyle/>
          <a:p>
            <a:r>
              <a:rPr lang="tr-TR" dirty="0"/>
              <a:t>200</a:t>
            </a:r>
          </a:p>
        </p:txBody>
      </p:sp>
      <p:cxnSp>
        <p:nvCxnSpPr>
          <p:cNvPr id="9" name="Straight Arrow Connector 6">
            <a:extLst>
              <a:ext uri="{FF2B5EF4-FFF2-40B4-BE49-F238E27FC236}">
                <a16:creationId xmlns:a16="http://schemas.microsoft.com/office/drawing/2014/main" id="{6BB0D2BD-A3AD-2BB7-0178-7589B4847BD1}"/>
              </a:ext>
            </a:extLst>
          </p:cNvPr>
          <p:cNvCxnSpPr/>
          <p:nvPr/>
        </p:nvCxnSpPr>
        <p:spPr>
          <a:xfrm>
            <a:off x="6628542" y="2530713"/>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2">
            <a:extLst>
              <a:ext uri="{FF2B5EF4-FFF2-40B4-BE49-F238E27FC236}">
                <a16:creationId xmlns:a16="http://schemas.microsoft.com/office/drawing/2014/main" id="{F75ADEAE-97CD-1C9E-5399-D22819343A8D}"/>
              </a:ext>
            </a:extLst>
          </p:cNvPr>
          <p:cNvCxnSpPr/>
          <p:nvPr/>
        </p:nvCxnSpPr>
        <p:spPr>
          <a:xfrm>
            <a:off x="6628542" y="3298933"/>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3">
            <a:extLst>
              <a:ext uri="{FF2B5EF4-FFF2-40B4-BE49-F238E27FC236}">
                <a16:creationId xmlns:a16="http://schemas.microsoft.com/office/drawing/2014/main" id="{A98D4B5B-3ECE-90BB-34FF-DA9F4CEEAF22}"/>
              </a:ext>
            </a:extLst>
          </p:cNvPr>
          <p:cNvSpPr txBox="1"/>
          <p:nvPr/>
        </p:nvSpPr>
        <p:spPr>
          <a:xfrm>
            <a:off x="7217822" y="2344054"/>
            <a:ext cx="569387" cy="369332"/>
          </a:xfrm>
          <a:prstGeom prst="rect">
            <a:avLst/>
          </a:prstGeom>
          <a:noFill/>
        </p:spPr>
        <p:txBody>
          <a:bodyPr wrap="none" rtlCol="0">
            <a:spAutoFit/>
          </a:bodyPr>
          <a:lstStyle/>
          <a:p>
            <a:r>
              <a:rPr lang="tr-TR" dirty="0"/>
              <a:t>130</a:t>
            </a:r>
          </a:p>
        </p:txBody>
      </p:sp>
      <p:sp>
        <p:nvSpPr>
          <p:cNvPr id="12" name="TextBox 14">
            <a:extLst>
              <a:ext uri="{FF2B5EF4-FFF2-40B4-BE49-F238E27FC236}">
                <a16:creationId xmlns:a16="http://schemas.microsoft.com/office/drawing/2014/main" id="{65287514-220D-1390-B773-191811E3649D}"/>
              </a:ext>
            </a:extLst>
          </p:cNvPr>
          <p:cNvSpPr txBox="1"/>
          <p:nvPr/>
        </p:nvSpPr>
        <p:spPr>
          <a:xfrm>
            <a:off x="7299102" y="3114267"/>
            <a:ext cx="569387" cy="369332"/>
          </a:xfrm>
          <a:prstGeom prst="rect">
            <a:avLst/>
          </a:prstGeom>
          <a:noFill/>
        </p:spPr>
        <p:txBody>
          <a:bodyPr wrap="none" rtlCol="0">
            <a:spAutoFit/>
          </a:bodyPr>
          <a:lstStyle/>
          <a:p>
            <a:r>
              <a:rPr lang="tr-TR" dirty="0"/>
              <a:t>130</a:t>
            </a:r>
          </a:p>
        </p:txBody>
      </p:sp>
      <p:sp>
        <p:nvSpPr>
          <p:cNvPr id="13" name="TextBox 15">
            <a:extLst>
              <a:ext uri="{FF2B5EF4-FFF2-40B4-BE49-F238E27FC236}">
                <a16:creationId xmlns:a16="http://schemas.microsoft.com/office/drawing/2014/main" id="{F2BE64D9-431F-3BAD-3F92-E2B5A707E66B}"/>
              </a:ext>
            </a:extLst>
          </p:cNvPr>
          <p:cNvSpPr txBox="1"/>
          <p:nvPr/>
        </p:nvSpPr>
        <p:spPr>
          <a:xfrm>
            <a:off x="4629240" y="2003002"/>
            <a:ext cx="439544" cy="276999"/>
          </a:xfrm>
          <a:prstGeom prst="rect">
            <a:avLst/>
          </a:prstGeom>
          <a:noFill/>
        </p:spPr>
        <p:txBody>
          <a:bodyPr wrap="none" rtlCol="0">
            <a:spAutoFit/>
          </a:bodyPr>
          <a:lstStyle/>
          <a:p>
            <a:r>
              <a:rPr lang="tr-TR" sz="1200" dirty="0"/>
              <a:t>130</a:t>
            </a:r>
          </a:p>
        </p:txBody>
      </p:sp>
      <p:sp>
        <p:nvSpPr>
          <p:cNvPr id="14" name="TextBox 16">
            <a:extLst>
              <a:ext uri="{FF2B5EF4-FFF2-40B4-BE49-F238E27FC236}">
                <a16:creationId xmlns:a16="http://schemas.microsoft.com/office/drawing/2014/main" id="{70E1FA48-7E17-1B53-91BA-16A822603C45}"/>
              </a:ext>
            </a:extLst>
          </p:cNvPr>
          <p:cNvSpPr txBox="1"/>
          <p:nvPr/>
        </p:nvSpPr>
        <p:spPr>
          <a:xfrm>
            <a:off x="4694162" y="2842096"/>
            <a:ext cx="439544" cy="276999"/>
          </a:xfrm>
          <a:prstGeom prst="rect">
            <a:avLst/>
          </a:prstGeom>
          <a:noFill/>
        </p:spPr>
        <p:txBody>
          <a:bodyPr wrap="none" rtlCol="0">
            <a:spAutoFit/>
          </a:bodyPr>
          <a:lstStyle/>
          <a:p>
            <a:r>
              <a:rPr lang="tr-TR" sz="1200" dirty="0"/>
              <a:t>130</a:t>
            </a:r>
          </a:p>
        </p:txBody>
      </p:sp>
    </p:spTree>
    <p:extLst>
      <p:ext uri="{BB962C8B-B14F-4D97-AF65-F5344CB8AC3E}">
        <p14:creationId xmlns:p14="http://schemas.microsoft.com/office/powerpoint/2010/main" val="90627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1E25639F-B9AC-4EAA-B209-19ADF009B1CE}"/>
              </a:ext>
            </a:extLst>
          </p:cNvPr>
          <p:cNvGrpSpPr/>
          <p:nvPr/>
        </p:nvGrpSpPr>
        <p:grpSpPr>
          <a:xfrm>
            <a:off x="3563888" y="5445224"/>
            <a:ext cx="4464136" cy="573960"/>
            <a:chOff x="2638129" y="5327184"/>
            <a:chExt cx="3728419" cy="573960"/>
          </a:xfrm>
        </p:grpSpPr>
        <p:sp>
          <p:nvSpPr>
            <p:cNvPr id="87" name="Text Box 5"/>
            <p:cNvSpPr txBox="1">
              <a:spLocks noChangeArrowheads="1"/>
            </p:cNvSpPr>
            <p:nvPr/>
          </p:nvSpPr>
          <p:spPr bwMode="auto">
            <a:xfrm>
              <a:off x="3197898" y="532718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Taşıma Problemleri ve Mantıksal Kısıtlar</a:t>
              </a:r>
              <a:endParaRPr lang="en-US" altLang="ko-KR" sz="1400" b="1" dirty="0">
                <a:solidFill>
                  <a:srgbClr val="5E4722"/>
                </a:solidFill>
                <a:latin typeface="+mj-lt"/>
                <a:ea typeface="맑은 고딕" pitchFamily="50" charset="-127"/>
              </a:endParaRPr>
            </a:p>
          </p:txBody>
        </p:sp>
        <p:sp>
          <p:nvSpPr>
            <p:cNvPr id="88" name="Text Box 11"/>
            <p:cNvSpPr txBox="1">
              <a:spLocks noChangeArrowheads="1"/>
            </p:cNvSpPr>
            <p:nvPr/>
          </p:nvSpPr>
          <p:spPr bwMode="auto">
            <a:xfrm>
              <a:off x="3197898" y="565492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İf yapıları, and ve or yapıları, either or yapıları</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9" name="TextBox 13"/>
            <p:cNvSpPr txBox="1">
              <a:spLocks noChangeArrowheads="1"/>
            </p:cNvSpPr>
            <p:nvPr/>
          </p:nvSpPr>
          <p:spPr bwMode="auto">
            <a:xfrm>
              <a:off x="2638129" y="542217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05</a:t>
              </a:r>
              <a:endParaRPr lang="ko-KR" altLang="en-US" sz="2500" b="1" dirty="0">
                <a:solidFill>
                  <a:srgbClr val="EA6131"/>
                </a:solidFill>
                <a:latin typeface="+mj-lt"/>
                <a:ea typeface="맑은 고딕" pitchFamily="50" charset="-127"/>
              </a:endParaRPr>
            </a:p>
          </p:txBody>
        </p:sp>
      </p:grpSp>
      <p:grpSp>
        <p:nvGrpSpPr>
          <p:cNvPr id="3" name="그룹 2">
            <a:extLst>
              <a:ext uri="{FF2B5EF4-FFF2-40B4-BE49-F238E27FC236}">
                <a16:creationId xmlns:a16="http://schemas.microsoft.com/office/drawing/2014/main" id="{30808DBB-FE8A-44B5-9738-473CFB7BC042}"/>
              </a:ext>
            </a:extLst>
          </p:cNvPr>
          <p:cNvGrpSpPr/>
          <p:nvPr/>
        </p:nvGrpSpPr>
        <p:grpSpPr>
          <a:xfrm>
            <a:off x="3563888" y="2580104"/>
            <a:ext cx="4464496" cy="678035"/>
            <a:chOff x="2638129" y="2462064"/>
            <a:chExt cx="3728419" cy="678035"/>
          </a:xfrm>
        </p:grpSpPr>
        <p:sp>
          <p:nvSpPr>
            <p:cNvPr id="18" name="Text Box 5"/>
            <p:cNvSpPr txBox="1">
              <a:spLocks noChangeArrowheads="1"/>
            </p:cNvSpPr>
            <p:nvPr/>
          </p:nvSpPr>
          <p:spPr bwMode="auto">
            <a:xfrm>
              <a:off x="3197897" y="2462064"/>
              <a:ext cx="3168351" cy="307777"/>
            </a:xfrm>
            <a:prstGeom prst="rect">
              <a:avLst/>
            </a:prstGeom>
            <a:noFill/>
            <a:ln w="9525">
              <a:noFill/>
              <a:miter lim="800000"/>
              <a:headEnd/>
              <a:tailEnd/>
            </a:ln>
          </p:spPr>
          <p:txBody>
            <a:bodyPr wrap="square">
              <a:spAutoFit/>
            </a:bodyPr>
            <a:lstStyle/>
            <a:p>
              <a:pPr>
                <a:defRPr/>
              </a:pPr>
              <a:r>
                <a:rPr lang="tr-TR" altLang="ko-KR" sz="1400" b="1">
                  <a:solidFill>
                    <a:srgbClr val="5E4722"/>
                  </a:solidFill>
                  <a:latin typeface="+mj-lt"/>
                  <a:ea typeface="맑은 고딕" pitchFamily="50" charset="-127"/>
                </a:rPr>
                <a:t>Taşıma Problemleri – Transportation Problems</a:t>
              </a:r>
              <a:endParaRPr lang="en-US" altLang="ko-KR" sz="1400" b="1" dirty="0">
                <a:solidFill>
                  <a:srgbClr val="5E4722"/>
                </a:solidFill>
                <a:latin typeface="+mj-lt"/>
                <a:ea typeface="맑은 고딕" pitchFamily="50" charset="-127"/>
              </a:endParaRPr>
            </a:p>
          </p:txBody>
        </p:sp>
        <p:sp>
          <p:nvSpPr>
            <p:cNvPr id="19" name="Text Box 11"/>
            <p:cNvSpPr txBox="1">
              <a:spLocks noChangeArrowheads="1"/>
            </p:cNvSpPr>
            <p:nvPr/>
          </p:nvSpPr>
          <p:spPr bwMode="auto">
            <a:xfrm>
              <a:off x="3197898" y="2712859"/>
              <a:ext cx="3168650" cy="400110"/>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Minimum maliyet ve minimum zaman, dengeli problemler ve dengesiz problemler</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20" name="TextBox 13"/>
            <p:cNvSpPr txBox="1">
              <a:spLocks noChangeArrowheads="1"/>
            </p:cNvSpPr>
            <p:nvPr/>
          </p:nvSpPr>
          <p:spPr bwMode="auto">
            <a:xfrm>
              <a:off x="2638129" y="255705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01</a:t>
              </a:r>
              <a:endParaRPr lang="ko-KR" altLang="en-US" sz="2500" b="1" dirty="0">
                <a:solidFill>
                  <a:srgbClr val="EA6131"/>
                </a:solidFill>
                <a:latin typeface="+mj-lt"/>
                <a:ea typeface="맑은 고딕" pitchFamily="50" charset="-127"/>
              </a:endParaRPr>
            </a:p>
          </p:txBody>
        </p:sp>
        <p:cxnSp>
          <p:nvCxnSpPr>
            <p:cNvPr id="5" name="직선 연결선 4"/>
            <p:cNvCxnSpPr/>
            <p:nvPr/>
          </p:nvCxnSpPr>
          <p:spPr>
            <a:xfrm>
              <a:off x="2737654" y="3140099"/>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a:extLst>
              <a:ext uri="{FF2B5EF4-FFF2-40B4-BE49-F238E27FC236}">
                <a16:creationId xmlns:a16="http://schemas.microsoft.com/office/drawing/2014/main" id="{FB9CA378-7FC1-47A3-8B90-3FF15AA93296}"/>
              </a:ext>
            </a:extLst>
          </p:cNvPr>
          <p:cNvGrpSpPr/>
          <p:nvPr/>
        </p:nvGrpSpPr>
        <p:grpSpPr>
          <a:xfrm>
            <a:off x="3563888" y="3296384"/>
            <a:ext cx="5184576" cy="676978"/>
            <a:chOff x="2638129" y="3178344"/>
            <a:chExt cx="3728419" cy="676978"/>
          </a:xfrm>
        </p:grpSpPr>
        <p:sp>
          <p:nvSpPr>
            <p:cNvPr id="72" name="Text Box 5"/>
            <p:cNvSpPr txBox="1">
              <a:spLocks noChangeArrowheads="1"/>
            </p:cNvSpPr>
            <p:nvPr/>
          </p:nvSpPr>
          <p:spPr bwMode="auto">
            <a:xfrm>
              <a:off x="3197898" y="317834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Aktarma Problemleri – Transshipment Problems</a:t>
              </a:r>
              <a:endParaRPr lang="en-US" altLang="ko-KR" sz="1400" b="1" dirty="0">
                <a:solidFill>
                  <a:srgbClr val="5E4722"/>
                </a:solidFill>
                <a:latin typeface="+mj-lt"/>
                <a:ea typeface="맑은 고딕" pitchFamily="50" charset="-127"/>
              </a:endParaRPr>
            </a:p>
          </p:txBody>
        </p:sp>
        <p:sp>
          <p:nvSpPr>
            <p:cNvPr id="73" name="Text Box 11"/>
            <p:cNvSpPr txBox="1">
              <a:spLocks noChangeArrowheads="1"/>
            </p:cNvSpPr>
            <p:nvPr/>
          </p:nvSpPr>
          <p:spPr bwMode="auto">
            <a:xfrm>
              <a:off x="3197898" y="350608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Aktarma düğümlü taşıma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2638129" y="327333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02</a:t>
              </a:r>
              <a:endParaRPr lang="ko-KR" altLang="en-US" sz="2500" b="1" dirty="0">
                <a:solidFill>
                  <a:srgbClr val="EA6131"/>
                </a:solidFill>
                <a:latin typeface="+mj-lt"/>
                <a:ea typeface="맑은 고딕" pitchFamily="50" charset="-127"/>
              </a:endParaRPr>
            </a:p>
          </p:txBody>
        </p:sp>
        <p:cxnSp>
          <p:nvCxnSpPr>
            <p:cNvPr id="31" name="직선 연결선 30"/>
            <p:cNvCxnSpPr/>
            <p:nvPr/>
          </p:nvCxnSpPr>
          <p:spPr>
            <a:xfrm>
              <a:off x="2737654" y="3855322"/>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72C31318-557D-4058-9AB1-73285F00017F}"/>
              </a:ext>
            </a:extLst>
          </p:cNvPr>
          <p:cNvGrpSpPr/>
          <p:nvPr/>
        </p:nvGrpSpPr>
        <p:grpSpPr>
          <a:xfrm>
            <a:off x="3563888" y="4012664"/>
            <a:ext cx="4884355" cy="675922"/>
            <a:chOff x="2638129" y="3894624"/>
            <a:chExt cx="3728419" cy="675922"/>
          </a:xfrm>
        </p:grpSpPr>
        <p:sp>
          <p:nvSpPr>
            <p:cNvPr id="77" name="Text Box 5"/>
            <p:cNvSpPr txBox="1">
              <a:spLocks noChangeArrowheads="1"/>
            </p:cNvSpPr>
            <p:nvPr/>
          </p:nvSpPr>
          <p:spPr bwMode="auto">
            <a:xfrm>
              <a:off x="3197898" y="3894624"/>
              <a:ext cx="2952750" cy="523220"/>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Atama Problemleri – Assignment Problems</a:t>
              </a:r>
              <a:endParaRPr lang="en-US" altLang="ko-KR" sz="1400" b="1" dirty="0">
                <a:solidFill>
                  <a:srgbClr val="5E4722"/>
                </a:solidFill>
                <a:latin typeface="+mj-lt"/>
                <a:ea typeface="맑은 고딕" pitchFamily="50" charset="-127"/>
              </a:endParaRPr>
            </a:p>
          </p:txBody>
        </p:sp>
        <p:sp>
          <p:nvSpPr>
            <p:cNvPr id="78" name="Text Box 11"/>
            <p:cNvSpPr txBox="1">
              <a:spLocks noChangeArrowheads="1"/>
            </p:cNvSpPr>
            <p:nvPr/>
          </p:nvSpPr>
          <p:spPr bwMode="auto">
            <a:xfrm>
              <a:off x="3197898" y="422236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0-1 Tam sayılı programlama problemleri</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2638129" y="398961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03</a:t>
              </a:r>
              <a:endParaRPr lang="ko-KR" altLang="en-US" sz="2500" b="1" dirty="0">
                <a:solidFill>
                  <a:srgbClr val="EA6131"/>
                </a:solidFill>
                <a:latin typeface="+mj-lt"/>
                <a:ea typeface="맑은 고딕" pitchFamily="50" charset="-127"/>
              </a:endParaRPr>
            </a:p>
          </p:txBody>
        </p:sp>
        <p:cxnSp>
          <p:nvCxnSpPr>
            <p:cNvPr id="32" name="직선 연결선 31"/>
            <p:cNvCxnSpPr/>
            <p:nvPr/>
          </p:nvCxnSpPr>
          <p:spPr>
            <a:xfrm>
              <a:off x="2737654" y="4570546"/>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a:extLst>
              <a:ext uri="{FF2B5EF4-FFF2-40B4-BE49-F238E27FC236}">
                <a16:creationId xmlns:a16="http://schemas.microsoft.com/office/drawing/2014/main" id="{BE259C7F-4910-4B72-BC6E-900D92D7F29D}"/>
              </a:ext>
            </a:extLst>
          </p:cNvPr>
          <p:cNvGrpSpPr/>
          <p:nvPr/>
        </p:nvGrpSpPr>
        <p:grpSpPr>
          <a:xfrm>
            <a:off x="3563888" y="4728944"/>
            <a:ext cx="3888432" cy="683919"/>
            <a:chOff x="2638129" y="4610904"/>
            <a:chExt cx="3888432" cy="683919"/>
          </a:xfrm>
        </p:grpSpPr>
        <p:sp>
          <p:nvSpPr>
            <p:cNvPr id="82" name="Text Box 5"/>
            <p:cNvSpPr txBox="1">
              <a:spLocks noChangeArrowheads="1"/>
            </p:cNvSpPr>
            <p:nvPr/>
          </p:nvSpPr>
          <p:spPr bwMode="auto">
            <a:xfrm>
              <a:off x="3357911" y="4610904"/>
              <a:ext cx="2952750" cy="307975"/>
            </a:xfrm>
            <a:prstGeom prst="rect">
              <a:avLst/>
            </a:prstGeom>
            <a:noFill/>
            <a:ln w="9525">
              <a:noFill/>
              <a:miter lim="800000"/>
              <a:headEnd/>
              <a:tailEnd/>
            </a:ln>
          </p:spPr>
          <p:txBody>
            <a:bodyPr>
              <a:spAutoFit/>
            </a:bodyPr>
            <a:lstStyle/>
            <a:p>
              <a:pPr>
                <a:defRPr/>
              </a:pPr>
              <a:r>
                <a:rPr lang="tr-TR" altLang="ko-KR" sz="1400" b="1">
                  <a:solidFill>
                    <a:srgbClr val="5E4722"/>
                  </a:solidFill>
                  <a:latin typeface="+mj-lt"/>
                  <a:ea typeface="맑은 고딕" pitchFamily="50" charset="-127"/>
                </a:rPr>
                <a:t>Temel Prensipler</a:t>
              </a:r>
              <a:endParaRPr lang="en-US" altLang="ko-KR" sz="1400" b="1" dirty="0">
                <a:solidFill>
                  <a:srgbClr val="5E4722"/>
                </a:solidFill>
                <a:latin typeface="+mj-lt"/>
                <a:ea typeface="맑은 고딕" pitchFamily="50" charset="-127"/>
              </a:endParaRPr>
            </a:p>
          </p:txBody>
        </p:sp>
        <p:sp>
          <p:nvSpPr>
            <p:cNvPr id="83" name="Text Box 11"/>
            <p:cNvSpPr txBox="1">
              <a:spLocks noChangeArrowheads="1"/>
            </p:cNvSpPr>
            <p:nvPr/>
          </p:nvSpPr>
          <p:spPr bwMode="auto">
            <a:xfrm>
              <a:off x="3357911" y="4938643"/>
              <a:ext cx="3168650" cy="246221"/>
            </a:xfrm>
            <a:prstGeom prst="rect">
              <a:avLst/>
            </a:prstGeom>
            <a:noFill/>
            <a:ln w="9525">
              <a:noFill/>
              <a:miter lim="800000"/>
              <a:headEnd/>
              <a:tailEnd/>
            </a:ln>
            <a:effectLst/>
          </p:spPr>
          <p:txBody>
            <a:bodyPr anchor="ctr">
              <a:spAutoFit/>
            </a:bodyPr>
            <a:lstStyle/>
            <a:p>
              <a:pPr>
                <a:lnSpc>
                  <a:spcPts val="1200"/>
                </a:lnSpc>
                <a:defRPr/>
              </a:pPr>
              <a:r>
                <a:rPr lang="tr-TR" altLang="ko-KR" sz="1100">
                  <a:solidFill>
                    <a:schemeClr val="tx1">
                      <a:lumMod val="85000"/>
                      <a:lumOff val="15000"/>
                    </a:schemeClr>
                  </a:solidFill>
                  <a:latin typeface="+mj-lt"/>
                  <a:ea typeface="맑은 고딕" pitchFamily="50" charset="-127"/>
                  <a:cs typeface="굴림" pitchFamily="50" charset="-127"/>
                </a:rPr>
                <a:t>Düğüm denge kısıtları, problemlerin dengelenmesi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2638129" y="4705896"/>
              <a:ext cx="508473" cy="477054"/>
            </a:xfrm>
            <a:prstGeom prst="rect">
              <a:avLst/>
            </a:prstGeom>
            <a:noFill/>
            <a:ln w="9525">
              <a:noFill/>
              <a:miter lim="800000"/>
              <a:headEnd/>
              <a:tailEnd/>
            </a:ln>
          </p:spPr>
          <p:txBody>
            <a:bodyPr wrap="none">
              <a:spAutoFit/>
            </a:bodyPr>
            <a:lstStyle/>
            <a:p>
              <a:r>
                <a:rPr lang="en-US" altLang="ko-KR" sz="2500" b="1" dirty="0">
                  <a:solidFill>
                    <a:srgbClr val="EA6131"/>
                  </a:solidFill>
                  <a:latin typeface="+mj-lt"/>
                  <a:ea typeface="맑은 고딕" pitchFamily="50" charset="-127"/>
                </a:rPr>
                <a:t>04</a:t>
              </a:r>
              <a:endParaRPr lang="ko-KR" altLang="en-US" sz="2500" b="1" dirty="0">
                <a:solidFill>
                  <a:srgbClr val="EA6131"/>
                </a:solidFill>
                <a:latin typeface="+mj-lt"/>
                <a:ea typeface="맑은 고딕" pitchFamily="50" charset="-127"/>
              </a:endParaRPr>
            </a:p>
          </p:txBody>
        </p:sp>
        <p:cxnSp>
          <p:nvCxnSpPr>
            <p:cNvPr id="33" name="직선 연결선 32"/>
            <p:cNvCxnSpPr/>
            <p:nvPr/>
          </p:nvCxnSpPr>
          <p:spPr>
            <a:xfrm>
              <a:off x="2737654" y="5294823"/>
              <a:ext cx="3168352" cy="0"/>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6EAEEA-6A49-4BA9-AEA1-2E64B89C818F}"/>
              </a:ext>
            </a:extLst>
          </p:cNvPr>
          <p:cNvSpPr txBox="1"/>
          <p:nvPr/>
        </p:nvSpPr>
        <p:spPr>
          <a:xfrm>
            <a:off x="-36512" y="1985065"/>
            <a:ext cx="2065590" cy="507831"/>
          </a:xfrm>
          <a:prstGeom prst="rect">
            <a:avLst/>
          </a:prstGeom>
          <a:noFill/>
        </p:spPr>
        <p:txBody>
          <a:bodyPr wrap="square" rtlCol="0" anchor="ctr">
            <a:spAutoFit/>
          </a:bodyPr>
          <a:lstStyle/>
          <a:p>
            <a:pPr algn="ctr"/>
            <a:r>
              <a:rPr lang="tr-TR" altLang="ko-KR" sz="2700" b="1">
                <a:solidFill>
                  <a:schemeClr val="bg1"/>
                </a:solidFill>
                <a:latin typeface="+mj-lt"/>
                <a:ea typeface="맑은 고딕" pitchFamily="50" charset="-127"/>
              </a:rPr>
              <a:t>İçerik</a:t>
            </a:r>
            <a:endParaRPr lang="ko-KR" altLang="en-US" sz="2700" b="1" dirty="0">
              <a:solidFill>
                <a:schemeClr val="bg1"/>
              </a:solidFill>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0DE12B8E-F16D-C14D-8CE8-347CC1DA338E}"/>
                  </a:ext>
                </a:extLst>
              </p:cNvPr>
              <p:cNvSpPr>
                <a:spLocks noGrp="1"/>
              </p:cNvSpPr>
              <p:nvPr>
                <p:ph idx="1"/>
              </p:nvPr>
            </p:nvSpPr>
            <p:spPr>
              <a:xfrm>
                <a:off x="323528" y="1484784"/>
                <a:ext cx="8568952" cy="4881686"/>
              </a:xfrm>
            </p:spPr>
            <p:txBody>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𝑍𝑚𝑖𝑛</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sv-SE"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tr-TR" i="1" smtClean="0">
                          <a:latin typeface="Cambria Math" panose="02040503050406030204" pitchFamily="18" charset="0"/>
                        </a:rPr>
                        <m:t>≤</m:t>
                      </m:r>
                      <m:r>
                        <a:rPr lang="sv-SE" i="1" smtClean="0">
                          <a:latin typeface="Cambria Math" panose="02040503050406030204" pitchFamily="18" charset="0"/>
                        </a:rPr>
                        <m:t> 130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pPr marL="0" indent="0">
                  <a:buNone/>
                </a:pPr>
                <a:endParaRPr lang="en-US"/>
              </a:p>
              <a:p>
                <a:endParaRPr lang="en-US"/>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0DE12B8E-F16D-C14D-8CE8-347CC1DA338E}"/>
                  </a:ext>
                </a:extLst>
              </p:cNvPr>
              <p:cNvSpPr>
                <a:spLocks noGrp="1" noRot="1" noChangeAspect="1" noMove="1" noResize="1" noEditPoints="1" noAdjustHandles="1" noChangeArrowheads="1" noChangeShapeType="1" noTextEdit="1"/>
              </p:cNvSpPr>
              <p:nvPr>
                <p:ph idx="1"/>
              </p:nvPr>
            </p:nvSpPr>
            <p:spPr>
              <a:xfrm>
                <a:off x="323528" y="1484784"/>
                <a:ext cx="8568952" cy="4881686"/>
              </a:xfrm>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B4B5D44-806B-032C-B58F-9FFD7E1D1889}"/>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3305D587-7EA8-3DDB-BC64-CC4F679E2DB8}"/>
              </a:ext>
            </a:extLst>
          </p:cNvPr>
          <p:cNvSpPr txBox="1"/>
          <p:nvPr/>
        </p:nvSpPr>
        <p:spPr>
          <a:xfrm>
            <a:off x="6012161" y="3369766"/>
            <a:ext cx="2952328" cy="923330"/>
          </a:xfrm>
          <a:prstGeom prst="rect">
            <a:avLst/>
          </a:prstGeom>
          <a:noFill/>
        </p:spPr>
        <p:txBody>
          <a:bodyPr wrap="square">
            <a:spAutoFit/>
          </a:bodyPr>
          <a:lstStyle/>
          <a:p>
            <a:r>
              <a:rPr lang="tr-TR"/>
              <a:t>4x130 &gt; 150 +200 olduğu için talep fazlası var &lt;= kısıt yazıldı.</a:t>
            </a:r>
            <a:endParaRPr lang="tr-TR" dirty="0"/>
          </a:p>
        </p:txBody>
      </p:sp>
      <p:sp>
        <p:nvSpPr>
          <p:cNvPr id="6" name="Sağ Ayraç 5">
            <a:extLst>
              <a:ext uri="{FF2B5EF4-FFF2-40B4-BE49-F238E27FC236}">
                <a16:creationId xmlns:a16="http://schemas.microsoft.com/office/drawing/2014/main" id="{8504CAF0-709E-50AC-478B-D059580090B0}"/>
              </a:ext>
            </a:extLst>
          </p:cNvPr>
          <p:cNvSpPr/>
          <p:nvPr/>
        </p:nvSpPr>
        <p:spPr>
          <a:xfrm>
            <a:off x="5724128" y="3260884"/>
            <a:ext cx="288032" cy="936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92535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09CCFAB-08C1-1DDB-0E44-192EA1DA04DC}"/>
              </a:ext>
            </a:extLst>
          </p:cNvPr>
          <p:cNvSpPr>
            <a:spLocks noGrp="1"/>
          </p:cNvSpPr>
          <p:nvPr>
            <p:ph idx="1"/>
          </p:nvPr>
        </p:nvSpPr>
        <p:spPr/>
        <p:txBody>
          <a:bodyPr/>
          <a:lstStyle/>
          <a:p>
            <a:pPr>
              <a:buFont typeface="Arial" panose="020B0604020202020204" pitchFamily="34" charset="0"/>
              <a:buChar char="•"/>
            </a:pPr>
            <a:r>
              <a:rPr lang="tr-TR"/>
              <a:t>Widgetco, biri Memphis'te diğeri Denver'da olmak üzere iki fabrikada test kiti üretmektedir. Memphis fabrikası günde 150 test kiti üretebiliyor ve Denver fabrikası günde 200 kadar test kiti üretebilir. test kitleri </a:t>
            </a:r>
            <a:r>
              <a:rPr lang="tr-TR" b="1" u="sng"/>
              <a:t>Los Angeles ve Boston’daki </a:t>
            </a:r>
            <a:r>
              <a:rPr lang="tr-TR"/>
              <a:t>müşterilere hava yoluyla taşınmaktadır. Her şehirdeki müşterilerin günde 130 test kiti talep etmektedir. </a:t>
            </a:r>
          </a:p>
          <a:p>
            <a:pPr>
              <a:buFont typeface="Arial" panose="020B0604020202020204" pitchFamily="34" charset="0"/>
              <a:buChar char="•"/>
            </a:pPr>
            <a:r>
              <a:rPr lang="tr-TR"/>
              <a:t>Widgetco bazı hava ulaşım vergileri sebebiyle, önce NY veya Chicago’ya daha sonra nihayi hedeflerine mal göndermenin daha ucuz olacağını düşünmektedir. Taşıma maliyetleri tabloda verilmiştir. </a:t>
            </a:r>
          </a:p>
          <a:p>
            <a:pPr>
              <a:buFont typeface="Arial" panose="020B0604020202020204" pitchFamily="34" charset="0"/>
              <a:buChar char="•"/>
            </a:pPr>
            <a:r>
              <a:rPr lang="tr-TR"/>
              <a:t>NY ve Chicago’da yalnızca depo olduğu ve aktarma merkezi olarak kullanıldığını düşünecek olursak yeni modelimiz nasıl olacaktır. </a:t>
            </a:r>
          </a:p>
          <a:p>
            <a:endParaRPr lang="tr-TR"/>
          </a:p>
          <a:p>
            <a:endParaRPr lang="tr-TR"/>
          </a:p>
          <a:p>
            <a:endParaRPr lang="tr-TR"/>
          </a:p>
        </p:txBody>
      </p:sp>
      <p:sp>
        <p:nvSpPr>
          <p:cNvPr id="3" name="Başlık 2">
            <a:extLst>
              <a:ext uri="{FF2B5EF4-FFF2-40B4-BE49-F238E27FC236}">
                <a16:creationId xmlns:a16="http://schemas.microsoft.com/office/drawing/2014/main" id="{09ECAB4A-734A-2360-E44A-C539FD7607DA}"/>
              </a:ext>
            </a:extLst>
          </p:cNvPr>
          <p:cNvSpPr>
            <a:spLocks noGrp="1"/>
          </p:cNvSpPr>
          <p:nvPr>
            <p:ph type="title"/>
          </p:nvPr>
        </p:nvSpPr>
        <p:spPr/>
        <p:txBody>
          <a:bodyPr/>
          <a:lstStyle/>
          <a:p>
            <a:r>
              <a:rPr lang="tr-TR"/>
              <a:t>Widgetco-II</a:t>
            </a:r>
          </a:p>
        </p:txBody>
      </p:sp>
      <p:graphicFrame>
        <p:nvGraphicFramePr>
          <p:cNvPr id="4" name="Table 14">
            <a:extLst>
              <a:ext uri="{FF2B5EF4-FFF2-40B4-BE49-F238E27FC236}">
                <a16:creationId xmlns:a16="http://schemas.microsoft.com/office/drawing/2014/main" id="{A55F8CCE-D4E4-CA8A-ADF0-4F622215A261}"/>
              </a:ext>
            </a:extLst>
          </p:cNvPr>
          <p:cNvGraphicFramePr>
            <a:graphicFrameLocks noGrp="1"/>
          </p:cNvGraphicFramePr>
          <p:nvPr>
            <p:extLst>
              <p:ext uri="{D42A27DB-BD31-4B8C-83A1-F6EECF244321}">
                <p14:modId xmlns:p14="http://schemas.microsoft.com/office/powerpoint/2010/main" val="1041281663"/>
              </p:ext>
            </p:extLst>
          </p:nvPr>
        </p:nvGraphicFramePr>
        <p:xfrm>
          <a:off x="179512" y="3945049"/>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dirty="0" err="1">
                          <a:effectLst/>
                        </a:rPr>
                        <a:t>Memphis</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a:effectLst/>
                        </a:rPr>
                        <a:t>8</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13</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28</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15</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12</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25</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17</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6</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14</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16</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graphicFrame>
        <p:nvGraphicFramePr>
          <p:cNvPr id="5" name="Table 15">
            <a:extLst>
              <a:ext uri="{FF2B5EF4-FFF2-40B4-BE49-F238E27FC236}">
                <a16:creationId xmlns:a16="http://schemas.microsoft.com/office/drawing/2014/main" id="{FA1D2E5F-997F-152F-8380-BEA275167D43}"/>
              </a:ext>
            </a:extLst>
          </p:cNvPr>
          <p:cNvGraphicFramePr>
            <a:graphicFrameLocks noGrp="1"/>
          </p:cNvGraphicFramePr>
          <p:nvPr>
            <p:extLst>
              <p:ext uri="{D42A27DB-BD31-4B8C-83A1-F6EECF244321}">
                <p14:modId xmlns:p14="http://schemas.microsoft.com/office/powerpoint/2010/main" val="2453896424"/>
              </p:ext>
            </p:extLst>
          </p:nvPr>
        </p:nvGraphicFramePr>
        <p:xfrm>
          <a:off x="4292034" y="5373216"/>
          <a:ext cx="4456430" cy="1333500"/>
        </p:xfrm>
        <a:graphic>
          <a:graphicData uri="http://schemas.openxmlformats.org/drawingml/2006/table">
            <a:tbl>
              <a:tblPr>
                <a:tableStyleId>{5C22544A-7EE6-4342-B048-85BDC9FD1C3A}</a:tableStyleId>
              </a:tblPr>
              <a:tblGrid>
                <a:gridCol w="704215">
                  <a:extLst>
                    <a:ext uri="{9D8B030D-6E8A-4147-A177-3AD203B41FA5}">
                      <a16:colId xmlns:a16="http://schemas.microsoft.com/office/drawing/2014/main" val="1532260783"/>
                    </a:ext>
                  </a:extLst>
                </a:gridCol>
                <a:gridCol w="704215">
                  <a:extLst>
                    <a:ext uri="{9D8B030D-6E8A-4147-A177-3AD203B41FA5}">
                      <a16:colId xmlns:a16="http://schemas.microsoft.com/office/drawing/2014/main" val="3194058326"/>
                    </a:ext>
                  </a:extLst>
                </a:gridCol>
                <a:gridCol w="609600">
                  <a:extLst>
                    <a:ext uri="{9D8B030D-6E8A-4147-A177-3AD203B41FA5}">
                      <a16:colId xmlns:a16="http://schemas.microsoft.com/office/drawing/2014/main" val="3794889283"/>
                    </a:ext>
                  </a:extLst>
                </a:gridCol>
                <a:gridCol w="609600">
                  <a:extLst>
                    <a:ext uri="{9D8B030D-6E8A-4147-A177-3AD203B41FA5}">
                      <a16:colId xmlns:a16="http://schemas.microsoft.com/office/drawing/2014/main" val="3808936346"/>
                    </a:ext>
                  </a:extLst>
                </a:gridCol>
                <a:gridCol w="609600">
                  <a:extLst>
                    <a:ext uri="{9D8B030D-6E8A-4147-A177-3AD203B41FA5}">
                      <a16:colId xmlns:a16="http://schemas.microsoft.com/office/drawing/2014/main" val="2618767592"/>
                    </a:ext>
                  </a:extLst>
                </a:gridCol>
                <a:gridCol w="609600">
                  <a:extLst>
                    <a:ext uri="{9D8B030D-6E8A-4147-A177-3AD203B41FA5}">
                      <a16:colId xmlns:a16="http://schemas.microsoft.com/office/drawing/2014/main" val="2577973855"/>
                    </a:ext>
                  </a:extLst>
                </a:gridCol>
                <a:gridCol w="609600">
                  <a:extLst>
                    <a:ext uri="{9D8B030D-6E8A-4147-A177-3AD203B41FA5}">
                      <a16:colId xmlns:a16="http://schemas.microsoft.com/office/drawing/2014/main" val="1091934229"/>
                    </a:ext>
                  </a:extLst>
                </a:gridCol>
              </a:tblGrid>
              <a:tr h="182880">
                <a:tc>
                  <a:txBody>
                    <a:bodyPr/>
                    <a:lstStyle/>
                    <a:p>
                      <a:pPr algn="l" fontAlgn="b"/>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Denver</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4264765"/>
                  </a:ext>
                </a:extLst>
              </a:tr>
              <a:tr h="182880">
                <a:tc>
                  <a:txBody>
                    <a:bodyPr/>
                    <a:lstStyle/>
                    <a:p>
                      <a:pPr algn="l" fontAlgn="b"/>
                      <a:r>
                        <a:rPr lang="tr-TR" sz="1200" u="none" strike="noStrike">
                          <a:effectLst/>
                        </a:rPr>
                        <a:t>Memphis</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a:effectLst/>
                        </a:rPr>
                        <a:t>0</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XM,NY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XM,LA</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XM,B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7805722"/>
                  </a:ext>
                </a:extLst>
              </a:tr>
              <a:tr h="182880">
                <a:tc>
                  <a:txBody>
                    <a:bodyPr/>
                    <a:lstStyle/>
                    <a:p>
                      <a:pPr algn="l" fontAlgn="b"/>
                      <a:r>
                        <a:rPr lang="tr-TR" sz="1200" u="none" strike="noStrike" dirty="0">
                          <a:effectLst/>
                        </a:rPr>
                        <a:t>Denver</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XD,NY</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u="none" strike="noStrike" dirty="0">
                          <a:effectLst/>
                        </a:rPr>
                        <a:t>XD,C</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XD,LA</a:t>
                      </a:r>
                    </a:p>
                  </a:txBody>
                  <a:tcPr marL="7620" marR="7620" marT="7620" marB="0" anchor="b"/>
                </a:tc>
                <a:tc>
                  <a:txBody>
                    <a:bodyPr/>
                    <a:lstStyle/>
                    <a:p>
                      <a:pPr algn="ctr" fontAlgn="b"/>
                      <a:r>
                        <a:rPr lang="tr-TR" sz="1200" u="none" strike="noStrike" dirty="0">
                          <a:effectLst/>
                        </a:rPr>
                        <a:t>XD,B</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311444"/>
                  </a:ext>
                </a:extLst>
              </a:tr>
              <a:tr h="182880">
                <a:tc>
                  <a:txBody>
                    <a:bodyPr/>
                    <a:lstStyle/>
                    <a:p>
                      <a:pPr algn="l" fontAlgn="b"/>
                      <a:r>
                        <a:rPr lang="tr-TR" sz="1200" u="none" strike="noStrike">
                          <a:effectLst/>
                        </a:rPr>
                        <a:t>NY</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XNY,C</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XNY,B</a:t>
                      </a:r>
                    </a:p>
                  </a:txBody>
                  <a:tcPr marL="7620" marR="7620" marT="7620" marB="0" anchor="b"/>
                </a:tc>
                <a:extLst>
                  <a:ext uri="{0D108BD9-81ED-4DB2-BD59-A6C34878D82A}">
                    <a16:rowId xmlns:a16="http://schemas.microsoft.com/office/drawing/2014/main" val="2906990899"/>
                  </a:ext>
                </a:extLst>
              </a:tr>
              <a:tr h="182880">
                <a:tc>
                  <a:txBody>
                    <a:bodyPr/>
                    <a:lstStyle/>
                    <a:p>
                      <a:pPr algn="l" fontAlgn="b"/>
                      <a:r>
                        <a:rPr lang="tr-TR" sz="1200" u="none" strike="noStrike">
                          <a:effectLst/>
                        </a:rPr>
                        <a:t>Chicago</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XC,NY</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XC,LA</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XC,B</a:t>
                      </a:r>
                    </a:p>
                  </a:txBody>
                  <a:tcPr marL="7620" marR="7620" marT="7620" marB="0" anchor="b"/>
                </a:tc>
                <a:extLst>
                  <a:ext uri="{0D108BD9-81ED-4DB2-BD59-A6C34878D82A}">
                    <a16:rowId xmlns:a16="http://schemas.microsoft.com/office/drawing/2014/main" val="3472229429"/>
                  </a:ext>
                </a:extLst>
              </a:tr>
              <a:tr h="182880">
                <a:tc>
                  <a:txBody>
                    <a:bodyPr/>
                    <a:lstStyle/>
                    <a:p>
                      <a:pPr algn="l" fontAlgn="b"/>
                      <a:r>
                        <a:rPr lang="tr-TR" sz="1200" u="none" strike="noStrike">
                          <a:effectLst/>
                        </a:rPr>
                        <a:t>LA</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2667642625"/>
                  </a:ext>
                </a:extLst>
              </a:tr>
              <a:tr h="182880">
                <a:tc>
                  <a:txBody>
                    <a:bodyPr/>
                    <a:lstStyle/>
                    <a:p>
                      <a:pPr algn="l" fontAlgn="b"/>
                      <a:r>
                        <a:rPr lang="tr-TR" sz="1200" u="none" strike="noStrike">
                          <a:effectLst/>
                        </a:rPr>
                        <a:t>Boston</a:t>
                      </a:r>
                      <a:endParaRPr lang="tr-TR"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b="0" i="0" u="none" strike="noStrike" dirty="0">
                          <a:solidFill>
                            <a:srgbClr val="000000"/>
                          </a:solidFill>
                          <a:effectLst/>
                          <a:latin typeface="Calibri" panose="020F0502020204030204" pitchFamily="34" charset="0"/>
                        </a:rPr>
                        <a:t>-</a:t>
                      </a:r>
                    </a:p>
                  </a:txBody>
                  <a:tcPr marL="7620" marR="7620" marT="7620" marB="0" anchor="b"/>
                </a:tc>
                <a:tc>
                  <a:txBody>
                    <a:bodyPr/>
                    <a:lstStyle/>
                    <a:p>
                      <a:pPr algn="ctr" fontAlgn="b"/>
                      <a:r>
                        <a:rPr lang="tr-TR" sz="1200" u="none" strike="noStrike" dirty="0">
                          <a:effectLst/>
                        </a:rPr>
                        <a:t>0</a:t>
                      </a:r>
                      <a:endParaRPr lang="tr-TR"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9727837"/>
                  </a:ext>
                </a:extLst>
              </a:tr>
            </a:tbl>
          </a:graphicData>
        </a:graphic>
      </p:graphicFrame>
    </p:spTree>
    <p:extLst>
      <p:ext uri="{BB962C8B-B14F-4D97-AF65-F5344CB8AC3E}">
        <p14:creationId xmlns:p14="http://schemas.microsoft.com/office/powerpoint/2010/main" val="133669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3006C3D-17D0-8C89-74F4-9CF8CF6960A3}"/>
              </a:ext>
            </a:extLst>
          </p:cNvPr>
          <p:cNvSpPr>
            <a:spLocks noGrp="1"/>
          </p:cNvSpPr>
          <p:nvPr>
            <p:ph type="title"/>
          </p:nvPr>
        </p:nvSpPr>
        <p:spPr/>
        <p:txBody>
          <a:bodyPr/>
          <a:lstStyle/>
          <a:p>
            <a:endParaRPr lang="tr-TR"/>
          </a:p>
        </p:txBody>
      </p:sp>
      <p:grpSp>
        <p:nvGrpSpPr>
          <p:cNvPr id="15" name="Grup 14">
            <a:extLst>
              <a:ext uri="{FF2B5EF4-FFF2-40B4-BE49-F238E27FC236}">
                <a16:creationId xmlns:a16="http://schemas.microsoft.com/office/drawing/2014/main" id="{31568E59-943C-DC0A-8C02-742E171BD5F3}"/>
              </a:ext>
            </a:extLst>
          </p:cNvPr>
          <p:cNvGrpSpPr/>
          <p:nvPr/>
        </p:nvGrpSpPr>
        <p:grpSpPr>
          <a:xfrm>
            <a:off x="1047384" y="1556792"/>
            <a:ext cx="6608529" cy="2714625"/>
            <a:chOff x="1047384" y="1556792"/>
            <a:chExt cx="6608529" cy="2714625"/>
          </a:xfrm>
        </p:grpSpPr>
        <p:pic>
          <p:nvPicPr>
            <p:cNvPr id="4" name="Picture 3">
              <a:extLst>
                <a:ext uri="{FF2B5EF4-FFF2-40B4-BE49-F238E27FC236}">
                  <a16:creationId xmlns:a16="http://schemas.microsoft.com/office/drawing/2014/main" id="{77E78449-B67F-F47B-6CE7-D2D85042C08F}"/>
                </a:ext>
              </a:extLst>
            </p:cNvPr>
            <p:cNvPicPr>
              <a:picLocks noChangeAspect="1"/>
            </p:cNvPicPr>
            <p:nvPr/>
          </p:nvPicPr>
          <p:blipFill>
            <a:blip r:embed="rId2"/>
            <a:stretch>
              <a:fillRect/>
            </a:stretch>
          </p:blipFill>
          <p:spPr>
            <a:xfrm>
              <a:off x="2051720" y="1556792"/>
              <a:ext cx="4533900" cy="2714625"/>
            </a:xfrm>
            <a:prstGeom prst="rect">
              <a:avLst/>
            </a:prstGeom>
          </p:spPr>
        </p:pic>
        <p:cxnSp>
          <p:nvCxnSpPr>
            <p:cNvPr id="5" name="Straight Arrow Connector 4">
              <a:extLst>
                <a:ext uri="{FF2B5EF4-FFF2-40B4-BE49-F238E27FC236}">
                  <a16:creationId xmlns:a16="http://schemas.microsoft.com/office/drawing/2014/main" id="{DEBC2AC1-3189-3383-5B0D-413A7FFEE269}"/>
                </a:ext>
              </a:extLst>
            </p:cNvPr>
            <p:cNvCxnSpPr>
              <a:cxnSpLocks/>
              <a:stCxn id="6" idx="3"/>
            </p:cNvCxnSpPr>
            <p:nvPr/>
          </p:nvCxnSpPr>
          <p:spPr>
            <a:xfrm>
              <a:off x="1616771" y="2581793"/>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2001B9-F57A-3BB5-D210-9C8965B401B7}"/>
                </a:ext>
              </a:extLst>
            </p:cNvPr>
            <p:cNvSpPr txBox="1"/>
            <p:nvPr/>
          </p:nvSpPr>
          <p:spPr>
            <a:xfrm>
              <a:off x="1047384" y="2397127"/>
              <a:ext cx="569387" cy="369332"/>
            </a:xfrm>
            <a:prstGeom prst="rect">
              <a:avLst/>
            </a:prstGeom>
            <a:noFill/>
          </p:spPr>
          <p:txBody>
            <a:bodyPr wrap="none" rtlCol="0">
              <a:spAutoFit/>
            </a:bodyPr>
            <a:lstStyle/>
            <a:p>
              <a:r>
                <a:rPr lang="tr-TR" dirty="0"/>
                <a:t>150</a:t>
              </a:r>
            </a:p>
          </p:txBody>
        </p:sp>
        <p:cxnSp>
          <p:nvCxnSpPr>
            <p:cNvPr id="7" name="Straight Arrow Connector 6">
              <a:extLst>
                <a:ext uri="{FF2B5EF4-FFF2-40B4-BE49-F238E27FC236}">
                  <a16:creationId xmlns:a16="http://schemas.microsoft.com/office/drawing/2014/main" id="{0720C197-3C88-133F-2030-B24E46FFC865}"/>
                </a:ext>
              </a:extLst>
            </p:cNvPr>
            <p:cNvCxnSpPr>
              <a:cxnSpLocks/>
              <a:stCxn id="8" idx="3"/>
            </p:cNvCxnSpPr>
            <p:nvPr/>
          </p:nvCxnSpPr>
          <p:spPr>
            <a:xfrm>
              <a:off x="1616771" y="3370941"/>
              <a:ext cx="680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F9EB1B-A8A2-D804-5728-6FF536DBE83B}"/>
                </a:ext>
              </a:extLst>
            </p:cNvPr>
            <p:cNvSpPr txBox="1"/>
            <p:nvPr/>
          </p:nvSpPr>
          <p:spPr>
            <a:xfrm>
              <a:off x="1047384" y="3186275"/>
              <a:ext cx="569387" cy="369332"/>
            </a:xfrm>
            <a:prstGeom prst="rect">
              <a:avLst/>
            </a:prstGeom>
            <a:noFill/>
          </p:spPr>
          <p:txBody>
            <a:bodyPr wrap="none" rtlCol="0">
              <a:spAutoFit/>
            </a:bodyPr>
            <a:lstStyle/>
            <a:p>
              <a:r>
                <a:rPr lang="tr-TR" dirty="0"/>
                <a:t>200</a:t>
              </a:r>
            </a:p>
          </p:txBody>
        </p:sp>
        <p:cxnSp>
          <p:nvCxnSpPr>
            <p:cNvPr id="9" name="Straight Arrow Connector 8">
              <a:extLst>
                <a:ext uri="{FF2B5EF4-FFF2-40B4-BE49-F238E27FC236}">
                  <a16:creationId xmlns:a16="http://schemas.microsoft.com/office/drawing/2014/main" id="{BFFB723F-31D2-C780-573C-6677573338BB}"/>
                </a:ext>
              </a:extLst>
            </p:cNvPr>
            <p:cNvCxnSpPr/>
            <p:nvPr/>
          </p:nvCxnSpPr>
          <p:spPr>
            <a:xfrm>
              <a:off x="6485992" y="2602721"/>
              <a:ext cx="51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D04D74D-7594-091B-BC45-B584BBF1C185}"/>
                </a:ext>
              </a:extLst>
            </p:cNvPr>
            <p:cNvCxnSpPr/>
            <p:nvPr/>
          </p:nvCxnSpPr>
          <p:spPr>
            <a:xfrm>
              <a:off x="6485992" y="3370941"/>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B61E8E-D120-5158-CDBB-B8FD04048107}"/>
                </a:ext>
              </a:extLst>
            </p:cNvPr>
            <p:cNvSpPr txBox="1"/>
            <p:nvPr/>
          </p:nvSpPr>
          <p:spPr>
            <a:xfrm>
              <a:off x="7075272" y="2416062"/>
              <a:ext cx="569387" cy="369332"/>
            </a:xfrm>
            <a:prstGeom prst="rect">
              <a:avLst/>
            </a:prstGeom>
            <a:noFill/>
          </p:spPr>
          <p:txBody>
            <a:bodyPr wrap="none" rtlCol="0">
              <a:spAutoFit/>
            </a:bodyPr>
            <a:lstStyle/>
            <a:p>
              <a:r>
                <a:rPr lang="tr-TR" dirty="0"/>
                <a:t>130</a:t>
              </a:r>
            </a:p>
          </p:txBody>
        </p:sp>
        <p:sp>
          <p:nvSpPr>
            <p:cNvPr id="12" name="TextBox 11">
              <a:extLst>
                <a:ext uri="{FF2B5EF4-FFF2-40B4-BE49-F238E27FC236}">
                  <a16:creationId xmlns:a16="http://schemas.microsoft.com/office/drawing/2014/main" id="{53045BA1-FC7E-A70A-530B-29769B94B5B1}"/>
                </a:ext>
              </a:extLst>
            </p:cNvPr>
            <p:cNvSpPr txBox="1"/>
            <p:nvPr/>
          </p:nvSpPr>
          <p:spPr>
            <a:xfrm>
              <a:off x="7086526" y="3186275"/>
              <a:ext cx="569387" cy="369332"/>
            </a:xfrm>
            <a:prstGeom prst="rect">
              <a:avLst/>
            </a:prstGeom>
            <a:noFill/>
          </p:spPr>
          <p:txBody>
            <a:bodyPr wrap="none" rtlCol="0">
              <a:spAutoFit/>
            </a:bodyPr>
            <a:lstStyle/>
            <a:p>
              <a:r>
                <a:rPr lang="tr-TR" dirty="0"/>
                <a:t>130</a:t>
              </a:r>
            </a:p>
          </p:txBody>
        </p:sp>
        <p:sp>
          <p:nvSpPr>
            <p:cNvPr id="13" name="TextBox 12">
              <a:extLst>
                <a:ext uri="{FF2B5EF4-FFF2-40B4-BE49-F238E27FC236}">
                  <a16:creationId xmlns:a16="http://schemas.microsoft.com/office/drawing/2014/main" id="{9B5CE7D0-B2D1-8E6B-F115-37B987AED1EF}"/>
                </a:ext>
              </a:extLst>
            </p:cNvPr>
            <p:cNvSpPr txBox="1"/>
            <p:nvPr/>
          </p:nvSpPr>
          <p:spPr>
            <a:xfrm>
              <a:off x="4486690" y="2075010"/>
              <a:ext cx="269626" cy="276999"/>
            </a:xfrm>
            <a:prstGeom prst="rect">
              <a:avLst/>
            </a:prstGeom>
            <a:noFill/>
          </p:spPr>
          <p:txBody>
            <a:bodyPr wrap="none" rtlCol="0">
              <a:spAutoFit/>
            </a:bodyPr>
            <a:lstStyle/>
            <a:p>
              <a:r>
                <a:rPr lang="tr-TR" sz="1200" dirty="0"/>
                <a:t>0</a:t>
              </a:r>
            </a:p>
          </p:txBody>
        </p:sp>
        <p:sp>
          <p:nvSpPr>
            <p:cNvPr id="14" name="TextBox 13">
              <a:extLst>
                <a:ext uri="{FF2B5EF4-FFF2-40B4-BE49-F238E27FC236}">
                  <a16:creationId xmlns:a16="http://schemas.microsoft.com/office/drawing/2014/main" id="{BDDC3596-E089-757B-8295-4BB15B8FEDF0}"/>
                </a:ext>
              </a:extLst>
            </p:cNvPr>
            <p:cNvSpPr txBox="1"/>
            <p:nvPr/>
          </p:nvSpPr>
          <p:spPr>
            <a:xfrm>
              <a:off x="4551612" y="2914104"/>
              <a:ext cx="269626" cy="276999"/>
            </a:xfrm>
            <a:prstGeom prst="rect">
              <a:avLst/>
            </a:prstGeom>
            <a:noFill/>
          </p:spPr>
          <p:txBody>
            <a:bodyPr wrap="none" rtlCol="0">
              <a:spAutoFit/>
            </a:bodyPr>
            <a:lstStyle/>
            <a:p>
              <a:r>
                <a:rPr lang="tr-TR" sz="1200" dirty="0"/>
                <a:t>0</a:t>
              </a:r>
            </a:p>
          </p:txBody>
        </p:sp>
      </p:grpSp>
    </p:spTree>
    <p:extLst>
      <p:ext uri="{BB962C8B-B14F-4D97-AF65-F5344CB8AC3E}">
        <p14:creationId xmlns:p14="http://schemas.microsoft.com/office/powerpoint/2010/main" val="166400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8BA0FC9-C536-CECA-77CB-87D5DABDCD9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𝑀𝑖𝑛</m:t>
                      </m:r>
                      <m:r>
                        <a:rPr lang="tr-TR" i="1" smtClean="0">
                          <a:latin typeface="Cambria Math" panose="02040503050406030204" pitchFamily="18" charset="0"/>
                        </a:rPr>
                        <m:t> </m:t>
                      </m:r>
                      <m:r>
                        <a:rPr lang="tr-TR" i="1" smtClean="0">
                          <a:latin typeface="Cambria Math" panose="02040503050406030204" pitchFamily="18" charset="0"/>
                        </a:rPr>
                        <m:t>𝑍</m:t>
                      </m:r>
                      <m:r>
                        <a:rPr lang="tr-TR" i="1" smtClean="0">
                          <a:latin typeface="Cambria Math" panose="02040503050406030204" pitchFamily="18" charset="0"/>
                        </a:rPr>
                        <m:t> = 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+ 13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+ 25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+ 28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+ 15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+ 12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+ 26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+ 25</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𝐶</m:t>
                          </m:r>
                        </m:sub>
                      </m:sSub>
                      <m:r>
                        <a:rPr lang="tr-TR" i="1" smtClean="0">
                          <a:latin typeface="Cambria Math" panose="02040503050406030204" pitchFamily="18" charset="0"/>
                        </a:rPr>
                        <m:t>+ 16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𝐿𝐴</m:t>
                          </m:r>
                        </m:sub>
                      </m:sSub>
                      <m:r>
                        <a:rPr lang="tr-TR" i="1" smtClean="0">
                          <a:latin typeface="Cambria Math" panose="02040503050406030204" pitchFamily="18" charset="0"/>
                        </a:rPr>
                        <m:t>+ 17 </m:t>
                      </m:r>
                      <m:r>
                        <a:rPr lang="en-US" i="1" smtClean="0">
                          <a:latin typeface="Cambria Math" panose="02040503050406030204" pitchFamily="18" charset="0"/>
                        </a:rPr>
                        <m:t>𝑋𝑁</m:t>
                      </m:r>
                      <m:sSub>
                        <m:sSubPr>
                          <m:ctrlPr>
                            <a:rPr lang="en-US" i="1" smtClean="0">
                              <a:latin typeface="Cambria Math" panose="02040503050406030204" pitchFamily="18" charset="0"/>
                            </a:rPr>
                          </m:ctrlPr>
                        </m:sSubPr>
                        <m:e>
                          <m:r>
                            <a:rPr lang="en-US" i="1" smtClean="0">
                              <a:latin typeface="Cambria Math" panose="02040503050406030204" pitchFamily="18" charset="0"/>
                            </a:rPr>
                            <m:t>𝑌</m:t>
                          </m:r>
                        </m:e>
                        <m:sub>
                          <m:r>
                            <a:rPr lang="en-US" i="1" smtClean="0">
                              <a:latin typeface="Cambria Math" panose="02040503050406030204" pitchFamily="18" charset="0"/>
                            </a:rPr>
                            <m:t>𝐵</m:t>
                          </m:r>
                        </m:sub>
                      </m:sSub>
                      <m:r>
                        <a:rPr lang="tr-TR" i="1" smtClean="0">
                          <a:latin typeface="Cambria Math" panose="02040503050406030204" pitchFamily="18" charset="0"/>
                        </a:rPr>
                        <m:t>+ 6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𝑁𝑌</m:t>
                          </m:r>
                        </m:sub>
                      </m:sSub>
                      <m:r>
                        <a:rPr lang="tr-TR" i="1" smtClean="0">
                          <a:latin typeface="Cambria Math" panose="02040503050406030204" pitchFamily="18" charset="0"/>
                        </a:rPr>
                        <m:t>+ 14</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𝐿𝐴</m:t>
                          </m:r>
                        </m:sub>
                      </m:sSub>
                      <m:r>
                        <a:rPr lang="tr-TR" i="1" smtClean="0">
                          <a:latin typeface="Cambria Math" panose="02040503050406030204" pitchFamily="18" charset="0"/>
                        </a:rPr>
                        <m:t>+ 16</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𝐵</m:t>
                          </m:r>
                        </m:sub>
                      </m:sSub>
                    </m:oMath>
                  </m:oMathPara>
                </a14:m>
                <a:endParaRPr lang="tr-TR"/>
              </a:p>
              <a:p>
                <a:pPr marL="0" indent="0">
                  <a:buNone/>
                </a:pPr>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𝐵</m:t>
                          </m:r>
                        </m:sub>
                      </m:sSub>
                      <m:r>
                        <a:rPr lang="tr-TR" i="1" smtClean="0">
                          <a:latin typeface="Cambria Math" panose="02040503050406030204" pitchFamily="18" charset="0"/>
                        </a:rPr>
                        <m:t>≤150</m:t>
                      </m:r>
                    </m:oMath>
                  </m:oMathPara>
                </a14:m>
                <a:endParaRPr lang="tr-T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𝐶</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𝐿𝐴</m:t>
                          </m:r>
                        </m:sub>
                      </m:sSub>
                      <m:r>
                        <a:rPr lang="tr-TR" i="1" smtClean="0">
                          <a:latin typeface="Cambria Math" panose="02040503050406030204" pitchFamily="18" charset="0"/>
                        </a:rPr>
                        <m:t>+ </m:t>
                      </m:r>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𝐵</m:t>
                          </m:r>
                        </m:sub>
                      </m:sSub>
                      <m:r>
                        <a:rPr lang="tr-TR" i="1" smtClean="0">
                          <a:latin typeface="Cambria Math" panose="02040503050406030204" pitchFamily="18" charset="0"/>
                        </a:rPr>
                        <m:t>≤ 200</m:t>
                      </m:r>
                    </m:oMath>
                  </m:oMathPara>
                </a14:m>
                <a:endParaRPr lang="tr-TR"/>
              </a:p>
              <a:p>
                <a:pPr marL="0" indent="0">
                  <a:buNone/>
                </a:pPr>
                <a:endParaRPr lang="tr-TR" i="1">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𝑋</m:t>
                      </m:r>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𝑁𝑌</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𝑁𝑌</m:t>
                          </m:r>
                        </m:sub>
                      </m:sSub>
                      <m:r>
                        <a:rPr lang="tr-TR" i="1" smtClean="0">
                          <a:latin typeface="Cambria Math" panose="02040503050406030204" pitchFamily="18" charset="0"/>
                        </a:rPr>
                        <m:t>− </m:t>
                      </m:r>
                      <m:d>
                        <m:dPr>
                          <m:ctrlPr>
                            <a:rPr lang="tr-TR" i="1" smtClean="0">
                              <a:latin typeface="Cambria Math" panose="02040503050406030204" pitchFamily="18" charset="0"/>
                            </a:rPr>
                          </m:ctrlPr>
                        </m:dPr>
                        <m:e>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𝐶</m:t>
                              </m:r>
                            </m:sub>
                          </m:sSub>
                        </m:e>
                      </m:d>
                      <m:r>
                        <a:rPr lang="tr-TR" i="1" smtClean="0">
                          <a:latin typeface="Cambria Math" panose="02040503050406030204" pitchFamily="18" charset="0"/>
                        </a:rPr>
                        <m:t>=0</m:t>
                      </m:r>
                    </m:oMath>
                  </m:oMathPara>
                </a14:m>
                <a:endParaRPr lang="tr-TR"/>
              </a:p>
              <a:p>
                <a:pPr marL="0" indent="0">
                  <a:buNone/>
                </a:pPr>
                <a14:m>
                  <m:oMathPara xmlns:m="http://schemas.openxmlformats.org/officeDocument/2006/math">
                    <m:oMathParaPr>
                      <m:jc m:val="left"/>
                    </m:oMathParaPr>
                    <m:oMath xmlns:m="http://schemas.openxmlformats.org/officeDocument/2006/math">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𝑀</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𝐷</m:t>
                          </m:r>
                        </m:e>
                        <m:sub>
                          <m:r>
                            <a:rPr lang="sv-SE" i="1" smtClean="0">
                              <a:latin typeface="Cambria Math" panose="02040503050406030204" pitchFamily="18" charset="0"/>
                            </a:rPr>
                            <m:t>𝐶</m:t>
                          </m:r>
                        </m:sub>
                      </m:sSub>
                      <m:r>
                        <a:rPr lang="sv-SE" i="1" smtClean="0">
                          <a:latin typeface="Cambria Math" panose="02040503050406030204" pitchFamily="18" charset="0"/>
                        </a:rPr>
                        <m:t>+ </m:t>
                      </m:r>
                      <m:r>
                        <a:rPr lang="sv-SE" i="1" smtClean="0">
                          <a:latin typeface="Cambria Math" panose="02040503050406030204" pitchFamily="18" charset="0"/>
                        </a:rPr>
                        <m:t>𝑋𝑁</m:t>
                      </m:r>
                      <m:sSub>
                        <m:sSubPr>
                          <m:ctrlPr>
                            <a:rPr lang="sv-SE" i="1" smtClean="0">
                              <a:latin typeface="Cambria Math" panose="02040503050406030204" pitchFamily="18" charset="0"/>
                            </a:rPr>
                          </m:ctrlPr>
                        </m:sSubPr>
                        <m:e>
                          <m:r>
                            <a:rPr lang="sv-SE" i="1" smtClean="0">
                              <a:latin typeface="Cambria Math" panose="02040503050406030204" pitchFamily="18" charset="0"/>
                            </a:rPr>
                            <m:t>𝑌</m:t>
                          </m:r>
                        </m:e>
                        <m:sub>
                          <m:r>
                            <a:rPr lang="sv-SE" i="1" smtClean="0">
                              <a:latin typeface="Cambria Math" panose="02040503050406030204" pitchFamily="18" charset="0"/>
                            </a:rPr>
                            <m:t>𝐶</m:t>
                          </m:r>
                        </m:sub>
                      </m:sSub>
                      <m:r>
                        <a:rPr lang="tr-TR" i="1" smtClean="0">
                          <a:latin typeface="Cambria Math" panose="02040503050406030204" pitchFamily="18" charset="0"/>
                        </a:rPr>
                        <m:t>− </m:t>
                      </m:r>
                      <m:d>
                        <m:dPr>
                          <m:ctrlPr>
                            <a:rPr lang="sv-SE" i="1" smtClean="0">
                              <a:latin typeface="Cambria Math" panose="02040503050406030204" pitchFamily="18" charset="0"/>
                            </a:rPr>
                          </m:ctrlPr>
                        </m:dPr>
                        <m:e>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𝐿𝐴</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𝑁𝑌</m:t>
                              </m:r>
                            </m:sub>
                          </m:sSub>
                          <m:r>
                            <a:rPr lang="sv-SE" i="1" smtClean="0">
                              <a:latin typeface="Cambria Math" panose="02040503050406030204" pitchFamily="18" charset="0"/>
                            </a:rPr>
                            <m:t>+ </m:t>
                          </m:r>
                          <m:r>
                            <a:rPr lang="sv-SE" i="1" smtClean="0">
                              <a:latin typeface="Cambria Math" panose="02040503050406030204" pitchFamily="18" charset="0"/>
                            </a:rPr>
                            <m:t>𝑋</m:t>
                          </m:r>
                          <m:sSub>
                            <m:sSubPr>
                              <m:ctrlPr>
                                <a:rPr lang="sv-SE" i="1" smtClean="0">
                                  <a:latin typeface="Cambria Math" panose="02040503050406030204" pitchFamily="18" charset="0"/>
                                </a:rPr>
                              </m:ctrlPr>
                            </m:sSubPr>
                            <m:e>
                              <m:r>
                                <a:rPr lang="sv-SE" i="1" smtClean="0">
                                  <a:latin typeface="Cambria Math" panose="02040503050406030204" pitchFamily="18" charset="0"/>
                                </a:rPr>
                                <m:t>𝐶</m:t>
                              </m:r>
                            </m:e>
                            <m:sub>
                              <m:r>
                                <a:rPr lang="sv-SE" i="1" smtClean="0">
                                  <a:latin typeface="Cambria Math" panose="02040503050406030204" pitchFamily="18" charset="0"/>
                                </a:rPr>
                                <m:t>𝐵</m:t>
                              </m:r>
                            </m:sub>
                          </m:sSub>
                        </m:e>
                      </m:d>
                      <m:r>
                        <a:rPr lang="sv-SE" i="1" smtClean="0">
                          <a:latin typeface="Cambria Math" panose="02040503050406030204" pitchFamily="18" charset="0"/>
                        </a:rPr>
                        <m:t>= </m:t>
                      </m:r>
                      <m:r>
                        <a:rPr lang="tr-TR" i="1" smtClean="0">
                          <a:latin typeface="Cambria Math" panose="02040503050406030204" pitchFamily="18" charset="0"/>
                        </a:rPr>
                        <m:t>0</m:t>
                      </m:r>
                    </m:oMath>
                  </m:oMathPara>
                </a14:m>
                <a:endParaRPr lang="sv-SE"/>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𝐿𝐴</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𝐿𝐴</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𝐿𝐴</m:t>
                          </m:r>
                        </m:sub>
                      </m:sSub>
                      <m:r>
                        <a:rPr lang="tr-TR" i="1" smtClean="0">
                          <a:latin typeface="Cambria Math" panose="02040503050406030204" pitchFamily="18" charset="0"/>
                        </a:rPr>
                        <m:t> = 130</m:t>
                      </m:r>
                    </m:oMath>
                  </m:oMathPara>
                </a14:m>
                <a:endParaRPr lang="tr-TR"/>
              </a:p>
              <a:p>
                <a:pPr marL="0" indent="0">
                  <a:buNone/>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𝑀</m:t>
                          </m:r>
                        </m:e>
                        <m:sub>
                          <m:r>
                            <a:rPr lang="tr-TR" i="1" smtClean="0">
                              <a:latin typeface="Cambria Math" panose="02040503050406030204" pitchFamily="18" charset="0"/>
                            </a:rPr>
                            <m:t>𝐵</m:t>
                          </m:r>
                        </m:sub>
                      </m:sSub>
                      <m:r>
                        <a:rPr lang="tr-TR" i="1" smtClean="0">
                          <a:latin typeface="Cambria Math" panose="02040503050406030204" pitchFamily="18" charset="0"/>
                        </a:rPr>
                        <m:t>+ </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𝐷</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m:t>
                      </m:r>
                      <m:sSub>
                        <m:sSubPr>
                          <m:ctrlPr>
                            <a:rPr lang="tr-TR" i="1" smtClean="0">
                              <a:latin typeface="Cambria Math" panose="02040503050406030204" pitchFamily="18" charset="0"/>
                            </a:rPr>
                          </m:ctrlPr>
                        </m:sSubPr>
                        <m:e>
                          <m:r>
                            <a:rPr lang="tr-TR" i="1" smtClean="0">
                              <a:latin typeface="Cambria Math" panose="02040503050406030204" pitchFamily="18" charset="0"/>
                            </a:rPr>
                            <m:t>𝐶</m:t>
                          </m:r>
                        </m:e>
                        <m:sub>
                          <m:r>
                            <a:rPr lang="tr-TR" i="1" smtClean="0">
                              <a:latin typeface="Cambria Math" panose="02040503050406030204" pitchFamily="18" charset="0"/>
                            </a:rPr>
                            <m:t>𝐵</m:t>
                          </m:r>
                        </m:sub>
                      </m:sSub>
                      <m:r>
                        <a:rPr lang="tr-TR" i="1" smtClean="0">
                          <a:latin typeface="Cambria Math" panose="02040503050406030204" pitchFamily="18" charset="0"/>
                        </a:rPr>
                        <m:t>+</m:t>
                      </m:r>
                      <m:r>
                        <a:rPr lang="tr-TR" i="1" smtClean="0">
                          <a:latin typeface="Cambria Math" panose="02040503050406030204" pitchFamily="18" charset="0"/>
                        </a:rPr>
                        <m:t>𝑋𝑁</m:t>
                      </m:r>
                      <m:sSub>
                        <m:sSubPr>
                          <m:ctrlPr>
                            <a:rPr lang="tr-TR" i="1" smtClean="0">
                              <a:latin typeface="Cambria Math" panose="02040503050406030204" pitchFamily="18" charset="0"/>
                            </a:rPr>
                          </m:ctrlPr>
                        </m:sSubPr>
                        <m:e>
                          <m:r>
                            <a:rPr lang="tr-TR" i="1" smtClean="0">
                              <a:latin typeface="Cambria Math" panose="02040503050406030204" pitchFamily="18" charset="0"/>
                            </a:rPr>
                            <m:t>𝑌</m:t>
                          </m:r>
                        </m:e>
                        <m:sub>
                          <m:r>
                            <a:rPr lang="tr-TR" i="1" smtClean="0">
                              <a:latin typeface="Cambria Math" panose="02040503050406030204" pitchFamily="18" charset="0"/>
                            </a:rPr>
                            <m:t>𝐵</m:t>
                          </m:r>
                        </m:sub>
                      </m:sSub>
                      <m:r>
                        <a:rPr lang="tr-TR" i="1" smtClean="0">
                          <a:latin typeface="Cambria Math" panose="02040503050406030204" pitchFamily="18" charset="0"/>
                        </a:rPr>
                        <m:t>= 130</m:t>
                      </m:r>
                    </m:oMath>
                  </m:oMathPara>
                </a14:m>
                <a:endParaRPr lang="tr-TR"/>
              </a:p>
              <a:p>
                <a:endParaRPr lang="en-US"/>
              </a:p>
              <a:p>
                <a:endParaRPr lang="tr-TR"/>
              </a:p>
              <a:p>
                <a:endParaRPr lang="tr-TR"/>
              </a:p>
            </p:txBody>
          </p:sp>
        </mc:Choice>
        <mc:Fallback xmlns="">
          <p:sp>
            <p:nvSpPr>
              <p:cNvPr id="2" name="İçerik Yer Tutucusu 1">
                <a:extLst>
                  <a:ext uri="{FF2B5EF4-FFF2-40B4-BE49-F238E27FC236}">
                    <a16:creationId xmlns:a16="http://schemas.microsoft.com/office/drawing/2014/main" id="{A8BA0FC9-C536-CECA-77CB-87D5DABDCD9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1F1C41F-F216-3514-ACAA-538AE8A58B74}"/>
              </a:ext>
            </a:extLst>
          </p:cNvPr>
          <p:cNvSpPr>
            <a:spLocks noGrp="1"/>
          </p:cNvSpPr>
          <p:nvPr>
            <p:ph type="title"/>
          </p:nvPr>
        </p:nvSpPr>
        <p:spPr/>
        <p:txBody>
          <a:bodyPr/>
          <a:lstStyle/>
          <a:p>
            <a:endParaRPr lang="tr-TR"/>
          </a:p>
        </p:txBody>
      </p:sp>
      <p:sp>
        <p:nvSpPr>
          <p:cNvPr id="4" name="TextBox 3">
            <a:extLst>
              <a:ext uri="{FF2B5EF4-FFF2-40B4-BE49-F238E27FC236}">
                <a16:creationId xmlns:a16="http://schemas.microsoft.com/office/drawing/2014/main" id="{C96CE0D7-5F25-5C2C-8FF5-F7CE3EF7A152}"/>
              </a:ext>
            </a:extLst>
          </p:cNvPr>
          <p:cNvSpPr txBox="1"/>
          <p:nvPr/>
        </p:nvSpPr>
        <p:spPr>
          <a:xfrm>
            <a:off x="4496057" y="2457762"/>
            <a:ext cx="3892367" cy="584775"/>
          </a:xfrm>
          <a:prstGeom prst="rect">
            <a:avLst/>
          </a:prstGeom>
          <a:noFill/>
        </p:spPr>
        <p:txBody>
          <a:bodyPr wrap="square" rtlCol="0">
            <a:spAutoFit/>
          </a:bodyPr>
          <a:lstStyle/>
          <a:p>
            <a:r>
              <a:rPr lang="tr-TR" altLang="en-US" sz="1600" i="1" dirty="0">
                <a:solidFill>
                  <a:schemeClr val="tx1">
                    <a:lumMod val="65000"/>
                    <a:lumOff val="35000"/>
                  </a:schemeClr>
                </a:solidFill>
                <a:latin typeface="+mj-lt"/>
                <a:ea typeface="맑은 고딕" pitchFamily="50" charset="-127"/>
              </a:rPr>
              <a:t>150 +200 </a:t>
            </a:r>
            <a:r>
              <a:rPr lang="tr-TR" altLang="en-US" sz="1600" i="1">
                <a:solidFill>
                  <a:schemeClr val="tx1">
                    <a:lumMod val="65000"/>
                    <a:lumOff val="35000"/>
                  </a:schemeClr>
                </a:solidFill>
                <a:latin typeface="+mj-lt"/>
                <a:ea typeface="맑은 고딕" pitchFamily="50" charset="-127"/>
              </a:rPr>
              <a:t>&gt; 2x130 </a:t>
            </a:r>
            <a:r>
              <a:rPr lang="tr-TR" altLang="en-US" sz="1600" i="1" dirty="0">
                <a:solidFill>
                  <a:schemeClr val="tx1">
                    <a:lumMod val="65000"/>
                    <a:lumOff val="35000"/>
                  </a:schemeClr>
                </a:solidFill>
                <a:latin typeface="+mj-lt"/>
                <a:ea typeface="맑은 고딕" pitchFamily="50" charset="-127"/>
              </a:rPr>
              <a:t>olduğu için arz fazla ve arz kısıtları &lt;= oldu.</a:t>
            </a:r>
          </a:p>
        </p:txBody>
      </p:sp>
      <p:sp>
        <p:nvSpPr>
          <p:cNvPr id="5" name="Sağ Ayraç 4">
            <a:extLst>
              <a:ext uri="{FF2B5EF4-FFF2-40B4-BE49-F238E27FC236}">
                <a16:creationId xmlns:a16="http://schemas.microsoft.com/office/drawing/2014/main" id="{E1A3999F-322E-ED27-DD4F-17B589E98B2B}"/>
              </a:ext>
            </a:extLst>
          </p:cNvPr>
          <p:cNvSpPr/>
          <p:nvPr/>
        </p:nvSpPr>
        <p:spPr>
          <a:xfrm>
            <a:off x="3995936" y="2564904"/>
            <a:ext cx="432048" cy="4320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020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62347F-5779-3D37-AA5F-0D8FB770549C}"/>
              </a:ext>
            </a:extLst>
          </p:cNvPr>
          <p:cNvSpPr>
            <a:spLocks noGrp="1"/>
          </p:cNvSpPr>
          <p:nvPr>
            <p:ph type="title"/>
          </p:nvPr>
        </p:nvSpPr>
        <p:spPr/>
        <p:txBody>
          <a:bodyPr/>
          <a:lstStyle/>
          <a:p>
            <a:r>
              <a:rPr lang="tr-TR"/>
              <a:t>Aktarmalı Transport: Örnek</a:t>
            </a:r>
          </a:p>
        </p:txBody>
      </p:sp>
      <p:pic>
        <p:nvPicPr>
          <p:cNvPr id="11" name="Resim 10">
            <a:extLst>
              <a:ext uri="{FF2B5EF4-FFF2-40B4-BE49-F238E27FC236}">
                <a16:creationId xmlns:a16="http://schemas.microsoft.com/office/drawing/2014/main" id="{E68BF81F-859A-796E-06CB-565CA4F1EB19}"/>
              </a:ext>
            </a:extLst>
          </p:cNvPr>
          <p:cNvPicPr>
            <a:picLocks noChangeAspect="1"/>
          </p:cNvPicPr>
          <p:nvPr/>
        </p:nvPicPr>
        <p:blipFill>
          <a:blip r:embed="rId2"/>
          <a:stretch>
            <a:fillRect/>
          </a:stretch>
        </p:blipFill>
        <p:spPr>
          <a:xfrm>
            <a:off x="1475656" y="1484784"/>
            <a:ext cx="5308823" cy="2925605"/>
          </a:xfrm>
          <a:prstGeom prst="rect">
            <a:avLst/>
          </a:prstGeom>
        </p:spPr>
      </p:pic>
    </p:spTree>
    <p:extLst>
      <p:ext uri="{BB962C8B-B14F-4D97-AF65-F5344CB8AC3E}">
        <p14:creationId xmlns:p14="http://schemas.microsoft.com/office/powerpoint/2010/main" val="7196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88B5C68-B8B1-CFAC-6399-0A0301833F68}"/>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5B7F7ABB-A506-9AE9-AB78-84182F878A64}"/>
              </a:ext>
            </a:extLst>
          </p:cNvPr>
          <p:cNvPicPr>
            <a:picLocks noChangeAspect="1"/>
          </p:cNvPicPr>
          <p:nvPr/>
        </p:nvPicPr>
        <p:blipFill>
          <a:blip r:embed="rId2"/>
          <a:stretch>
            <a:fillRect/>
          </a:stretch>
        </p:blipFill>
        <p:spPr>
          <a:xfrm>
            <a:off x="4776960" y="1165973"/>
            <a:ext cx="4021100" cy="2215962"/>
          </a:xfrm>
          <a:prstGeom prst="rect">
            <a:avLst/>
          </a:prstGeom>
        </p:spPr>
      </p:pic>
      <p:sp>
        <p:nvSpPr>
          <p:cNvPr id="5" name="Content Placeholder 2">
            <a:extLst>
              <a:ext uri="{FF2B5EF4-FFF2-40B4-BE49-F238E27FC236}">
                <a16:creationId xmlns:a16="http://schemas.microsoft.com/office/drawing/2014/main" id="{FE7D91D9-2034-6EC2-97CC-8B29933C0E35}"/>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300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6" name="TextBox 6">
            <a:extLst>
              <a:ext uri="{FF2B5EF4-FFF2-40B4-BE49-F238E27FC236}">
                <a16:creationId xmlns:a16="http://schemas.microsoft.com/office/drawing/2014/main" id="{31C78E4E-EC8D-7E73-0521-25EDC2524E2B}"/>
              </a:ext>
            </a:extLst>
          </p:cNvPr>
          <p:cNvSpPr txBox="1"/>
          <p:nvPr/>
        </p:nvSpPr>
        <p:spPr>
          <a:xfrm>
            <a:off x="107504" y="5996226"/>
            <a:ext cx="885698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179604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7CF9E0F2-B3B8-4405-78FC-38459873EF39}"/>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3277539A-4976-7516-0601-57274FFDC98B}"/>
              </a:ext>
            </a:extLst>
          </p:cNvPr>
          <p:cNvPicPr>
            <a:picLocks noChangeAspect="1"/>
          </p:cNvPicPr>
          <p:nvPr/>
        </p:nvPicPr>
        <p:blipFill>
          <a:blip r:embed="rId2"/>
          <a:stretch>
            <a:fillRect/>
          </a:stretch>
        </p:blipFill>
        <p:spPr>
          <a:xfrm>
            <a:off x="4946781" y="1052736"/>
            <a:ext cx="3964484" cy="2204521"/>
          </a:xfrm>
          <a:prstGeom prst="rect">
            <a:avLst/>
          </a:prstGeom>
        </p:spPr>
      </p:pic>
      <p:sp>
        <p:nvSpPr>
          <p:cNvPr id="6" name="Content Placeholder 2">
            <a:extLst>
              <a:ext uri="{FF2B5EF4-FFF2-40B4-BE49-F238E27FC236}">
                <a16:creationId xmlns:a16="http://schemas.microsoft.com/office/drawing/2014/main" id="{937EF8EA-A8E7-9E43-54CE-D0CC6130636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 200</a:t>
            </a:r>
          </a:p>
          <a:p>
            <a:pPr marL="36900" indent="0"/>
            <a:r>
              <a:rPr lang="tr-TR"/>
              <a:t>Node 7:</a:t>
            </a:r>
          </a:p>
          <a:p>
            <a:pPr marL="36900" indent="0"/>
            <a:r>
              <a:rPr lang="tr-TR"/>
              <a:t>X37 + x47 + x57  = 100</a:t>
            </a:r>
          </a:p>
          <a:p>
            <a:pPr marL="36900" indent="0"/>
            <a:r>
              <a:rPr lang="tr-TR"/>
              <a:t>Node 8 :</a:t>
            </a:r>
          </a:p>
          <a:p>
            <a:pPr marL="36900" indent="0"/>
            <a:r>
              <a:rPr lang="tr-TR"/>
              <a:t>X58 + x48 +x38 = 300</a:t>
            </a:r>
            <a:endParaRPr lang="tr-TR" dirty="0"/>
          </a:p>
        </p:txBody>
      </p:sp>
      <p:sp>
        <p:nvSpPr>
          <p:cNvPr id="7" name="TextBox 6">
            <a:extLst>
              <a:ext uri="{FF2B5EF4-FFF2-40B4-BE49-F238E27FC236}">
                <a16:creationId xmlns:a16="http://schemas.microsoft.com/office/drawing/2014/main" id="{27119957-B4BB-CC28-A2A0-ADAEE1040E93}"/>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59643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9AAF088A-5FD0-FD22-A11A-44515A4F4E14}"/>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D6F0C102-0223-0D8E-69F5-195D4C464AF6}"/>
              </a:ext>
            </a:extLst>
          </p:cNvPr>
          <p:cNvPicPr>
            <a:picLocks noChangeAspect="1"/>
          </p:cNvPicPr>
          <p:nvPr/>
        </p:nvPicPr>
        <p:blipFill>
          <a:blip r:embed="rId2"/>
          <a:stretch>
            <a:fillRect/>
          </a:stretch>
        </p:blipFill>
        <p:spPr>
          <a:xfrm>
            <a:off x="4788024" y="1120863"/>
            <a:ext cx="4166220" cy="2308137"/>
          </a:xfrm>
          <a:prstGeom prst="rect">
            <a:avLst/>
          </a:prstGeom>
        </p:spPr>
      </p:pic>
      <p:sp>
        <p:nvSpPr>
          <p:cNvPr id="6" name="Content Placeholder 2">
            <a:extLst>
              <a:ext uri="{FF2B5EF4-FFF2-40B4-BE49-F238E27FC236}">
                <a16:creationId xmlns:a16="http://schemas.microsoft.com/office/drawing/2014/main" id="{AC810B5F-4D1E-83E3-7AF8-FB97159DEE1F}"/>
              </a:ext>
            </a:extLst>
          </p:cNvPr>
          <p:cNvSpPr txBox="1">
            <a:spLocks/>
          </p:cNvSpPr>
          <p:nvPr/>
        </p:nvSpPr>
        <p:spPr>
          <a:xfrm>
            <a:off x="536736" y="1052736"/>
            <a:ext cx="4410045" cy="482453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6900" indent="0"/>
            <a:r>
              <a:rPr lang="tr-TR"/>
              <a:t>Node 1:</a:t>
            </a:r>
          </a:p>
          <a:p>
            <a:pPr marL="36900" indent="0"/>
            <a:r>
              <a:rPr lang="tr-TR">
                <a:solidFill>
                  <a:srgbClr val="EA6131"/>
                </a:solidFill>
              </a:rPr>
              <a:t>X13+x14+x15 = 300</a:t>
            </a:r>
          </a:p>
          <a:p>
            <a:pPr marL="36900" indent="0"/>
            <a:r>
              <a:rPr lang="tr-TR">
                <a:solidFill>
                  <a:srgbClr val="EA6131"/>
                </a:solidFill>
              </a:rPr>
              <a:t>Node 2:</a:t>
            </a:r>
          </a:p>
          <a:p>
            <a:pPr marL="36900" indent="0"/>
            <a:r>
              <a:rPr lang="tr-TR">
                <a:solidFill>
                  <a:srgbClr val="EA6131"/>
                </a:solidFill>
              </a:rPr>
              <a:t>X23 + x24 + x25 = 500</a:t>
            </a:r>
          </a:p>
          <a:p>
            <a:pPr marL="36900" indent="0"/>
            <a:r>
              <a:rPr lang="tr-TR"/>
              <a:t>Node 3:</a:t>
            </a:r>
          </a:p>
          <a:p>
            <a:pPr marL="36900" indent="0"/>
            <a:r>
              <a:rPr lang="tr-TR"/>
              <a:t>X13 + x23 = x36 + x37 + x38 </a:t>
            </a:r>
          </a:p>
          <a:p>
            <a:pPr marL="36900" indent="0"/>
            <a:r>
              <a:rPr lang="tr-TR"/>
              <a:t>Node 4:</a:t>
            </a:r>
          </a:p>
          <a:p>
            <a:pPr marL="36900" indent="0"/>
            <a:r>
              <a:rPr lang="tr-TR"/>
              <a:t>X14 + x24 = x46 +x47 +x48 </a:t>
            </a:r>
          </a:p>
          <a:p>
            <a:pPr marL="36900" indent="0"/>
            <a:r>
              <a:rPr lang="tr-TR"/>
              <a:t>Node 5:</a:t>
            </a:r>
          </a:p>
          <a:p>
            <a:pPr marL="36900" indent="0"/>
            <a:r>
              <a:rPr lang="tr-TR"/>
              <a:t>X25 + x15 = x56 + x57 + x58</a:t>
            </a:r>
          </a:p>
          <a:p>
            <a:pPr marL="36900" indent="0"/>
            <a:r>
              <a:rPr lang="tr-TR"/>
              <a:t>Node 6:</a:t>
            </a:r>
          </a:p>
          <a:p>
            <a:pPr marL="36900" indent="0"/>
            <a:r>
              <a:rPr lang="tr-TR"/>
              <a:t>X36 + x46 +x56 </a:t>
            </a:r>
            <a:r>
              <a:rPr lang="tr-TR">
                <a:solidFill>
                  <a:srgbClr val="EA6131"/>
                </a:solidFill>
              </a:rPr>
              <a:t>≤</a:t>
            </a:r>
            <a:r>
              <a:rPr lang="tr-TR"/>
              <a:t> 200</a:t>
            </a:r>
          </a:p>
          <a:p>
            <a:pPr marL="36900" indent="0"/>
            <a:r>
              <a:rPr lang="tr-TR"/>
              <a:t>Node 7:</a:t>
            </a:r>
          </a:p>
          <a:p>
            <a:pPr marL="36900" indent="0"/>
            <a:r>
              <a:rPr lang="tr-TR"/>
              <a:t>X37 + x47 + x57 </a:t>
            </a:r>
            <a:r>
              <a:rPr lang="tr-TR">
                <a:solidFill>
                  <a:srgbClr val="EA6131"/>
                </a:solidFill>
              </a:rPr>
              <a:t>≤</a:t>
            </a:r>
            <a:r>
              <a:rPr lang="tr-TR"/>
              <a:t> 100</a:t>
            </a:r>
          </a:p>
          <a:p>
            <a:pPr marL="36900" indent="0"/>
            <a:r>
              <a:rPr lang="tr-TR"/>
              <a:t>Node 8 :</a:t>
            </a:r>
          </a:p>
          <a:p>
            <a:pPr marL="36900" indent="0"/>
            <a:r>
              <a:rPr lang="tr-TR"/>
              <a:t>X58 + x48 +x38 </a:t>
            </a:r>
            <a:r>
              <a:rPr lang="tr-TR">
                <a:solidFill>
                  <a:srgbClr val="EA6131"/>
                </a:solidFill>
              </a:rPr>
              <a:t>≤</a:t>
            </a:r>
            <a:r>
              <a:rPr lang="tr-TR"/>
              <a:t> 1000</a:t>
            </a:r>
            <a:endParaRPr lang="tr-TR" dirty="0"/>
          </a:p>
        </p:txBody>
      </p:sp>
      <p:sp>
        <p:nvSpPr>
          <p:cNvPr id="7" name="TextBox 6">
            <a:extLst>
              <a:ext uri="{FF2B5EF4-FFF2-40B4-BE49-F238E27FC236}">
                <a16:creationId xmlns:a16="http://schemas.microsoft.com/office/drawing/2014/main" id="{0832B5D6-265A-2C3E-99D2-1E18607AECB6}"/>
              </a:ext>
            </a:extLst>
          </p:cNvPr>
          <p:cNvSpPr txBox="1"/>
          <p:nvPr/>
        </p:nvSpPr>
        <p:spPr>
          <a:xfrm>
            <a:off x="467544" y="6165304"/>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382570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E6437B3-7612-7839-BCBC-732996E7A5C3}"/>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B1906FF9-D9E8-46B8-2849-000A85F71F1C}"/>
              </a:ext>
            </a:extLst>
          </p:cNvPr>
          <p:cNvPicPr>
            <a:picLocks noChangeAspect="1"/>
          </p:cNvPicPr>
          <p:nvPr/>
        </p:nvPicPr>
        <p:blipFill>
          <a:blip r:embed="rId2"/>
          <a:stretch>
            <a:fillRect/>
          </a:stretch>
        </p:blipFill>
        <p:spPr>
          <a:xfrm>
            <a:off x="4235040" y="1052736"/>
            <a:ext cx="4563020" cy="2576289"/>
          </a:xfrm>
          <a:prstGeom prst="rect">
            <a:avLst/>
          </a:prstGeom>
        </p:spPr>
      </p:pic>
      <p:sp>
        <p:nvSpPr>
          <p:cNvPr id="6" name="Content Placeholder 2">
            <a:extLst>
              <a:ext uri="{FF2B5EF4-FFF2-40B4-BE49-F238E27FC236}">
                <a16:creationId xmlns:a16="http://schemas.microsoft.com/office/drawing/2014/main" id="{B31271D5-6774-2E9C-1645-238216FBC9DF}"/>
              </a:ext>
            </a:extLst>
          </p:cNvPr>
          <p:cNvSpPr txBox="1">
            <a:spLocks/>
          </p:cNvSpPr>
          <p:nvPr/>
        </p:nvSpPr>
        <p:spPr>
          <a:xfrm>
            <a:off x="611560" y="836712"/>
            <a:ext cx="4810333" cy="6303144"/>
          </a:xfrm>
          <a:prstGeom prst="rect">
            <a:avLst/>
          </a:prstGeom>
        </p:spPr>
        <p:txBody>
          <a:bodyPr vert="horz" lIns="91440" tIns="45720" rIns="91440" bIns="45720" rtlCol="0">
            <a:normAutofit/>
          </a:bodyPr>
          <a:lstStyle>
            <a:defPPr>
              <a:defRPr lang="ko-KR"/>
            </a:defPPr>
            <a:lvl1pPr marL="36900" indent="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1pPr>
            <a:lvl2pPr marL="742950" indent="-28575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2pPr>
            <a:lvl3pPr marL="11430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3pPr>
            <a:lvl4pPr marL="16002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4pPr>
            <a:lvl5pPr marL="2057400" indent="-228600">
              <a:spcBef>
                <a:spcPct val="20000"/>
              </a:spcBef>
              <a:buFont typeface="Arial" pitchFamily="34" charset="0"/>
              <a:buNone/>
              <a:defRPr sz="1600" i="1" baseline="0">
                <a:solidFill>
                  <a:schemeClr val="tx1">
                    <a:lumMod val="65000"/>
                    <a:lumOff val="35000"/>
                  </a:schemeClr>
                </a:solidFill>
                <a:latin typeface="+mj-lt"/>
                <a:ea typeface="맑은 고딕" pitchFamily="50" charset="-127"/>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tr-TR" dirty="0" err="1"/>
              <a:t>Node</a:t>
            </a:r>
            <a:r>
              <a:rPr lang="tr-TR" dirty="0"/>
              <a:t> 1:</a:t>
            </a:r>
          </a:p>
          <a:p>
            <a:r>
              <a:rPr lang="tr-TR" dirty="0"/>
              <a:t>X13+x14+x15 = 300</a:t>
            </a:r>
          </a:p>
          <a:p>
            <a:r>
              <a:rPr lang="tr-TR" dirty="0" err="1"/>
              <a:t>Node</a:t>
            </a:r>
            <a:r>
              <a:rPr lang="tr-TR" dirty="0"/>
              <a:t> 2:</a:t>
            </a:r>
          </a:p>
          <a:p>
            <a:r>
              <a:rPr lang="tr-TR" dirty="0"/>
              <a:t>X23 + x24 + x25 = 300</a:t>
            </a:r>
          </a:p>
          <a:p>
            <a:r>
              <a:rPr lang="tr-TR" dirty="0" err="1"/>
              <a:t>Node</a:t>
            </a:r>
            <a:r>
              <a:rPr lang="tr-TR" dirty="0"/>
              <a:t> 3:</a:t>
            </a:r>
          </a:p>
          <a:p>
            <a:r>
              <a:rPr lang="tr-TR" dirty="0"/>
              <a:t>X13 + x23 = x36 + x37 + x38 </a:t>
            </a:r>
          </a:p>
          <a:p>
            <a:r>
              <a:rPr lang="tr-TR" dirty="0" err="1"/>
              <a:t>Node</a:t>
            </a:r>
            <a:r>
              <a:rPr lang="tr-TR" dirty="0"/>
              <a:t> 4:</a:t>
            </a:r>
          </a:p>
          <a:p>
            <a:r>
              <a:rPr lang="tr-TR" dirty="0"/>
              <a:t>(X14 + x24) – (x46 +x47 +</a:t>
            </a:r>
            <a:r>
              <a:rPr lang="tr-TR"/>
              <a:t>x48)≤150 </a:t>
            </a:r>
            <a:endParaRPr lang="tr-TR" dirty="0"/>
          </a:p>
          <a:p>
            <a:r>
              <a:rPr lang="tr-TR" dirty="0" err="1"/>
              <a:t>Node</a:t>
            </a:r>
            <a:r>
              <a:rPr lang="tr-TR" dirty="0"/>
              <a:t> 5:</a:t>
            </a:r>
          </a:p>
          <a:p>
            <a:r>
              <a:rPr lang="tr-TR" dirty="0"/>
              <a:t>x25 + x15-(x56 + x57 + x58)=0</a:t>
            </a:r>
          </a:p>
          <a:p>
            <a:r>
              <a:rPr lang="tr-TR" dirty="0" err="1"/>
              <a:t>Node</a:t>
            </a:r>
            <a:r>
              <a:rPr lang="tr-TR" dirty="0"/>
              <a:t> 6:</a:t>
            </a:r>
          </a:p>
          <a:p>
            <a:r>
              <a:rPr lang="tr-TR" dirty="0"/>
              <a:t>X36 + x46 +</a:t>
            </a:r>
            <a:r>
              <a:rPr lang="tr-TR"/>
              <a:t>x56 ≤ 200</a:t>
            </a:r>
            <a:endParaRPr lang="tr-TR" dirty="0"/>
          </a:p>
          <a:p>
            <a:r>
              <a:rPr lang="tr-TR" dirty="0" err="1"/>
              <a:t>Node</a:t>
            </a:r>
            <a:r>
              <a:rPr lang="tr-TR" dirty="0"/>
              <a:t> 7:</a:t>
            </a:r>
          </a:p>
          <a:p>
            <a:r>
              <a:rPr lang="tr-TR" dirty="0"/>
              <a:t>X37 + x47 + </a:t>
            </a:r>
            <a:r>
              <a:rPr lang="tr-TR"/>
              <a:t>x57 ≤ </a:t>
            </a:r>
            <a:r>
              <a:rPr lang="tr-TR" dirty="0"/>
              <a:t>100</a:t>
            </a:r>
          </a:p>
          <a:p>
            <a:r>
              <a:rPr lang="tr-TR" dirty="0" err="1"/>
              <a:t>Node</a:t>
            </a:r>
            <a:r>
              <a:rPr lang="tr-TR" dirty="0"/>
              <a:t> 8 :</a:t>
            </a:r>
          </a:p>
          <a:p>
            <a:r>
              <a:rPr lang="tr-TR" dirty="0"/>
              <a:t>X58 + x48 +</a:t>
            </a:r>
            <a:r>
              <a:rPr lang="tr-TR"/>
              <a:t>x38 ≤ </a:t>
            </a:r>
            <a:r>
              <a:rPr lang="tr-TR" dirty="0"/>
              <a:t>200</a:t>
            </a:r>
          </a:p>
        </p:txBody>
      </p:sp>
      <p:sp>
        <p:nvSpPr>
          <p:cNvPr id="7" name="TextBox 6">
            <a:extLst>
              <a:ext uri="{FF2B5EF4-FFF2-40B4-BE49-F238E27FC236}">
                <a16:creationId xmlns:a16="http://schemas.microsoft.com/office/drawing/2014/main" id="{DDB75200-EDDA-EC51-7351-C4BFEA760635}"/>
              </a:ext>
            </a:extLst>
          </p:cNvPr>
          <p:cNvSpPr txBox="1"/>
          <p:nvPr/>
        </p:nvSpPr>
        <p:spPr>
          <a:xfrm>
            <a:off x="503548" y="5996226"/>
            <a:ext cx="8136904" cy="861774"/>
          </a:xfrm>
          <a:prstGeom prst="rect">
            <a:avLst/>
          </a:prstGeom>
          <a:noFill/>
        </p:spPr>
        <p:txBody>
          <a:bodyPr wrap="square" rtlCol="0">
            <a:spAutoFit/>
          </a:bodyPr>
          <a:lstStyle/>
          <a:p>
            <a:r>
              <a:rPr lang="tr-TR" sz="1600" i="1" dirty="0" err="1">
                <a:solidFill>
                  <a:schemeClr val="tx1">
                    <a:lumMod val="65000"/>
                    <a:lumOff val="35000"/>
                  </a:schemeClr>
                </a:solidFill>
                <a:latin typeface="+mj-lt"/>
                <a:ea typeface="맑은 고딕" pitchFamily="50" charset="-127"/>
              </a:rPr>
              <a:t>Min</a:t>
            </a:r>
            <a:r>
              <a:rPr lang="tr-TR" sz="1600" i="1" dirty="0">
                <a:solidFill>
                  <a:schemeClr val="tx1">
                    <a:lumMod val="65000"/>
                    <a:lumOff val="35000"/>
                  </a:schemeClr>
                </a:solidFill>
                <a:latin typeface="+mj-lt"/>
                <a:ea typeface="맑은 고딕" pitchFamily="50" charset="-127"/>
              </a:rPr>
              <a:t> Z = 16x13 </a:t>
            </a:r>
            <a:r>
              <a:rPr lang="tr-TR" sz="1600" i="1">
                <a:solidFill>
                  <a:schemeClr val="tx1">
                    <a:lumMod val="65000"/>
                    <a:lumOff val="35000"/>
                  </a:schemeClr>
                </a:solidFill>
                <a:latin typeface="+mj-lt"/>
                <a:ea typeface="맑은 고딕" pitchFamily="50" charset="-127"/>
              </a:rPr>
              <a:t>+ 10x14 + 12x15 + 15x23 + 14x24 + 17x25 + 6x36 </a:t>
            </a:r>
            <a:r>
              <a:rPr lang="tr-TR" sz="1600" i="1" dirty="0">
                <a:solidFill>
                  <a:schemeClr val="tx1">
                    <a:lumMod val="65000"/>
                    <a:lumOff val="35000"/>
                  </a:schemeClr>
                </a:solidFill>
                <a:latin typeface="+mj-lt"/>
                <a:ea typeface="맑은 고딕" pitchFamily="50" charset="-127"/>
              </a:rPr>
              <a:t>+ 8x37 + </a:t>
            </a:r>
            <a:r>
              <a:rPr lang="tr-TR" sz="1600" i="1">
                <a:solidFill>
                  <a:schemeClr val="tx1">
                    <a:lumMod val="65000"/>
                    <a:lumOff val="35000"/>
                  </a:schemeClr>
                </a:solidFill>
                <a:latin typeface="+mj-lt"/>
                <a:ea typeface="맑은 고딕" pitchFamily="50" charset="-127"/>
              </a:rPr>
              <a:t>10x38 + 7x46 + 11x47 </a:t>
            </a:r>
            <a:r>
              <a:rPr lang="tr-TR" sz="1600" i="1" dirty="0">
                <a:solidFill>
                  <a:schemeClr val="tx1">
                    <a:lumMod val="65000"/>
                    <a:lumOff val="35000"/>
                  </a:schemeClr>
                </a:solidFill>
                <a:latin typeface="+mj-lt"/>
                <a:ea typeface="맑은 고딕" pitchFamily="50" charset="-127"/>
              </a:rPr>
              <a:t>+ </a:t>
            </a:r>
            <a:r>
              <a:rPr lang="tr-TR" sz="1600" i="1">
                <a:solidFill>
                  <a:schemeClr val="tx1">
                    <a:lumMod val="65000"/>
                    <a:lumOff val="35000"/>
                  </a:schemeClr>
                </a:solidFill>
                <a:latin typeface="+mj-lt"/>
                <a:ea typeface="맑은 고딕" pitchFamily="50" charset="-127"/>
              </a:rPr>
              <a:t>11x48 + 4x56 + 5x57 + 12x58 </a:t>
            </a:r>
            <a:endParaRPr lang="tr-TR" sz="1600" i="1" dirty="0">
              <a:solidFill>
                <a:schemeClr val="tx1">
                  <a:lumMod val="65000"/>
                  <a:lumOff val="35000"/>
                </a:schemeClr>
              </a:solidFill>
              <a:latin typeface="+mj-lt"/>
              <a:ea typeface="맑은 고딕" pitchFamily="50" charset="-127"/>
            </a:endParaRPr>
          </a:p>
          <a:p>
            <a:r>
              <a:rPr lang="tr-TR" dirty="0"/>
              <a:t>               </a:t>
            </a:r>
          </a:p>
        </p:txBody>
      </p:sp>
    </p:spTree>
    <p:extLst>
      <p:ext uri="{BB962C8B-B14F-4D97-AF65-F5344CB8AC3E}">
        <p14:creationId xmlns:p14="http://schemas.microsoft.com/office/powerpoint/2010/main" val="1688199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C94D099-B2F4-BF80-CAD5-6E691C06F4B5}"/>
              </a:ext>
            </a:extLst>
          </p:cNvPr>
          <p:cNvSpPr>
            <a:spLocks noGrp="1"/>
          </p:cNvSpPr>
          <p:nvPr>
            <p:ph type="ctrTitle"/>
          </p:nvPr>
        </p:nvSpPr>
        <p:spPr/>
        <p:txBody>
          <a:bodyPr/>
          <a:lstStyle/>
          <a:p>
            <a:r>
              <a:rPr lang="tr-TR">
                <a:solidFill>
                  <a:srgbClr val="EA6131"/>
                </a:solidFill>
              </a:rPr>
              <a:t>Y</a:t>
            </a:r>
            <a:r>
              <a:rPr lang="tr-TR"/>
              <a:t>akınsama Ç</a:t>
            </a:r>
            <a:r>
              <a:rPr lang="tr-TR">
                <a:solidFill>
                  <a:srgbClr val="EA6131"/>
                </a:solidFill>
              </a:rPr>
              <a:t>ö</a:t>
            </a:r>
            <a:r>
              <a:rPr lang="tr-TR"/>
              <a:t>zümleri</a:t>
            </a:r>
          </a:p>
        </p:txBody>
      </p:sp>
      <p:sp>
        <p:nvSpPr>
          <p:cNvPr id="5" name="Metin kutusu 4">
            <a:extLst>
              <a:ext uri="{FF2B5EF4-FFF2-40B4-BE49-F238E27FC236}">
                <a16:creationId xmlns:a16="http://schemas.microsoft.com/office/drawing/2014/main" id="{FBE9ACE7-D4A8-A11D-F1A7-C74AB11D8240}"/>
              </a:ext>
            </a:extLst>
          </p:cNvPr>
          <p:cNvSpPr txBox="1"/>
          <p:nvPr/>
        </p:nvSpPr>
        <p:spPr>
          <a:xfrm>
            <a:off x="827584" y="3435675"/>
            <a:ext cx="4221384" cy="1477328"/>
          </a:xfrm>
          <a:prstGeom prst="rect">
            <a:avLst/>
          </a:prstGeom>
          <a:noFill/>
        </p:spPr>
        <p:txBody>
          <a:bodyPr wrap="square" rtlCol="0">
            <a:spAutoFit/>
          </a:bodyPr>
          <a:lstStyle/>
          <a:p>
            <a:r>
              <a:rPr lang="tr-TR"/>
              <a:t>Vogel Yakınsama </a:t>
            </a:r>
          </a:p>
          <a:p>
            <a:r>
              <a:rPr lang="tr-TR"/>
              <a:t>Kuzey-Batı Ataması </a:t>
            </a:r>
          </a:p>
          <a:p>
            <a:r>
              <a:rPr lang="tr-TR"/>
              <a:t>Russel Yakınsama</a:t>
            </a:r>
          </a:p>
          <a:p>
            <a:r>
              <a:rPr lang="tr-TR"/>
              <a:t>En küçük maliyetli hücreye atama</a:t>
            </a:r>
          </a:p>
          <a:p>
            <a:endParaRPr lang="tr-TR"/>
          </a:p>
        </p:txBody>
      </p:sp>
      <p:sp>
        <p:nvSpPr>
          <p:cNvPr id="2" name="Metin kutusu 1">
            <a:extLst>
              <a:ext uri="{FF2B5EF4-FFF2-40B4-BE49-F238E27FC236}">
                <a16:creationId xmlns:a16="http://schemas.microsoft.com/office/drawing/2014/main" id="{D4E23844-D0F9-A2B4-02B2-1D262EF15EB8}"/>
              </a:ext>
            </a:extLst>
          </p:cNvPr>
          <p:cNvSpPr txBox="1"/>
          <p:nvPr/>
        </p:nvSpPr>
        <p:spPr>
          <a:xfrm rot="18884152">
            <a:off x="7169597" y="3480077"/>
            <a:ext cx="2293641" cy="646331"/>
          </a:xfrm>
          <a:prstGeom prst="rect">
            <a:avLst/>
          </a:prstGeom>
          <a:noFill/>
        </p:spPr>
        <p:txBody>
          <a:bodyPr wrap="none" rtlCol="0">
            <a:spAutoFit/>
          </a:bodyPr>
          <a:lstStyle/>
          <a:p>
            <a:pPr algn="ctr"/>
            <a:r>
              <a:rPr lang="tr-TR">
                <a:solidFill>
                  <a:srgbClr val="EA6131"/>
                </a:solidFill>
              </a:rPr>
              <a:t>Optimizasyon Yöntemi </a:t>
            </a:r>
          </a:p>
          <a:p>
            <a:pPr algn="ctr"/>
            <a:r>
              <a:rPr lang="tr-TR" b="1">
                <a:solidFill>
                  <a:srgbClr val="EA6131"/>
                </a:solidFill>
              </a:rPr>
              <a:t>DEĞİLDİRLER</a:t>
            </a:r>
          </a:p>
        </p:txBody>
      </p:sp>
    </p:spTree>
    <p:extLst>
      <p:ext uri="{BB962C8B-B14F-4D97-AF65-F5344CB8AC3E}">
        <p14:creationId xmlns:p14="http://schemas.microsoft.com/office/powerpoint/2010/main" val="301646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5205213" y="3472805"/>
            <a:ext cx="2995450" cy="32371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en-US" altLang="ko-KR" sz="1300">
                <a:solidFill>
                  <a:srgbClr val="5E4722"/>
                </a:solidFill>
                <a:latin typeface="+mj-lt"/>
                <a:ea typeface="맑은 고딕" pitchFamily="50" charset="-127"/>
              </a:rPr>
              <a:t> </a:t>
            </a:r>
            <a:r>
              <a:rPr lang="tr-TR" altLang="ko-KR" sz="1300">
                <a:solidFill>
                  <a:srgbClr val="5E4722"/>
                </a:solidFill>
                <a:latin typeface="+mj-lt"/>
                <a:ea typeface="맑은 고딕" pitchFamily="50" charset="-127"/>
              </a:rPr>
              <a:t>Aktarmalı Taşıma Problemleri</a:t>
            </a:r>
            <a:endParaRPr lang="en-US" altLang="ko-KR" sz="1300" dirty="0">
              <a:solidFill>
                <a:srgbClr val="5E4722"/>
              </a:solidFill>
              <a:latin typeface="+mj-lt"/>
              <a:ea typeface="맑은 고딕" pitchFamily="50" charset="-127"/>
            </a:endParaRPr>
          </a:p>
          <a:p>
            <a:pPr marR="0" indent="-228600" fontAlgn="base">
              <a:lnSpc>
                <a:spcPct val="200000"/>
              </a:lnSpc>
              <a:spcBef>
                <a:spcPct val="0"/>
              </a:spcBef>
              <a:spcAft>
                <a:spcPct val="0"/>
              </a:spcAft>
              <a:buClrTx/>
              <a:buSzTx/>
              <a:buFont typeface="+mj-lt"/>
              <a:buAutoNum type="arabicPeriod"/>
              <a:tabLst/>
            </a:pPr>
            <a:r>
              <a:rPr lang="tr-TR" altLang="ko-KR" sz="1300">
                <a:solidFill>
                  <a:srgbClr val="5E4722"/>
                </a:solidFill>
                <a:latin typeface="+mj-lt"/>
                <a:ea typeface="맑은 고딕" pitchFamily="50" charset="-127"/>
              </a:rPr>
              <a:t>Dengesiz Taşıma Problemleri</a:t>
            </a:r>
            <a:endParaRPr lang="en-US"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endParaRPr lang="ko-KR" altLang="ko-KR" sz="1300" dirty="0">
              <a:solidFill>
                <a:srgbClr val="5E4722"/>
              </a:solidFill>
              <a:latin typeface="+mj-lt"/>
              <a:ea typeface="맑은 고딕" pitchFamily="50" charset="-127"/>
            </a:endParaRP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Çözümler</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Atama Problemleri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Optimizasyon Modelleri</a:t>
            </a:r>
          </a:p>
          <a:p>
            <a:pPr indent="-228600" fontAlgn="base">
              <a:lnSpc>
                <a:spcPct val="200000"/>
              </a:lnSpc>
              <a:spcBef>
                <a:spcPct val="0"/>
              </a:spcBef>
              <a:spcAft>
                <a:spcPct val="0"/>
              </a:spcAft>
              <a:buFont typeface="+mj-lt"/>
              <a:buAutoNum type="arabicPeriod"/>
            </a:pPr>
            <a:r>
              <a:rPr lang="tr-TR" altLang="ko-KR" sz="1300">
                <a:solidFill>
                  <a:srgbClr val="5E4722"/>
                </a:solidFill>
                <a:latin typeface="+mj-lt"/>
                <a:ea typeface="맑은 고딕" pitchFamily="50" charset="-127"/>
              </a:rPr>
              <a:t>Yaklaşık Çözüm veren yöntemler</a:t>
            </a:r>
            <a:endParaRPr lang="ko-KR" altLang="ko-KR" sz="1300" dirty="0">
              <a:solidFill>
                <a:srgbClr val="5E4722"/>
              </a:solidFill>
              <a:latin typeface="+mj-lt"/>
              <a:ea typeface="맑은 고딕" pitchFamily="50" charset="-127"/>
            </a:endParaRPr>
          </a:p>
        </p:txBody>
      </p:sp>
      <p:grpSp>
        <p:nvGrpSpPr>
          <p:cNvPr id="2" name="그룹 1">
            <a:extLst>
              <a:ext uri="{FF2B5EF4-FFF2-40B4-BE49-F238E27FC236}">
                <a16:creationId xmlns:a16="http://schemas.microsoft.com/office/drawing/2014/main" id="{D0503BC1-B5E8-4EC2-AA4E-664180DDBE41}"/>
              </a:ext>
            </a:extLst>
          </p:cNvPr>
          <p:cNvGrpSpPr/>
          <p:nvPr/>
        </p:nvGrpSpPr>
        <p:grpSpPr>
          <a:xfrm>
            <a:off x="251520" y="4149080"/>
            <a:ext cx="4813914" cy="823704"/>
            <a:chOff x="1890822" y="4221088"/>
            <a:chExt cx="4813914" cy="823704"/>
          </a:xfrm>
        </p:grpSpPr>
        <p:sp>
          <p:nvSpPr>
            <p:cNvPr id="6" name="직사각형 5"/>
            <p:cNvSpPr/>
            <p:nvPr/>
          </p:nvSpPr>
          <p:spPr>
            <a:xfrm rot="2700000">
              <a:off x="1890822" y="4405073"/>
              <a:ext cx="613856" cy="613856"/>
            </a:xfrm>
            <a:prstGeom prst="rect">
              <a:avLst/>
            </a:prstGeom>
            <a:solidFill>
              <a:srgbClr val="EA6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A6131"/>
                </a:solidFill>
                <a:latin typeface="+mj-lt"/>
                <a:ea typeface="맑은 고딕" pitchFamily="50" charset="-127"/>
              </a:endParaRPr>
            </a:p>
          </p:txBody>
        </p:sp>
        <p:grpSp>
          <p:nvGrpSpPr>
            <p:cNvPr id="4" name="그룹 3"/>
            <p:cNvGrpSpPr/>
            <p:nvPr/>
          </p:nvGrpSpPr>
          <p:grpSpPr>
            <a:xfrm>
              <a:off x="1907704" y="4221088"/>
              <a:ext cx="4797032" cy="823704"/>
              <a:chOff x="2219144" y="3284144"/>
              <a:chExt cx="4797032" cy="823704"/>
            </a:xfrm>
          </p:grpSpPr>
          <p:sp>
            <p:nvSpPr>
              <p:cNvPr id="10" name="Text Box 5"/>
              <p:cNvSpPr txBox="1">
                <a:spLocks noChangeArrowheads="1"/>
              </p:cNvSpPr>
              <p:nvPr/>
            </p:nvSpPr>
            <p:spPr bwMode="auto">
              <a:xfrm>
                <a:off x="2894078" y="3284144"/>
                <a:ext cx="4122098"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tr-TR" altLang="ko-KR" sz="2400" b="1">
                    <a:solidFill>
                      <a:srgbClr val="EA6131"/>
                    </a:solidFill>
                    <a:latin typeface="+mj-lt"/>
                    <a:ea typeface="맑은 고딕" pitchFamily="50" charset="-127"/>
                    <a:cs typeface="굴림" pitchFamily="50" charset="-127"/>
                  </a:rPr>
                  <a:t>Taşıma ve Atama Problemleri</a:t>
                </a:r>
                <a:endParaRPr kumimoji="1" lang="en-US" altLang="ko-KR" sz="2400" b="1" dirty="0">
                  <a:solidFill>
                    <a:srgbClr val="EA6131"/>
                  </a:solidFill>
                  <a:latin typeface="+mj-lt"/>
                  <a:ea typeface="맑은 고딕" pitchFamily="50" charset="-127"/>
                  <a:cs typeface="굴림" pitchFamily="50" charset="-127"/>
                </a:endParaRPr>
              </a:p>
            </p:txBody>
          </p:sp>
          <p:sp>
            <p:nvSpPr>
              <p:cNvPr id="11" name="Text Box 4"/>
              <p:cNvSpPr txBox="1">
                <a:spLocks noChangeArrowheads="1"/>
              </p:cNvSpPr>
              <p:nvPr/>
            </p:nvSpPr>
            <p:spPr bwMode="auto">
              <a:xfrm>
                <a:off x="2219144" y="3463524"/>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3200" b="1">
                    <a:solidFill>
                      <a:schemeClr val="bg1"/>
                    </a:solidFill>
                    <a:latin typeface="+mj-lt"/>
                    <a:ea typeface="맑은 고딕" pitchFamily="50" charset="-127"/>
                    <a:cs typeface="굴림" pitchFamily="50" charset="-127"/>
                  </a:rPr>
                  <a:t>0</a:t>
                </a:r>
                <a:r>
                  <a:rPr kumimoji="1" lang="tr-TR" altLang="ko-KR" sz="3200" b="1">
                    <a:solidFill>
                      <a:schemeClr val="bg1"/>
                    </a:solidFill>
                    <a:latin typeface="+mj-lt"/>
                    <a:ea typeface="맑은 고딕" pitchFamily="50" charset="-127"/>
                    <a:cs typeface="굴림" pitchFamily="50" charset="-127"/>
                  </a:rPr>
                  <a:t>6</a:t>
                </a:r>
                <a:endParaRPr kumimoji="1" lang="ko-KR" altLang="ko-KR" sz="3200" b="1" dirty="0">
                  <a:solidFill>
                    <a:schemeClr val="bg1"/>
                  </a:solidFill>
                  <a:latin typeface="+mj-lt"/>
                  <a:ea typeface="맑은 고딕" pitchFamily="50" charset="-127"/>
                  <a:cs typeface="굴림" pitchFamily="50" charset="-127"/>
                </a:endParaRPr>
              </a:p>
            </p:txBody>
          </p:sp>
          <p:sp>
            <p:nvSpPr>
              <p:cNvPr id="12" name="직사각형 11"/>
              <p:cNvSpPr/>
              <p:nvPr/>
            </p:nvSpPr>
            <p:spPr>
              <a:xfrm>
                <a:off x="2894079" y="3676961"/>
                <a:ext cx="2709441" cy="430887"/>
              </a:xfrm>
              <a:prstGeom prst="rect">
                <a:avLst/>
              </a:prstGeom>
            </p:spPr>
            <p:txBody>
              <a:bodyPr wrap="square">
                <a:spAutoFit/>
              </a:bodyPr>
              <a:lstStyle/>
              <a:p>
                <a:pPr fontAlgn="base">
                  <a:spcBef>
                    <a:spcPct val="0"/>
                  </a:spcBef>
                  <a:spcAft>
                    <a:spcPct val="0"/>
                  </a:spcAft>
                </a:pPr>
                <a:r>
                  <a:rPr kumimoji="1" lang="tr-TR" altLang="ko-KR" sz="1100">
                    <a:solidFill>
                      <a:schemeClr val="bg1">
                        <a:lumMod val="50000"/>
                      </a:schemeClr>
                    </a:solidFill>
                    <a:latin typeface="+mj-lt"/>
                    <a:ea typeface="맑은 고딕" pitchFamily="50" charset="-127"/>
                    <a:cs typeface="굴림" pitchFamily="50" charset="-127"/>
                  </a:rPr>
                  <a:t>Taşıma, aktarmalı taşıma, atama problemleri ve uygulamaları</a:t>
                </a:r>
                <a:endParaRPr kumimoji="1" lang="en-US" altLang="ko-KR" sz="1100" dirty="0">
                  <a:solidFill>
                    <a:schemeClr val="bg1">
                      <a:lumMod val="50000"/>
                    </a:schemeClr>
                  </a:solidFill>
                  <a:latin typeface="+mj-lt"/>
                  <a:ea typeface="맑은 고딕" pitchFamily="50" charset="-127"/>
                  <a:cs typeface="굴림" pitchFamily="50" charset="-127"/>
                </a:endParaRPr>
              </a:p>
            </p:txBody>
          </p:sp>
        </p:grpSp>
      </p:grpSp>
      <p:cxnSp>
        <p:nvCxnSpPr>
          <p:cNvPr id="9" name="직선 연결선 8"/>
          <p:cNvCxnSpPr/>
          <p:nvPr/>
        </p:nvCxnSpPr>
        <p:spPr>
          <a:xfrm>
            <a:off x="5247574" y="4363728"/>
            <a:ext cx="0" cy="1752424"/>
          </a:xfrm>
          <a:prstGeom prst="line">
            <a:avLst/>
          </a:prstGeom>
          <a:ln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E4B4BFC-39A0-1941-EADD-C5D64AE0F70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20727310-D134-7E0F-8FAE-2EDC3E1DB9C5}"/>
              </a:ext>
            </a:extLst>
          </p:cNvPr>
          <p:cNvSpPr>
            <a:spLocks noGrp="1"/>
          </p:cNvSpPr>
          <p:nvPr>
            <p:ph type="title"/>
          </p:nvPr>
        </p:nvSpPr>
        <p:spPr/>
        <p:txBody>
          <a:bodyPr/>
          <a:lstStyle/>
          <a:p>
            <a:r>
              <a:rPr lang="tr-TR"/>
              <a:t>Vogel’s Approximation</a:t>
            </a:r>
          </a:p>
        </p:txBody>
      </p:sp>
      <p:graphicFrame>
        <p:nvGraphicFramePr>
          <p:cNvPr id="4" name="Table 8">
            <a:extLst>
              <a:ext uri="{FF2B5EF4-FFF2-40B4-BE49-F238E27FC236}">
                <a16:creationId xmlns:a16="http://schemas.microsoft.com/office/drawing/2014/main" id="{87869518-F121-8B28-4692-EF94C453D706}"/>
              </a:ext>
            </a:extLst>
          </p:cNvPr>
          <p:cNvGraphicFramePr>
            <a:graphicFrameLocks/>
          </p:cNvGraphicFramePr>
          <p:nvPr>
            <p:extLst>
              <p:ext uri="{D42A27DB-BD31-4B8C-83A1-F6EECF244321}">
                <p14:modId xmlns:p14="http://schemas.microsoft.com/office/powerpoint/2010/main" val="1121810720"/>
              </p:ext>
            </p:extLst>
          </p:nvPr>
        </p:nvGraphicFramePr>
        <p:xfrm>
          <a:off x="179511" y="2316480"/>
          <a:ext cx="8746254" cy="2225040"/>
        </p:xfrm>
        <a:graphic>
          <a:graphicData uri="http://schemas.openxmlformats.org/drawingml/2006/table">
            <a:tbl>
              <a:tblPr firstRow="1" bandRow="1">
                <a:tableStyleId>{5C22544A-7EE6-4342-B048-85BDC9FD1C3A}</a:tableStyleId>
              </a:tblPr>
              <a:tblGrid>
                <a:gridCol w="955430">
                  <a:extLst>
                    <a:ext uri="{9D8B030D-6E8A-4147-A177-3AD203B41FA5}">
                      <a16:colId xmlns:a16="http://schemas.microsoft.com/office/drawing/2014/main" val="2366073212"/>
                    </a:ext>
                  </a:extLst>
                </a:gridCol>
                <a:gridCol w="1543499">
                  <a:extLst>
                    <a:ext uri="{9D8B030D-6E8A-4147-A177-3AD203B41FA5}">
                      <a16:colId xmlns:a16="http://schemas.microsoft.com/office/drawing/2014/main" val="1495192345"/>
                    </a:ext>
                  </a:extLst>
                </a:gridCol>
                <a:gridCol w="1249465">
                  <a:extLst>
                    <a:ext uri="{9D8B030D-6E8A-4147-A177-3AD203B41FA5}">
                      <a16:colId xmlns:a16="http://schemas.microsoft.com/office/drawing/2014/main" val="628421396"/>
                    </a:ext>
                  </a:extLst>
                </a:gridCol>
                <a:gridCol w="1249465">
                  <a:extLst>
                    <a:ext uri="{9D8B030D-6E8A-4147-A177-3AD203B41FA5}">
                      <a16:colId xmlns:a16="http://schemas.microsoft.com/office/drawing/2014/main" val="1987073714"/>
                    </a:ext>
                  </a:extLst>
                </a:gridCol>
                <a:gridCol w="1249465">
                  <a:extLst>
                    <a:ext uri="{9D8B030D-6E8A-4147-A177-3AD203B41FA5}">
                      <a16:colId xmlns:a16="http://schemas.microsoft.com/office/drawing/2014/main" val="3852698010"/>
                    </a:ext>
                  </a:extLst>
                </a:gridCol>
                <a:gridCol w="1249465">
                  <a:extLst>
                    <a:ext uri="{9D8B030D-6E8A-4147-A177-3AD203B41FA5}">
                      <a16:colId xmlns:a16="http://schemas.microsoft.com/office/drawing/2014/main" val="276149923"/>
                    </a:ext>
                  </a:extLst>
                </a:gridCol>
                <a:gridCol w="1249465">
                  <a:extLst>
                    <a:ext uri="{9D8B030D-6E8A-4147-A177-3AD203B41FA5}">
                      <a16:colId xmlns:a16="http://schemas.microsoft.com/office/drawing/2014/main" val="323616561"/>
                    </a:ext>
                  </a:extLst>
                </a:gridCol>
              </a:tblGrid>
              <a:tr h="370840">
                <a:tc>
                  <a:txBody>
                    <a:bodyPr/>
                    <a:lstStyle/>
                    <a:p>
                      <a:endParaRPr lang="tr-TR" sz="1400" dirty="0"/>
                    </a:p>
                  </a:txBody>
                  <a:tcPr>
                    <a:solidFill>
                      <a:schemeClr val="accent1"/>
                    </a:solidFill>
                  </a:tcPr>
                </a:tc>
                <a:tc>
                  <a:txBody>
                    <a:bodyPr/>
                    <a:lstStyle/>
                    <a:p>
                      <a:r>
                        <a:rPr lang="tr-TR" dirty="0"/>
                        <a:t>T1</a:t>
                      </a:r>
                    </a:p>
                  </a:txBody>
                  <a:tcPr/>
                </a:tc>
                <a:tc>
                  <a:txBody>
                    <a:bodyPr/>
                    <a:lstStyle/>
                    <a:p>
                      <a:r>
                        <a:rPr lang="tr-TR" dirty="0"/>
                        <a:t>T2</a:t>
                      </a:r>
                    </a:p>
                  </a:txBody>
                  <a:tcPr/>
                </a:tc>
                <a:tc>
                  <a:txBody>
                    <a:bodyPr/>
                    <a:lstStyle/>
                    <a:p>
                      <a:r>
                        <a:rPr lang="tr-TR" dirty="0"/>
                        <a:t>T3</a:t>
                      </a:r>
                    </a:p>
                  </a:txBody>
                  <a:tcPr/>
                </a:tc>
                <a:tc>
                  <a:txBody>
                    <a:bodyPr/>
                    <a:lstStyle/>
                    <a:p>
                      <a:r>
                        <a:rPr lang="tr-TR" dirty="0"/>
                        <a:t>…</a:t>
                      </a:r>
                    </a:p>
                  </a:txBody>
                  <a:tcPr/>
                </a:tc>
                <a:tc>
                  <a:txBody>
                    <a:bodyPr/>
                    <a:lstStyle/>
                    <a:p>
                      <a:r>
                        <a:rPr lang="tr-TR" dirty="0" err="1"/>
                        <a:t>Tm</a:t>
                      </a:r>
                      <a:endParaRPr lang="tr-TR" dirty="0"/>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D1</a:t>
                      </a:r>
                    </a:p>
                  </a:txBody>
                  <a:tcPr>
                    <a:solidFill>
                      <a:schemeClr val="accent1"/>
                    </a:solidFill>
                  </a:tcPr>
                </a:tc>
                <a:tc>
                  <a:txBody>
                    <a:bodyPr/>
                    <a:lstStyle/>
                    <a:p>
                      <a:r>
                        <a:rPr lang="tr-TR" dirty="0"/>
                        <a:t>c11</a:t>
                      </a:r>
                    </a:p>
                  </a:txBody>
                  <a:tcPr/>
                </a:tc>
                <a:tc>
                  <a:txBody>
                    <a:bodyPr/>
                    <a:lstStyle/>
                    <a:p>
                      <a:r>
                        <a:rPr lang="tr-TR" dirty="0"/>
                        <a:t>c12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D2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70840">
                <a:tc>
                  <a:txBody>
                    <a:bodyPr/>
                    <a:lstStyle/>
                    <a:p>
                      <a:r>
                        <a:rPr lang="tr-TR" dirty="0" err="1"/>
                        <a:t>Dn</a:t>
                      </a:r>
                      <a:endParaRPr lang="tr-TR" dirty="0"/>
                    </a:p>
                  </a:txBody>
                  <a:tcPr>
                    <a:solidFill>
                      <a:schemeClr val="accent1"/>
                    </a:solidFill>
                  </a:tcPr>
                </a:tc>
                <a:tc>
                  <a:txBody>
                    <a:bodyPr/>
                    <a:lstStyle/>
                    <a:p>
                      <a:r>
                        <a:rPr lang="tr-TR" dirty="0"/>
                        <a:t>cn1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endParaRPr lang="tr-TR" dirty="0"/>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endParaRPr lang="tr-TR" dirty="0"/>
                    </a:p>
                  </a:txBody>
                  <a:tcPr/>
                </a:tc>
                <a:extLst>
                  <a:ext uri="{0D108BD9-81ED-4DB2-BD59-A6C34878D82A}">
                    <a16:rowId xmlns:a16="http://schemas.microsoft.com/office/drawing/2014/main" val="3701167029"/>
                  </a:ext>
                </a:extLst>
              </a:tr>
            </a:tbl>
          </a:graphicData>
        </a:graphic>
      </p:graphicFrame>
    </p:spTree>
    <p:extLst>
      <p:ext uri="{BB962C8B-B14F-4D97-AF65-F5344CB8AC3E}">
        <p14:creationId xmlns:p14="http://schemas.microsoft.com/office/powerpoint/2010/main" val="1628481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64EA613-3C4E-6508-EADE-9D4BBDD45588}"/>
              </a:ext>
            </a:extLst>
          </p:cNvPr>
          <p:cNvSpPr>
            <a:spLocks noGrp="1"/>
          </p:cNvSpPr>
          <p:nvPr>
            <p:ph idx="1"/>
          </p:nvPr>
        </p:nvSpPr>
        <p:spPr/>
        <p:txBody>
          <a:bodyPr/>
          <a:lstStyle/>
          <a:p>
            <a:pPr>
              <a:buFont typeface="Arial" panose="020B0604020202020204" pitchFamily="34" charset="0"/>
              <a:buChar char="•"/>
            </a:pPr>
            <a:r>
              <a:rPr lang="tr-TR"/>
              <a:t>En iyi iki maliyet/kar hücresi her bir satır ve her bir sütun için yapılır,</a:t>
            </a:r>
          </a:p>
          <a:p>
            <a:pPr>
              <a:buFont typeface="Arial" panose="020B0604020202020204" pitchFamily="34" charset="0"/>
              <a:buChar char="•"/>
            </a:pPr>
            <a:r>
              <a:rPr lang="tr-TR"/>
              <a:t>En iyiler arasındaki fark alınarak «ceza» değeri belirlenir</a:t>
            </a:r>
          </a:p>
          <a:p>
            <a:pPr>
              <a:buFont typeface="Arial" panose="020B0604020202020204" pitchFamily="34" charset="0"/>
              <a:buChar char="•"/>
            </a:pPr>
            <a:r>
              <a:rPr lang="tr-TR"/>
              <a:t>En yüksek cezalı satır veya sütun seçilir. En düşük maliyetli hücreye mümkün en yüksek atama yapılır.</a:t>
            </a:r>
          </a:p>
          <a:p>
            <a:pPr>
              <a:buFont typeface="Arial" panose="020B0604020202020204" pitchFamily="34" charset="0"/>
              <a:buChar char="•"/>
            </a:pPr>
            <a:r>
              <a:rPr lang="tr-TR"/>
              <a:t>Tüm talebi/arzı sağlanan satır/veya sütun kapatılır,</a:t>
            </a:r>
          </a:p>
          <a:p>
            <a:pPr lvl="1">
              <a:buFont typeface="Arial" panose="020B0604020202020204" pitchFamily="34" charset="0"/>
              <a:buChar char="•"/>
            </a:pPr>
            <a:r>
              <a:rPr lang="tr-TR"/>
              <a:t>Kapatılan satırlar/sütunlar sonraki iterasyonlara dahil edilmez </a:t>
            </a:r>
          </a:p>
          <a:p>
            <a:pPr>
              <a:buFont typeface="Arial" panose="020B0604020202020204" pitchFamily="34" charset="0"/>
              <a:buChar char="•"/>
            </a:pPr>
            <a:r>
              <a:rPr lang="tr-TR"/>
              <a:t>Adımlar tüm tahsisler yapılıncaya kadar devam ettirilir.</a:t>
            </a:r>
          </a:p>
          <a:p>
            <a:endParaRPr lang="tr-TR"/>
          </a:p>
        </p:txBody>
      </p:sp>
      <p:sp>
        <p:nvSpPr>
          <p:cNvPr id="3" name="Başlık 2">
            <a:extLst>
              <a:ext uri="{FF2B5EF4-FFF2-40B4-BE49-F238E27FC236}">
                <a16:creationId xmlns:a16="http://schemas.microsoft.com/office/drawing/2014/main" id="{9D755A73-1D49-B8AC-F07B-4C345EB56BCC}"/>
              </a:ext>
            </a:extLst>
          </p:cNvPr>
          <p:cNvSpPr>
            <a:spLocks noGrp="1"/>
          </p:cNvSpPr>
          <p:nvPr>
            <p:ph type="title"/>
          </p:nvPr>
        </p:nvSpPr>
        <p:spPr/>
        <p:txBody>
          <a:bodyPr/>
          <a:lstStyle/>
          <a:p>
            <a:r>
              <a:rPr lang="tr-TR"/>
              <a:t>Vogel’s uygulama adımları </a:t>
            </a:r>
          </a:p>
        </p:txBody>
      </p:sp>
      <p:sp>
        <p:nvSpPr>
          <p:cNvPr id="4" name="TextBox 3">
            <a:extLst>
              <a:ext uri="{FF2B5EF4-FFF2-40B4-BE49-F238E27FC236}">
                <a16:creationId xmlns:a16="http://schemas.microsoft.com/office/drawing/2014/main" id="{20B26AC6-D5BA-ADBD-A40B-52E8E04EFEF6}"/>
              </a:ext>
            </a:extLst>
          </p:cNvPr>
          <p:cNvSpPr txBox="1"/>
          <p:nvPr/>
        </p:nvSpPr>
        <p:spPr>
          <a:xfrm>
            <a:off x="857839" y="5448692"/>
            <a:ext cx="7314561" cy="461665"/>
          </a:xfrm>
          <a:prstGeom prst="rect">
            <a:avLst/>
          </a:prstGeom>
          <a:noFill/>
        </p:spPr>
        <p:txBody>
          <a:bodyPr wrap="square" rtlCol="0">
            <a:spAutoFit/>
          </a:bodyPr>
          <a:lstStyle/>
          <a:p>
            <a:r>
              <a:rPr lang="tr-TR" sz="2400" dirty="0" err="1">
                <a:effectLst>
                  <a:glow rad="228600">
                    <a:schemeClr val="accent5">
                      <a:satMod val="175000"/>
                      <a:alpha val="40000"/>
                    </a:schemeClr>
                  </a:glow>
                </a:effectLst>
              </a:rPr>
              <a:t>Vogel’s</a:t>
            </a:r>
            <a:r>
              <a:rPr lang="tr-TR" sz="2400" dirty="0">
                <a:effectLst>
                  <a:glow rad="228600">
                    <a:schemeClr val="accent5">
                      <a:satMod val="175000"/>
                      <a:alpha val="40000"/>
                    </a:schemeClr>
                  </a:glow>
                </a:effectLst>
              </a:rPr>
              <a:t> bir yaklaşık çözüm verir, optimumu garanti etmez. </a:t>
            </a:r>
          </a:p>
        </p:txBody>
      </p:sp>
    </p:spTree>
    <p:extLst>
      <p:ext uri="{BB962C8B-B14F-4D97-AF65-F5344CB8AC3E}">
        <p14:creationId xmlns:p14="http://schemas.microsoft.com/office/powerpoint/2010/main" val="688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638692825"/>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r>
                        <a:rPr lang="tr-TR" sz="1400" dirty="0"/>
                        <a:t>Maliyet</a:t>
                      </a:r>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a:t>
                      </a:r>
                    </a:p>
                  </a:txBody>
                  <a:tcPr marL="68580" marR="68580" marT="34290" marB="34290"/>
                </a:tc>
                <a:tc>
                  <a:txBody>
                    <a:bodyPr/>
                    <a:lstStyle/>
                    <a:p>
                      <a:r>
                        <a:rPr lang="tr-TR" sz="1400" dirty="0"/>
                        <a:t>3</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a:t>
                      </a:r>
                    </a:p>
                  </a:txBody>
                  <a:tcPr marL="68580" marR="68580" marT="34290" marB="34290"/>
                </a:tc>
                <a:tc>
                  <a:txBody>
                    <a:bodyPr/>
                    <a:lstStyle/>
                    <a:p>
                      <a:r>
                        <a:rPr lang="tr-TR" sz="1400" dirty="0"/>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a:t>
                      </a:r>
                    </a:p>
                  </a:txBody>
                  <a:tcPr marL="68580" marR="68580" marT="34290" marB="34290"/>
                </a:tc>
                <a:tc>
                  <a:txBody>
                    <a:bodyPr/>
                    <a:lstStyle/>
                    <a:p>
                      <a:r>
                        <a:rPr lang="tr-TR" sz="1400" dirty="0"/>
                        <a:t>7</a:t>
                      </a:r>
                    </a:p>
                  </a:txBody>
                  <a:tcPr marL="68580" marR="68580" marT="34290" marB="34290"/>
                </a:tc>
                <a:tc>
                  <a:txBody>
                    <a:bodyPr/>
                    <a:lstStyle/>
                    <a:p>
                      <a:r>
                        <a:rPr lang="tr-TR" sz="1400" dirty="0"/>
                        <a:t>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graphicFrame>
        <p:nvGraphicFramePr>
          <p:cNvPr id="3" name="Table 4">
            <a:extLst>
              <a:ext uri="{FF2B5EF4-FFF2-40B4-BE49-F238E27FC236}">
                <a16:creationId xmlns:a16="http://schemas.microsoft.com/office/drawing/2014/main" id="{627DD30F-5AD8-8743-FD4A-2C2DF5741A93}"/>
              </a:ext>
            </a:extLst>
          </p:cNvPr>
          <p:cNvGraphicFramePr>
            <a:graphicFrameLocks/>
          </p:cNvGraphicFramePr>
          <p:nvPr>
            <p:extLst>
              <p:ext uri="{D42A27DB-BD31-4B8C-83A1-F6EECF244321}">
                <p14:modId xmlns:p14="http://schemas.microsoft.com/office/powerpoint/2010/main" val="3126055499"/>
              </p:ext>
            </p:extLst>
          </p:nvPr>
        </p:nvGraphicFramePr>
        <p:xfrm>
          <a:off x="431060" y="3284984"/>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2</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r>
                        <a:rPr lang="tr-TR" sz="1400">
                          <a:solidFill>
                            <a:srgbClr val="0070C0"/>
                          </a:solidFill>
                        </a:rPr>
                        <a:t>1</a:t>
                      </a:r>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Tree>
    <p:extLst>
      <p:ext uri="{BB962C8B-B14F-4D97-AF65-F5344CB8AC3E}">
        <p14:creationId xmlns:p14="http://schemas.microsoft.com/office/powerpoint/2010/main" val="3649638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799286650"/>
              </p:ext>
            </p:extLst>
          </p:nvPr>
        </p:nvGraphicFramePr>
        <p:xfrm>
          <a:off x="395288" y="1305312"/>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rgbClr val="FF0000"/>
                          </a:solidFill>
                        </a:rPr>
                        <a:t>5</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rgbClr val="FF0000"/>
                          </a:solidFill>
                        </a:rPr>
                        <a:t>4</a:t>
                      </a:r>
                    </a:p>
                  </a:txBody>
                  <a:tcPr marL="68580" marR="68580" marT="34290" marB="34290"/>
                </a:tc>
                <a:tc>
                  <a:txBody>
                    <a:bodyPr/>
                    <a:lstStyle/>
                    <a:p>
                      <a:r>
                        <a:rPr lang="tr-TR" sz="1400" dirty="0">
                          <a:solidFill>
                            <a:srgbClr val="FF0000"/>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rgbClr val="FF0000"/>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B8C2786A-5476-4A34-9A1D-CAC34AD1B46E}"/>
              </a:ext>
            </a:extLst>
          </p:cNvPr>
          <p:cNvSpPr/>
          <p:nvPr/>
        </p:nvSpPr>
        <p:spPr>
          <a:xfrm>
            <a:off x="1835696" y="913698"/>
            <a:ext cx="360040" cy="2910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A642109C-566F-4C23-B06A-29CA24447B80}"/>
              </a:ext>
            </a:extLst>
          </p:cNvPr>
          <p:cNvGraphicFramePr>
            <a:graphicFrameLocks/>
          </p:cNvGraphicFramePr>
          <p:nvPr>
            <p:extLst>
              <p:ext uri="{D42A27DB-BD31-4B8C-83A1-F6EECF244321}">
                <p14:modId xmlns:p14="http://schemas.microsoft.com/office/powerpoint/2010/main" val="2640797722"/>
              </p:ext>
            </p:extLst>
          </p:nvPr>
        </p:nvGraphicFramePr>
        <p:xfrm>
          <a:off x="395288" y="3068960"/>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graphicFrame>
        <p:nvGraphicFramePr>
          <p:cNvPr id="6" name="Table 4">
            <a:extLst>
              <a:ext uri="{FF2B5EF4-FFF2-40B4-BE49-F238E27FC236}">
                <a16:creationId xmlns:a16="http://schemas.microsoft.com/office/drawing/2014/main" id="{B0966B4E-4A54-0281-D649-F70E4D17E50C}"/>
              </a:ext>
            </a:extLst>
          </p:cNvPr>
          <p:cNvGraphicFramePr>
            <a:graphicFrameLocks/>
          </p:cNvGraphicFramePr>
          <p:nvPr>
            <p:extLst>
              <p:ext uri="{D42A27DB-BD31-4B8C-83A1-F6EECF244321}">
                <p14:modId xmlns:p14="http://schemas.microsoft.com/office/powerpoint/2010/main" val="1789989637"/>
              </p:ext>
            </p:extLst>
          </p:nvPr>
        </p:nvGraphicFramePr>
        <p:xfrm>
          <a:off x="370684" y="5114806"/>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20</a:t>
                      </a:r>
                    </a:p>
                  </a:txBody>
                  <a:tcPr marL="68580" marR="68580" marT="34290" marB="34290"/>
                </a:tc>
                <a:tc>
                  <a:txBody>
                    <a:bodyPr/>
                    <a:lstStyle/>
                    <a:p>
                      <a:r>
                        <a:rPr lang="tr-TR" sz="1400" dirty="0">
                          <a:solidFill>
                            <a:srgbClr val="0070C0"/>
                          </a:solidFill>
                        </a:rPr>
                        <a:t>1</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7" name="Arrow: Down 2">
            <a:extLst>
              <a:ext uri="{FF2B5EF4-FFF2-40B4-BE49-F238E27FC236}">
                <a16:creationId xmlns:a16="http://schemas.microsoft.com/office/drawing/2014/main" id="{7FCEE758-39A9-F5C6-33E4-ABC70023B7D3}"/>
              </a:ext>
            </a:extLst>
          </p:cNvPr>
          <p:cNvSpPr/>
          <p:nvPr/>
        </p:nvSpPr>
        <p:spPr>
          <a:xfrm>
            <a:off x="2987824" y="4832608"/>
            <a:ext cx="312636" cy="263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29419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2192823394"/>
              </p:ext>
            </p:extLst>
          </p:nvPr>
        </p:nvGraphicFramePr>
        <p:xfrm>
          <a:off x="395288" y="1484313"/>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CC54038F-1C8F-4107-A927-CCF5E5454295}"/>
              </a:ext>
            </a:extLst>
          </p:cNvPr>
          <p:cNvSpPr/>
          <p:nvPr/>
        </p:nvSpPr>
        <p:spPr>
          <a:xfrm>
            <a:off x="2771800" y="902869"/>
            <a:ext cx="363474" cy="436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6CC126FA-95E2-C980-16FA-CE9A829ABB61}"/>
              </a:ext>
            </a:extLst>
          </p:cNvPr>
          <p:cNvGraphicFramePr>
            <a:graphicFrameLocks/>
          </p:cNvGraphicFramePr>
          <p:nvPr>
            <p:extLst>
              <p:ext uri="{D42A27DB-BD31-4B8C-83A1-F6EECF244321}">
                <p14:modId xmlns:p14="http://schemas.microsoft.com/office/powerpoint/2010/main" val="4134092155"/>
              </p:ext>
            </p:extLst>
          </p:nvPr>
        </p:nvGraphicFramePr>
        <p:xfrm>
          <a:off x="417994" y="3320535"/>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a:t>
                      </a:r>
                    </a:p>
                  </a:txBody>
                  <a:tcPr marL="68580" marR="68580" marT="34290" marB="34290"/>
                </a:tc>
                <a:tc>
                  <a:txBody>
                    <a:bodyPr/>
                    <a:lstStyle/>
                    <a:p>
                      <a:r>
                        <a:rPr lang="tr-TR" sz="1400" dirty="0">
                          <a:solidFill>
                            <a:srgbClr val="0070C0"/>
                          </a:solidFill>
                        </a:rPr>
                        <a:t>12</a:t>
                      </a:r>
                    </a:p>
                  </a:txBody>
                  <a:tcPr marL="68580" marR="68580" marT="34290" marB="34290"/>
                </a:tc>
                <a:tc>
                  <a:txBody>
                    <a:bodyPr/>
                    <a:lstStyle/>
                    <a:p>
                      <a:r>
                        <a:rPr lang="tr-TR" sz="1400" dirty="0">
                          <a:solidFill>
                            <a:srgbClr val="0070C0"/>
                          </a:solidFill>
                        </a:rPr>
                        <a:t>5</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Left 4">
            <a:extLst>
              <a:ext uri="{FF2B5EF4-FFF2-40B4-BE49-F238E27FC236}">
                <a16:creationId xmlns:a16="http://schemas.microsoft.com/office/drawing/2014/main" id="{30520081-E316-CD30-BB81-F9DBBCA970DB}"/>
              </a:ext>
            </a:extLst>
          </p:cNvPr>
          <p:cNvSpPr/>
          <p:nvPr/>
        </p:nvSpPr>
        <p:spPr>
          <a:xfrm>
            <a:off x="8123098" y="4166355"/>
            <a:ext cx="528349" cy="363474"/>
          </a:xfrm>
          <a:prstGeom prst="leftArrow">
            <a:avLst>
              <a:gd name="adj1" fmla="val 3832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31217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3888574144"/>
              </p:ext>
            </p:extLst>
          </p:nvPr>
        </p:nvGraphicFramePr>
        <p:xfrm>
          <a:off x="395428" y="1340768"/>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a:t>
                      </a:r>
                    </a:p>
                  </a:txBody>
                  <a:tcPr marL="68580" marR="68580" marT="34290" marB="34290"/>
                </a:tc>
                <a:tc>
                  <a:txBody>
                    <a:bodyPr/>
                    <a:lstStyle/>
                    <a:p>
                      <a:r>
                        <a:rPr lang="tr-TR" sz="1400" dirty="0">
                          <a:solidFill>
                            <a:srgbClr val="0070C0"/>
                          </a:solidFill>
                        </a:rPr>
                        <a:t>2</a:t>
                      </a:r>
                    </a:p>
                  </a:txBody>
                  <a:tcPr marL="68580" marR="68580" marT="34290" marB="34290"/>
                </a:tc>
                <a:tc>
                  <a:txBody>
                    <a:bodyPr/>
                    <a:lstStyle/>
                    <a:p>
                      <a:r>
                        <a:rPr lang="tr-TR" sz="1400" dirty="0">
                          <a:solidFill>
                            <a:srgbClr val="0070C0"/>
                          </a:solidFill>
                        </a:rPr>
                        <a:t>4</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6</a:t>
                      </a:r>
                    </a:p>
                  </a:txBody>
                  <a:tcPr marL="68580" marR="68580" marT="34290" marB="34290"/>
                </a:tc>
                <a:tc>
                  <a:txBody>
                    <a:bodyPr/>
                    <a:lstStyle/>
                    <a:p>
                      <a:r>
                        <a:rPr lang="tr-TR" sz="1400" dirty="0">
                          <a:solidFill>
                            <a:srgbClr val="0070C0"/>
                          </a:solidFill>
                        </a:rPr>
                        <a:t>10</a:t>
                      </a:r>
                    </a:p>
                  </a:txBody>
                  <a:tcPr marL="68580" marR="68580" marT="34290" marB="34290"/>
                </a:tc>
                <a:tc>
                  <a:txBody>
                    <a:bodyPr/>
                    <a:lstStyle/>
                    <a:p>
                      <a:r>
                        <a:rPr lang="tr-TR" sz="1400" dirty="0">
                          <a:solidFill>
                            <a:srgbClr val="0070C0"/>
                          </a:solidFill>
                        </a:rPr>
                        <a:t>2</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X</a:t>
                      </a:r>
                    </a:p>
                  </a:txBody>
                  <a:tcPr marL="68580" marR="68580" marT="34290" marB="34290"/>
                </a:tc>
                <a:extLst>
                  <a:ext uri="{0D108BD9-81ED-4DB2-BD59-A6C34878D82A}">
                    <a16:rowId xmlns:a16="http://schemas.microsoft.com/office/drawing/2014/main" val="3842333056"/>
                  </a:ext>
                </a:extLst>
              </a:tr>
              <a:tr h="27432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3</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1</a:t>
                      </a:r>
                    </a:p>
                  </a:txBody>
                  <a:tcPr marL="68580" marR="68580" marT="34290" marB="34290"/>
                </a:tc>
                <a:tc>
                  <a:txBody>
                    <a:bodyPr/>
                    <a:lstStyle/>
                    <a:p>
                      <a:r>
                        <a:rPr lang="tr-TR" sz="1400" dirty="0">
                          <a:solidFill>
                            <a:srgbClr val="0070C0"/>
                          </a:solidFill>
                        </a:rPr>
                        <a:t>5</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err="1"/>
              <a:t>Vogel’s</a:t>
            </a:r>
            <a:r>
              <a:rPr lang="tr-TR" dirty="0"/>
              <a:t> Yaklaşımı</a:t>
            </a:r>
          </a:p>
        </p:txBody>
      </p:sp>
      <p:sp>
        <p:nvSpPr>
          <p:cNvPr id="3" name="Arrow: Down 2">
            <a:extLst>
              <a:ext uri="{FF2B5EF4-FFF2-40B4-BE49-F238E27FC236}">
                <a16:creationId xmlns:a16="http://schemas.microsoft.com/office/drawing/2014/main" id="{A269606A-99DD-4B69-9465-3820C718FF8F}"/>
              </a:ext>
            </a:extLst>
          </p:cNvPr>
          <p:cNvSpPr/>
          <p:nvPr/>
        </p:nvSpPr>
        <p:spPr>
          <a:xfrm>
            <a:off x="5429883" y="8809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graphicFrame>
        <p:nvGraphicFramePr>
          <p:cNvPr id="5" name="Table 4">
            <a:extLst>
              <a:ext uri="{FF2B5EF4-FFF2-40B4-BE49-F238E27FC236}">
                <a16:creationId xmlns:a16="http://schemas.microsoft.com/office/drawing/2014/main" id="{B04FCDA2-D325-B495-CCBC-645EAFB873BC}"/>
              </a:ext>
            </a:extLst>
          </p:cNvPr>
          <p:cNvGraphicFramePr>
            <a:graphicFrameLocks/>
          </p:cNvGraphicFramePr>
          <p:nvPr>
            <p:extLst>
              <p:ext uri="{D42A27DB-BD31-4B8C-83A1-F6EECF244321}">
                <p14:modId xmlns:p14="http://schemas.microsoft.com/office/powerpoint/2010/main" val="850949094"/>
              </p:ext>
            </p:extLst>
          </p:nvPr>
        </p:nvGraphicFramePr>
        <p:xfrm>
          <a:off x="460547" y="3527309"/>
          <a:ext cx="8402632" cy="1691640"/>
        </p:xfrm>
        <a:graphic>
          <a:graphicData uri="http://schemas.openxmlformats.org/drawingml/2006/table">
            <a:tbl>
              <a:tblPr firstRow="1" bandRow="1">
                <a:tableStyleId>{5C22544A-7EE6-4342-B048-85BDC9FD1C3A}</a:tableStyleId>
              </a:tblPr>
              <a:tblGrid>
                <a:gridCol w="1200376">
                  <a:extLst>
                    <a:ext uri="{9D8B030D-6E8A-4147-A177-3AD203B41FA5}">
                      <a16:colId xmlns:a16="http://schemas.microsoft.com/office/drawing/2014/main" val="507393982"/>
                    </a:ext>
                  </a:extLst>
                </a:gridCol>
                <a:gridCol w="1200376">
                  <a:extLst>
                    <a:ext uri="{9D8B030D-6E8A-4147-A177-3AD203B41FA5}">
                      <a16:colId xmlns:a16="http://schemas.microsoft.com/office/drawing/2014/main" val="3043625666"/>
                    </a:ext>
                  </a:extLst>
                </a:gridCol>
                <a:gridCol w="1200376">
                  <a:extLst>
                    <a:ext uri="{9D8B030D-6E8A-4147-A177-3AD203B41FA5}">
                      <a16:colId xmlns:a16="http://schemas.microsoft.com/office/drawing/2014/main" val="1452805506"/>
                    </a:ext>
                  </a:extLst>
                </a:gridCol>
                <a:gridCol w="1200376">
                  <a:extLst>
                    <a:ext uri="{9D8B030D-6E8A-4147-A177-3AD203B41FA5}">
                      <a16:colId xmlns:a16="http://schemas.microsoft.com/office/drawing/2014/main" val="705609947"/>
                    </a:ext>
                  </a:extLst>
                </a:gridCol>
                <a:gridCol w="1200376">
                  <a:extLst>
                    <a:ext uri="{9D8B030D-6E8A-4147-A177-3AD203B41FA5}">
                      <a16:colId xmlns:a16="http://schemas.microsoft.com/office/drawing/2014/main" val="1120720844"/>
                    </a:ext>
                  </a:extLst>
                </a:gridCol>
                <a:gridCol w="1200376">
                  <a:extLst>
                    <a:ext uri="{9D8B030D-6E8A-4147-A177-3AD203B41FA5}">
                      <a16:colId xmlns:a16="http://schemas.microsoft.com/office/drawing/2014/main" val="2872713285"/>
                    </a:ext>
                  </a:extLst>
                </a:gridCol>
                <a:gridCol w="1200376">
                  <a:extLst>
                    <a:ext uri="{9D8B030D-6E8A-4147-A177-3AD203B41FA5}">
                      <a16:colId xmlns:a16="http://schemas.microsoft.com/office/drawing/2014/main" val="2350552007"/>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tc>
                  <a:txBody>
                    <a:bodyPr/>
                    <a:lstStyle/>
                    <a:p>
                      <a:r>
                        <a:rPr lang="tr-TR" sz="1400" dirty="0" err="1"/>
                        <a:t>Penalty</a:t>
                      </a:r>
                      <a:endParaRPr lang="tr-TR" sz="1400" dirty="0"/>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(8)</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(12)</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solidFill>
                          <a:srgbClr val="0070C0"/>
                        </a:solidFill>
                      </a:endParaRP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r h="278130">
                <a:tc>
                  <a:txBody>
                    <a:bodyPr/>
                    <a:lstStyle/>
                    <a:p>
                      <a:r>
                        <a:rPr lang="tr-TR" sz="1400" dirty="0" err="1"/>
                        <a:t>Penalty</a:t>
                      </a:r>
                      <a:endParaRPr lang="tr-TR" sz="1400" dirty="0"/>
                    </a:p>
                  </a:txBody>
                  <a:tcPr marL="68580" marR="68580" marT="34290" marB="34290"/>
                </a:tc>
                <a:tc>
                  <a:txBody>
                    <a:bodyPr/>
                    <a:lstStyle/>
                    <a:p>
                      <a:r>
                        <a:rPr lang="tr-TR" sz="1400" dirty="0">
                          <a:solidFill>
                            <a:srgbClr val="0070C0"/>
                          </a:solidFill>
                        </a:rPr>
                        <a:t>x</a:t>
                      </a:r>
                    </a:p>
                  </a:txBody>
                  <a:tcPr marL="68580" marR="68580" marT="34290" marB="34290"/>
                </a:tc>
                <a:tc>
                  <a:txBody>
                    <a:bodyPr/>
                    <a:lstStyle/>
                    <a:p>
                      <a:r>
                        <a:rPr lang="tr-TR" sz="1400" dirty="0">
                          <a:solidFill>
                            <a:srgbClr val="0070C0"/>
                          </a:solidFill>
                        </a:rPr>
                        <a:t>x</a:t>
                      </a: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solidFill>
                          <a:srgbClr val="0070C0"/>
                        </a:solidFill>
                      </a:endParaRPr>
                    </a:p>
                  </a:txBody>
                  <a:tcPr marL="68580" marR="68580" marT="34290" marB="34290"/>
                </a:tc>
                <a:tc>
                  <a:txBody>
                    <a:bodyPr/>
                    <a:lstStyle/>
                    <a:p>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994569497"/>
                  </a:ext>
                </a:extLst>
              </a:tr>
            </a:tbl>
          </a:graphicData>
        </a:graphic>
      </p:graphicFrame>
      <p:sp>
        <p:nvSpPr>
          <p:cNvPr id="6" name="Arrow: Down 2">
            <a:extLst>
              <a:ext uri="{FF2B5EF4-FFF2-40B4-BE49-F238E27FC236}">
                <a16:creationId xmlns:a16="http://schemas.microsoft.com/office/drawing/2014/main" id="{9D91EEDD-88E8-0D6F-9196-4508335A261C}"/>
              </a:ext>
            </a:extLst>
          </p:cNvPr>
          <p:cNvSpPr/>
          <p:nvPr/>
        </p:nvSpPr>
        <p:spPr>
          <a:xfrm>
            <a:off x="5436096" y="3083796"/>
            <a:ext cx="346156" cy="346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4">
            <a:extLst>
              <a:ext uri="{FF2B5EF4-FFF2-40B4-BE49-F238E27FC236}">
                <a16:creationId xmlns:a16="http://schemas.microsoft.com/office/drawing/2014/main" id="{2253FD97-43EF-2317-6586-880E28278FC8}"/>
              </a:ext>
            </a:extLst>
          </p:cNvPr>
          <p:cNvSpPr txBox="1"/>
          <p:nvPr/>
        </p:nvSpPr>
        <p:spPr>
          <a:xfrm>
            <a:off x="1403648" y="5522731"/>
            <a:ext cx="3271088" cy="300082"/>
          </a:xfrm>
          <a:prstGeom prst="rect">
            <a:avLst/>
          </a:prstGeom>
          <a:noFill/>
        </p:spPr>
        <p:txBody>
          <a:bodyPr wrap="none" rtlCol="0">
            <a:spAutoFit/>
          </a:bodyPr>
          <a:lstStyle/>
          <a:p>
            <a:r>
              <a:rPr lang="tr-TR" sz="1350" dirty="0"/>
              <a:t>Toplam maliyet:  12 + 2 + 36 + 6 +8 + 24 = 88</a:t>
            </a:r>
          </a:p>
        </p:txBody>
      </p:sp>
    </p:spTree>
    <p:extLst>
      <p:ext uri="{BB962C8B-B14F-4D97-AF65-F5344CB8AC3E}">
        <p14:creationId xmlns:p14="http://schemas.microsoft.com/office/powerpoint/2010/main" val="24093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97FC2E-7DD3-A4A4-5A86-D7C2B8F0C678}"/>
              </a:ext>
            </a:extLst>
          </p:cNvPr>
          <p:cNvSpPr>
            <a:spLocks noGrp="1"/>
          </p:cNvSpPr>
          <p:nvPr>
            <p:ph type="ctrTitle"/>
          </p:nvPr>
        </p:nvSpPr>
        <p:spPr/>
        <p:txBody>
          <a:bodyPr/>
          <a:lstStyle/>
          <a:p>
            <a:r>
              <a:rPr lang="tr-TR">
                <a:solidFill>
                  <a:srgbClr val="EA6131"/>
                </a:solidFill>
              </a:rPr>
              <a:t>K</a:t>
            </a:r>
            <a:r>
              <a:rPr lang="tr-TR"/>
              <a:t>uzey-B</a:t>
            </a:r>
            <a:r>
              <a:rPr lang="tr-TR">
                <a:solidFill>
                  <a:srgbClr val="EA6131"/>
                </a:solidFill>
              </a:rPr>
              <a:t>a</a:t>
            </a:r>
            <a:r>
              <a:rPr lang="tr-TR"/>
              <a:t>tı A</a:t>
            </a:r>
            <a:r>
              <a:rPr lang="tr-TR">
                <a:solidFill>
                  <a:srgbClr val="EA6131"/>
                </a:solidFill>
              </a:rPr>
              <a:t>t</a:t>
            </a:r>
            <a:r>
              <a:rPr lang="tr-TR"/>
              <a:t>aması</a:t>
            </a:r>
          </a:p>
        </p:txBody>
      </p:sp>
      <p:sp>
        <p:nvSpPr>
          <p:cNvPr id="3" name="Metin kutusu 2">
            <a:extLst>
              <a:ext uri="{FF2B5EF4-FFF2-40B4-BE49-F238E27FC236}">
                <a16:creationId xmlns:a16="http://schemas.microsoft.com/office/drawing/2014/main" id="{0BBA1401-420D-B9BD-65D3-5D1C11AB0AF4}"/>
              </a:ext>
            </a:extLst>
          </p:cNvPr>
          <p:cNvSpPr txBox="1"/>
          <p:nvPr/>
        </p:nvSpPr>
        <p:spPr>
          <a:xfrm rot="20746772">
            <a:off x="5676659" y="3500576"/>
            <a:ext cx="3579891" cy="646331"/>
          </a:xfrm>
          <a:prstGeom prst="rect">
            <a:avLst/>
          </a:prstGeom>
          <a:noFill/>
        </p:spPr>
        <p:txBody>
          <a:bodyPr wrap="none" rtlCol="0">
            <a:spAutoFit/>
          </a:bodyPr>
          <a:lstStyle/>
          <a:p>
            <a:pPr algn="ctr"/>
            <a:r>
              <a:rPr lang="tr-TR">
                <a:solidFill>
                  <a:srgbClr val="EA6131"/>
                </a:solidFill>
              </a:rPr>
              <a:t>Hiçbir zaman tek başına kullanılmaz. </a:t>
            </a:r>
          </a:p>
          <a:p>
            <a:pPr algn="ctr"/>
            <a:r>
              <a:rPr lang="tr-TR">
                <a:solidFill>
                  <a:srgbClr val="EA6131"/>
                </a:solidFill>
              </a:rPr>
              <a:t>Başlangıç çözümü verir. </a:t>
            </a:r>
          </a:p>
        </p:txBody>
      </p:sp>
    </p:spTree>
    <p:extLst>
      <p:ext uri="{BB962C8B-B14F-4D97-AF65-F5344CB8AC3E}">
        <p14:creationId xmlns:p14="http://schemas.microsoft.com/office/powerpoint/2010/main" val="4097563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o 5">
            <a:extLst>
              <a:ext uri="{FF2B5EF4-FFF2-40B4-BE49-F238E27FC236}">
                <a16:creationId xmlns:a16="http://schemas.microsoft.com/office/drawing/2014/main" id="{3755DA2F-32F9-C63A-6C2A-3C93FEB3C648}"/>
              </a:ext>
            </a:extLst>
          </p:cNvPr>
          <p:cNvGraphicFramePr>
            <a:graphicFrameLocks noGrp="1"/>
          </p:cNvGraphicFramePr>
          <p:nvPr>
            <p:ph idx="1"/>
            <p:extLst>
              <p:ext uri="{D42A27DB-BD31-4B8C-83A1-F6EECF244321}">
                <p14:modId xmlns:p14="http://schemas.microsoft.com/office/powerpoint/2010/main" val="3970792956"/>
              </p:ext>
            </p:extLst>
          </p:nvPr>
        </p:nvGraphicFramePr>
        <p:xfrm>
          <a:off x="395288"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sp>
        <p:nvSpPr>
          <p:cNvPr id="3" name="Başlık 2">
            <a:extLst>
              <a:ext uri="{FF2B5EF4-FFF2-40B4-BE49-F238E27FC236}">
                <a16:creationId xmlns:a16="http://schemas.microsoft.com/office/drawing/2014/main" id="{3472DD0E-41F1-8288-EB03-91FBE0C6BFDB}"/>
              </a:ext>
            </a:extLst>
          </p:cNvPr>
          <p:cNvSpPr>
            <a:spLocks noGrp="1"/>
          </p:cNvSpPr>
          <p:nvPr>
            <p:ph type="title"/>
          </p:nvPr>
        </p:nvSpPr>
        <p:spPr/>
        <p:txBody>
          <a:bodyPr/>
          <a:lstStyle/>
          <a:p>
            <a:endParaRPr lang="tr-TR"/>
          </a:p>
        </p:txBody>
      </p:sp>
      <p:graphicFrame>
        <p:nvGraphicFramePr>
          <p:cNvPr id="6" name="Tablo 5">
            <a:extLst>
              <a:ext uri="{FF2B5EF4-FFF2-40B4-BE49-F238E27FC236}">
                <a16:creationId xmlns:a16="http://schemas.microsoft.com/office/drawing/2014/main" id="{B51F6310-E7A3-661C-AA45-6ECDC767323E}"/>
              </a:ext>
            </a:extLst>
          </p:cNvPr>
          <p:cNvGraphicFramePr>
            <a:graphicFrameLocks/>
          </p:cNvGraphicFramePr>
          <p:nvPr>
            <p:extLst>
              <p:ext uri="{D42A27DB-BD31-4B8C-83A1-F6EECF244321}">
                <p14:modId xmlns:p14="http://schemas.microsoft.com/office/powerpoint/2010/main" val="3658162917"/>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2</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7" name="Tablo 6">
            <a:extLst>
              <a:ext uri="{FF2B5EF4-FFF2-40B4-BE49-F238E27FC236}">
                <a16:creationId xmlns:a16="http://schemas.microsoft.com/office/drawing/2014/main" id="{C0236540-2BFB-4D89-88F4-A58C87A9C9D2}"/>
              </a:ext>
            </a:extLst>
          </p:cNvPr>
          <p:cNvGraphicFramePr>
            <a:graphicFrameLocks/>
          </p:cNvGraphicFramePr>
          <p:nvPr>
            <p:extLst>
              <p:ext uri="{D42A27DB-BD31-4B8C-83A1-F6EECF244321}">
                <p14:modId xmlns:p14="http://schemas.microsoft.com/office/powerpoint/2010/main" val="2553880874"/>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6</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8" name="Tablo 7">
            <a:extLst>
              <a:ext uri="{FF2B5EF4-FFF2-40B4-BE49-F238E27FC236}">
                <a16:creationId xmlns:a16="http://schemas.microsoft.com/office/drawing/2014/main" id="{C8F0FCB2-FD53-A2D9-935A-BF3BA8F62244}"/>
              </a:ext>
            </a:extLst>
          </p:cNvPr>
          <p:cNvGraphicFramePr>
            <a:graphicFrameLocks/>
          </p:cNvGraphicFramePr>
          <p:nvPr>
            <p:extLst>
              <p:ext uri="{D42A27DB-BD31-4B8C-83A1-F6EECF244321}">
                <p14:modId xmlns:p14="http://schemas.microsoft.com/office/powerpoint/2010/main" val="1654936148"/>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endParaRPr lang="tr-TR"/>
                    </a:p>
                  </a:txBody>
                  <a:tcPr/>
                </a:tc>
                <a:tc>
                  <a:txBody>
                    <a:bodyPr/>
                    <a:lstStyle/>
                    <a:p>
                      <a:endParaRPr lang="tr-TR"/>
                    </a:p>
                  </a:txBody>
                  <a:tcPr/>
                </a:tc>
                <a:tc>
                  <a:txBody>
                    <a:bodyPr/>
                    <a:lstStyle/>
                    <a:p>
                      <a:r>
                        <a:rPr lang="tr-TR"/>
                        <a:t>3</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9" name="Tablo 8">
            <a:extLst>
              <a:ext uri="{FF2B5EF4-FFF2-40B4-BE49-F238E27FC236}">
                <a16:creationId xmlns:a16="http://schemas.microsoft.com/office/drawing/2014/main" id="{56E649C8-4D3A-E196-FB07-8CB871175E81}"/>
              </a:ext>
            </a:extLst>
          </p:cNvPr>
          <p:cNvGraphicFramePr>
            <a:graphicFrameLocks/>
          </p:cNvGraphicFramePr>
          <p:nvPr>
            <p:extLst>
              <p:ext uri="{D42A27DB-BD31-4B8C-83A1-F6EECF244321}">
                <p14:modId xmlns:p14="http://schemas.microsoft.com/office/powerpoint/2010/main" val="2607126095"/>
              </p:ext>
            </p:extLst>
          </p:nvPr>
        </p:nvGraphicFramePr>
        <p:xfrm>
          <a:off x="394941" y="148433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endParaRPr lang="tr-T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4</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0" name="Tablo 9">
            <a:extLst>
              <a:ext uri="{FF2B5EF4-FFF2-40B4-BE49-F238E27FC236}">
                <a16:creationId xmlns:a16="http://schemas.microsoft.com/office/drawing/2014/main" id="{6E0D40F6-DEFF-6C30-4295-961EF58BEF3E}"/>
              </a:ext>
            </a:extLst>
          </p:cNvPr>
          <p:cNvGraphicFramePr>
            <a:graphicFrameLocks/>
          </p:cNvGraphicFramePr>
          <p:nvPr>
            <p:extLst>
              <p:ext uri="{D42A27DB-BD31-4B8C-83A1-F6EECF244321}">
                <p14:modId xmlns:p14="http://schemas.microsoft.com/office/powerpoint/2010/main" val="2750584393"/>
              </p:ext>
            </p:extLst>
          </p:nvPr>
        </p:nvGraphicFramePr>
        <p:xfrm>
          <a:off x="394941" y="1484313"/>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endParaRPr lang="tr-TR"/>
                    </a:p>
                  </a:txBody>
                  <a:tcPr/>
                </a:tc>
                <a:tc>
                  <a:txBody>
                    <a:bodyPr/>
                    <a:lstStyle/>
                    <a:p>
                      <a:r>
                        <a:rPr lang="tr-TR"/>
                        <a:t>14</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11" name="Tablo 10">
            <a:extLst>
              <a:ext uri="{FF2B5EF4-FFF2-40B4-BE49-F238E27FC236}">
                <a16:creationId xmlns:a16="http://schemas.microsoft.com/office/drawing/2014/main" id="{A6FC0174-EAC3-D638-727C-426DC92D2745}"/>
              </a:ext>
            </a:extLst>
          </p:cNvPr>
          <p:cNvGraphicFramePr>
            <a:graphicFrameLocks/>
          </p:cNvGraphicFramePr>
          <p:nvPr>
            <p:extLst>
              <p:ext uri="{D42A27DB-BD31-4B8C-83A1-F6EECF244321}">
                <p14:modId xmlns:p14="http://schemas.microsoft.com/office/powerpoint/2010/main" val="1107637805"/>
              </p:ext>
            </p:extLst>
          </p:nvPr>
        </p:nvGraphicFramePr>
        <p:xfrm>
          <a:off x="394941" y="147478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400439">
                  <a:extLst>
                    <a:ext uri="{9D8B030D-6E8A-4147-A177-3AD203B41FA5}">
                      <a16:colId xmlns:a16="http://schemas.microsoft.com/office/drawing/2014/main" val="587701584"/>
                    </a:ext>
                  </a:extLst>
                </a:gridCol>
                <a:gridCol w="1400439">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endParaRPr lang="tr-TR"/>
                    </a:p>
                  </a:txBody>
                  <a:tcPr/>
                </a:tc>
                <a:tc>
                  <a:txBody>
                    <a:bodyPr/>
                    <a:lstStyle/>
                    <a:p>
                      <a:r>
                        <a:rPr lang="tr-TR"/>
                        <a:t>7</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endParaRPr lang="tr-TR"/>
                    </a:p>
                  </a:txBody>
                  <a:tcPr/>
                </a:tc>
                <a:tc>
                  <a:txBody>
                    <a:bodyPr/>
                    <a:lstStyle/>
                    <a:p>
                      <a:r>
                        <a:rPr lang="tr-TR"/>
                        <a:t>9</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endParaRPr lang="tr-TR">
                        <a:solidFill>
                          <a:srgbClr val="EA6131"/>
                        </a:solidFill>
                      </a:endParaRPr>
                    </a:p>
                  </a:txBody>
                  <a:tcPr/>
                </a:tc>
                <a:tc>
                  <a:txBody>
                    <a:bodyPr/>
                    <a:lstStyle/>
                    <a:p>
                      <a:endParaRPr lang="tr-TR">
                        <a:solidFill>
                          <a:srgbClr val="EA6131"/>
                        </a:solidFill>
                      </a:endParaRPr>
                    </a:p>
                  </a:txBody>
                  <a:tcPr/>
                </a:tc>
                <a:tc>
                  <a:txBody>
                    <a:bodyPr/>
                    <a:lstStyle/>
                    <a:p>
                      <a:r>
                        <a:rPr lang="tr-TR"/>
                        <a:t>18</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5</a:t>
                      </a:r>
                    </a:p>
                  </a:txBody>
                  <a:tcPr/>
                </a:tc>
                <a:tc>
                  <a:txBody>
                    <a:bodyPr/>
                    <a:lstStyle/>
                    <a:p>
                      <a:r>
                        <a:rPr lang="tr-TR"/>
                        <a:t>8</a:t>
                      </a:r>
                    </a:p>
                  </a:txBody>
                  <a:tcPr/>
                </a:tc>
                <a:tc>
                  <a:txBody>
                    <a:bodyPr/>
                    <a:lstStyle/>
                    <a:p>
                      <a:r>
                        <a:rPr lang="tr-TR"/>
                        <a:t>7</a:t>
                      </a:r>
                    </a:p>
                  </a:txBody>
                  <a:tcPr/>
                </a:tc>
                <a:tc>
                  <a:txBody>
                    <a:bodyPr/>
                    <a:lstStyle/>
                    <a:p>
                      <a:r>
                        <a:rPr lang="tr-TR"/>
                        <a:t>14</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graphicFrame>
        <p:nvGraphicFramePr>
          <p:cNvPr id="2" name="Tablo 1">
            <a:extLst>
              <a:ext uri="{FF2B5EF4-FFF2-40B4-BE49-F238E27FC236}">
                <a16:creationId xmlns:a16="http://schemas.microsoft.com/office/drawing/2014/main" id="{2E3A098A-BBB2-DF72-608C-92087F15B29A}"/>
              </a:ext>
            </a:extLst>
          </p:cNvPr>
          <p:cNvGraphicFramePr>
            <a:graphicFrameLocks/>
          </p:cNvGraphicFramePr>
          <p:nvPr>
            <p:extLst>
              <p:ext uri="{D42A27DB-BD31-4B8C-83A1-F6EECF244321}">
                <p14:modId xmlns:p14="http://schemas.microsoft.com/office/powerpoint/2010/main" val="2961378708"/>
              </p:ext>
            </p:extLst>
          </p:nvPr>
        </p:nvGraphicFramePr>
        <p:xfrm>
          <a:off x="287468" y="3861048"/>
          <a:ext cx="8402634" cy="18542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3392396905"/>
                    </a:ext>
                  </a:extLst>
                </a:gridCol>
                <a:gridCol w="1400439">
                  <a:extLst>
                    <a:ext uri="{9D8B030D-6E8A-4147-A177-3AD203B41FA5}">
                      <a16:colId xmlns:a16="http://schemas.microsoft.com/office/drawing/2014/main" val="798986733"/>
                    </a:ext>
                  </a:extLst>
                </a:gridCol>
                <a:gridCol w="1400439">
                  <a:extLst>
                    <a:ext uri="{9D8B030D-6E8A-4147-A177-3AD203B41FA5}">
                      <a16:colId xmlns:a16="http://schemas.microsoft.com/office/drawing/2014/main" val="2173578660"/>
                    </a:ext>
                  </a:extLst>
                </a:gridCol>
                <a:gridCol w="1400439">
                  <a:extLst>
                    <a:ext uri="{9D8B030D-6E8A-4147-A177-3AD203B41FA5}">
                      <a16:colId xmlns:a16="http://schemas.microsoft.com/office/drawing/2014/main" val="2415171218"/>
                    </a:ext>
                  </a:extLst>
                </a:gridCol>
                <a:gridCol w="1347072">
                  <a:extLst>
                    <a:ext uri="{9D8B030D-6E8A-4147-A177-3AD203B41FA5}">
                      <a16:colId xmlns:a16="http://schemas.microsoft.com/office/drawing/2014/main" val="587701584"/>
                    </a:ext>
                  </a:extLst>
                </a:gridCol>
                <a:gridCol w="1453806">
                  <a:extLst>
                    <a:ext uri="{9D8B030D-6E8A-4147-A177-3AD203B41FA5}">
                      <a16:colId xmlns:a16="http://schemas.microsoft.com/office/drawing/2014/main" val="620895987"/>
                    </a:ext>
                  </a:extLst>
                </a:gridCol>
              </a:tblGrid>
              <a:tr h="370840">
                <a:tc>
                  <a:txBody>
                    <a:bodyPr/>
                    <a:lstStyle/>
                    <a:p>
                      <a:endParaRPr lang="tr-TR"/>
                    </a:p>
                  </a:txBody>
                  <a:tcPr/>
                </a:tc>
                <a:tc>
                  <a:txBody>
                    <a:bodyPr/>
                    <a:lstStyle/>
                    <a:p>
                      <a:r>
                        <a:rPr lang="tr-TR"/>
                        <a:t>D1</a:t>
                      </a:r>
                    </a:p>
                  </a:txBody>
                  <a:tcPr/>
                </a:tc>
                <a:tc>
                  <a:txBody>
                    <a:bodyPr/>
                    <a:lstStyle/>
                    <a:p>
                      <a:r>
                        <a:rPr lang="tr-TR"/>
                        <a:t>D2</a:t>
                      </a:r>
                    </a:p>
                  </a:txBody>
                  <a:tcPr/>
                </a:tc>
                <a:tc>
                  <a:txBody>
                    <a:bodyPr/>
                    <a:lstStyle/>
                    <a:p>
                      <a:r>
                        <a:rPr lang="tr-TR"/>
                        <a:t>D3</a:t>
                      </a:r>
                    </a:p>
                  </a:txBody>
                  <a:tcPr/>
                </a:tc>
                <a:tc>
                  <a:txBody>
                    <a:bodyPr/>
                    <a:lstStyle/>
                    <a:p>
                      <a:r>
                        <a:rPr lang="tr-TR"/>
                        <a:t>D4</a:t>
                      </a:r>
                    </a:p>
                  </a:txBody>
                  <a:tcPr/>
                </a:tc>
                <a:tc>
                  <a:txBody>
                    <a:bodyPr/>
                    <a:lstStyle/>
                    <a:p>
                      <a:endParaRPr lang="tr-TR"/>
                    </a:p>
                  </a:txBody>
                  <a:tcPr/>
                </a:tc>
                <a:extLst>
                  <a:ext uri="{0D108BD9-81ED-4DB2-BD59-A6C34878D82A}">
                    <a16:rowId xmlns:a16="http://schemas.microsoft.com/office/drawing/2014/main" val="525292844"/>
                  </a:ext>
                </a:extLst>
              </a:tr>
              <a:tr h="370840">
                <a:tc>
                  <a:txBody>
                    <a:bodyPr/>
                    <a:lstStyle/>
                    <a:p>
                      <a:r>
                        <a:rPr lang="tr-TR"/>
                        <a:t>S1</a:t>
                      </a:r>
                    </a:p>
                  </a:txBody>
                  <a:tcPr/>
                </a:tc>
                <a:tc>
                  <a:txBody>
                    <a:bodyPr/>
                    <a:lstStyle/>
                    <a:p>
                      <a:r>
                        <a:rPr lang="tr-TR">
                          <a:solidFill>
                            <a:srgbClr val="EA6131"/>
                          </a:solidFill>
                        </a:rPr>
                        <a:t>5</a:t>
                      </a:r>
                    </a:p>
                  </a:txBody>
                  <a:tcPr/>
                </a:tc>
                <a:tc>
                  <a:txBody>
                    <a:bodyPr/>
                    <a:lstStyle/>
                    <a:p>
                      <a:r>
                        <a:rPr lang="tr-TR">
                          <a:solidFill>
                            <a:srgbClr val="EA6131"/>
                          </a:solidFill>
                        </a:rPr>
                        <a:t>2</a:t>
                      </a:r>
                    </a:p>
                  </a:txBody>
                  <a:tcPr/>
                </a:tc>
                <a:tc>
                  <a:txBody>
                    <a:bodyPr/>
                    <a:lstStyle/>
                    <a:p>
                      <a:endParaRPr lang="tr-T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508301662"/>
                  </a:ext>
                </a:extLst>
              </a:tr>
              <a:tr h="370840">
                <a:tc>
                  <a:txBody>
                    <a:bodyPr/>
                    <a:lstStyle/>
                    <a:p>
                      <a:r>
                        <a:rPr lang="tr-TR"/>
                        <a:t>S2</a:t>
                      </a:r>
                    </a:p>
                  </a:txBody>
                  <a:tcPr/>
                </a:tc>
                <a:tc>
                  <a:txBody>
                    <a:bodyPr/>
                    <a:lstStyle/>
                    <a:p>
                      <a:endParaRPr lang="tr-TR"/>
                    </a:p>
                  </a:txBody>
                  <a:tcPr/>
                </a:tc>
                <a:tc>
                  <a:txBody>
                    <a:bodyPr/>
                    <a:lstStyle/>
                    <a:p>
                      <a:r>
                        <a:rPr lang="tr-TR">
                          <a:solidFill>
                            <a:srgbClr val="EA6131"/>
                          </a:solidFill>
                        </a:rPr>
                        <a:t>6</a:t>
                      </a:r>
                    </a:p>
                  </a:txBody>
                  <a:tcPr/>
                </a:tc>
                <a:tc>
                  <a:txBody>
                    <a:bodyPr/>
                    <a:lstStyle/>
                    <a:p>
                      <a:r>
                        <a:rPr lang="tr-TR">
                          <a:solidFill>
                            <a:srgbClr val="EA6131"/>
                          </a:solidFill>
                        </a:rPr>
                        <a:t>3</a:t>
                      </a:r>
                    </a:p>
                  </a:txBody>
                  <a:tcPr/>
                </a:tc>
                <a:tc>
                  <a:txBody>
                    <a:bodyPr/>
                    <a:lstStyle/>
                    <a:p>
                      <a:endParaRPr lang="tr-TR"/>
                    </a:p>
                  </a:txBody>
                  <a:tcPr/>
                </a:tc>
                <a:tc>
                  <a:txBody>
                    <a:bodyPr/>
                    <a:lstStyle/>
                    <a:p>
                      <a:r>
                        <a:rPr lang="tr-TR"/>
                        <a:t>0</a:t>
                      </a:r>
                    </a:p>
                  </a:txBody>
                  <a:tcPr/>
                </a:tc>
                <a:extLst>
                  <a:ext uri="{0D108BD9-81ED-4DB2-BD59-A6C34878D82A}">
                    <a16:rowId xmlns:a16="http://schemas.microsoft.com/office/drawing/2014/main" val="169192243"/>
                  </a:ext>
                </a:extLst>
              </a:tr>
              <a:tr h="370840">
                <a:tc>
                  <a:txBody>
                    <a:bodyPr/>
                    <a:lstStyle/>
                    <a:p>
                      <a:r>
                        <a:rPr lang="tr-TR"/>
                        <a:t>S3</a:t>
                      </a:r>
                    </a:p>
                  </a:txBody>
                  <a:tcPr/>
                </a:tc>
                <a:tc>
                  <a:txBody>
                    <a:bodyPr/>
                    <a:lstStyle/>
                    <a:p>
                      <a:endParaRPr lang="tr-TR"/>
                    </a:p>
                  </a:txBody>
                  <a:tcPr/>
                </a:tc>
                <a:tc>
                  <a:txBody>
                    <a:bodyPr/>
                    <a:lstStyle/>
                    <a:p>
                      <a:endParaRPr lang="tr-TR"/>
                    </a:p>
                  </a:txBody>
                  <a:tcPr/>
                </a:tc>
                <a:tc>
                  <a:txBody>
                    <a:bodyPr/>
                    <a:lstStyle/>
                    <a:p>
                      <a:r>
                        <a:rPr lang="tr-TR">
                          <a:solidFill>
                            <a:srgbClr val="EA6131"/>
                          </a:solidFill>
                        </a:rPr>
                        <a:t>4</a:t>
                      </a:r>
                    </a:p>
                  </a:txBody>
                  <a:tcPr/>
                </a:tc>
                <a:tc>
                  <a:txBody>
                    <a:bodyPr/>
                    <a:lstStyle/>
                    <a:p>
                      <a:r>
                        <a:rPr lang="tr-TR">
                          <a:solidFill>
                            <a:srgbClr val="EA6131"/>
                          </a:solidFill>
                        </a:rPr>
                        <a:t>14</a:t>
                      </a:r>
                    </a:p>
                  </a:txBody>
                  <a:tcPr/>
                </a:tc>
                <a:tc>
                  <a:txBody>
                    <a:bodyPr/>
                    <a:lstStyle/>
                    <a:p>
                      <a:r>
                        <a:rPr lang="tr-TR"/>
                        <a:t>0</a:t>
                      </a:r>
                    </a:p>
                  </a:txBody>
                  <a:tcPr/>
                </a:tc>
                <a:extLst>
                  <a:ext uri="{0D108BD9-81ED-4DB2-BD59-A6C34878D82A}">
                    <a16:rowId xmlns:a16="http://schemas.microsoft.com/office/drawing/2014/main" val="829057426"/>
                  </a:ext>
                </a:extLst>
              </a:tr>
              <a:tr h="370840">
                <a:tc>
                  <a:txBody>
                    <a:bodyPr/>
                    <a:lstStyle/>
                    <a:p>
                      <a:endParaRPr lang="tr-T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r>
                        <a:rPr lang="tr-TR"/>
                        <a:t>0</a:t>
                      </a:r>
                    </a:p>
                  </a:txBody>
                  <a:tcPr/>
                </a:tc>
                <a:tc>
                  <a:txBody>
                    <a:bodyPr/>
                    <a:lstStyle/>
                    <a:p>
                      <a:endParaRPr lang="tr-TR"/>
                    </a:p>
                  </a:txBody>
                  <a:tcPr/>
                </a:tc>
                <a:extLst>
                  <a:ext uri="{0D108BD9-81ED-4DB2-BD59-A6C34878D82A}">
                    <a16:rowId xmlns:a16="http://schemas.microsoft.com/office/drawing/2014/main" val="1274707331"/>
                  </a:ext>
                </a:extLst>
              </a:tr>
            </a:tbl>
          </a:graphicData>
        </a:graphic>
      </p:graphicFrame>
      <p:cxnSp>
        <p:nvCxnSpPr>
          <p:cNvPr id="12" name="Düz Ok Bağlayıcısı 11">
            <a:extLst>
              <a:ext uri="{FF2B5EF4-FFF2-40B4-BE49-F238E27FC236}">
                <a16:creationId xmlns:a16="http://schemas.microsoft.com/office/drawing/2014/main" id="{55A92E39-AA87-8DD0-E5C5-99D3BFAC062E}"/>
              </a:ext>
            </a:extLst>
          </p:cNvPr>
          <p:cNvCxnSpPr/>
          <p:nvPr/>
        </p:nvCxnSpPr>
        <p:spPr>
          <a:xfrm>
            <a:off x="2267744" y="4437112"/>
            <a:ext cx="4464496"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8BED438A-6201-D5CE-F08F-413844D2EE20}"/>
              </a:ext>
            </a:extLst>
          </p:cNvPr>
          <p:cNvSpPr txBox="1"/>
          <p:nvPr/>
        </p:nvSpPr>
        <p:spPr>
          <a:xfrm rot="439230" flipH="1">
            <a:off x="4081628" y="4455209"/>
            <a:ext cx="2330545" cy="369332"/>
          </a:xfrm>
          <a:prstGeom prst="rect">
            <a:avLst/>
          </a:prstGeom>
          <a:noFill/>
        </p:spPr>
        <p:txBody>
          <a:bodyPr wrap="square" rtlCol="0">
            <a:spAutoFit/>
          </a:bodyPr>
          <a:lstStyle/>
          <a:p>
            <a:r>
              <a:rPr lang="tr-TR"/>
              <a:t>Atama Yönü</a:t>
            </a:r>
          </a:p>
        </p:txBody>
      </p:sp>
    </p:spTree>
    <p:extLst>
      <p:ext uri="{BB962C8B-B14F-4D97-AF65-F5344CB8AC3E}">
        <p14:creationId xmlns:p14="http://schemas.microsoft.com/office/powerpoint/2010/main" val="9896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63B2211-93FB-C0B1-13C2-8FDBEC17DD53}"/>
              </a:ext>
            </a:extLst>
          </p:cNvPr>
          <p:cNvSpPr>
            <a:spLocks noGrp="1"/>
          </p:cNvSpPr>
          <p:nvPr>
            <p:ph type="ctrTitle"/>
          </p:nvPr>
        </p:nvSpPr>
        <p:spPr/>
        <p:txBody>
          <a:bodyPr/>
          <a:lstStyle/>
          <a:p>
            <a:r>
              <a:rPr lang="tr-TR">
                <a:solidFill>
                  <a:srgbClr val="EA6131"/>
                </a:solidFill>
              </a:rPr>
              <a:t>R</a:t>
            </a:r>
            <a:r>
              <a:rPr lang="tr-TR"/>
              <a:t>ussel Ya</a:t>
            </a:r>
            <a:r>
              <a:rPr lang="tr-TR">
                <a:solidFill>
                  <a:srgbClr val="EA6131"/>
                </a:solidFill>
              </a:rPr>
              <a:t>k</a:t>
            </a:r>
            <a:r>
              <a:rPr lang="tr-TR"/>
              <a:t>ınsama </a:t>
            </a:r>
          </a:p>
        </p:txBody>
      </p:sp>
    </p:spTree>
    <p:extLst>
      <p:ext uri="{BB962C8B-B14F-4D97-AF65-F5344CB8AC3E}">
        <p14:creationId xmlns:p14="http://schemas.microsoft.com/office/powerpoint/2010/main" val="3379859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DDAF0AF-D394-DEDE-E08D-862AB4720F03}"/>
              </a:ext>
            </a:extLst>
          </p:cNvPr>
          <p:cNvSpPr>
            <a:spLocks noGrp="1"/>
          </p:cNvSpPr>
          <p:nvPr>
            <p:ph idx="1"/>
          </p:nvPr>
        </p:nvSpPr>
        <p:spPr/>
        <p:txBody>
          <a:bodyPr/>
          <a:lstStyle/>
          <a:p>
            <a:pPr>
              <a:buFont typeface="Arial" panose="020B0604020202020204" pitchFamily="34" charset="0"/>
              <a:buChar char="•"/>
            </a:pPr>
            <a:r>
              <a:rPr lang="tr-TR">
                <a:effectLst/>
              </a:rPr>
              <a:t>Taşıma maliyetleri matrisi, arz ve talep değerleriyle düzenlenir, </a:t>
            </a:r>
          </a:p>
          <a:p>
            <a:pPr>
              <a:lnSpc>
                <a:spcPct val="100000"/>
              </a:lnSpc>
              <a:buFont typeface="Arial" panose="020B0604020202020204" pitchFamily="34" charset="0"/>
              <a:buChar char="•"/>
            </a:pPr>
            <a:r>
              <a:rPr lang="tr-TR">
                <a:effectLst/>
              </a:rPr>
              <a:t>Her satır ve sütun için en yüksek maliyet değeri bulunur,</a:t>
            </a:r>
          </a:p>
          <a:p>
            <a:pPr>
              <a:lnSpc>
                <a:spcPct val="100000"/>
              </a:lnSpc>
              <a:buFont typeface="Arial" panose="020B0604020202020204" pitchFamily="34" charset="0"/>
              <a:buChar char="•"/>
            </a:pPr>
            <a:r>
              <a:rPr lang="tr-TR">
                <a:effectLst/>
              </a:rPr>
              <a:t>Sütunlardaki ve satırlardaki her bir maliyet değeri en yüksek maliyetten çıkarılır,</a:t>
            </a:r>
          </a:p>
          <a:p>
            <a:pPr>
              <a:lnSpc>
                <a:spcPct val="100000"/>
              </a:lnSpc>
              <a:buFont typeface="Arial" panose="020B0604020202020204" pitchFamily="34" charset="0"/>
              <a:buChar char="•"/>
            </a:pPr>
            <a:r>
              <a:rPr lang="tr-TR">
                <a:effectLst/>
              </a:rPr>
              <a:t>Adım 2 (iki)'nin hesaplanmasından en büyük negatif değere sahip hücrenin seçilmesi ve ardından ürünlerin hücreye tahsisi sağlanır,</a:t>
            </a:r>
          </a:p>
          <a:p>
            <a:pPr>
              <a:lnSpc>
                <a:spcPct val="100000"/>
              </a:lnSpc>
              <a:buFont typeface="Arial" panose="020B0604020202020204" pitchFamily="34" charset="0"/>
              <a:buChar char="•"/>
            </a:pPr>
            <a:r>
              <a:rPr lang="tr-TR">
                <a:effectLst/>
              </a:rPr>
              <a:t>Tüm ürünler dağıtılana, yani Adım 4'e kadar Adım 2 tekrarlanır.</a:t>
            </a:r>
          </a:p>
          <a:p>
            <a:pPr>
              <a:lnSpc>
                <a:spcPct val="100000"/>
              </a:lnSpc>
              <a:buFont typeface="Arial" panose="020B0604020202020204" pitchFamily="34" charset="0"/>
              <a:buChar char="•"/>
            </a:pPr>
            <a:r>
              <a:rPr lang="tr-TR">
                <a:effectLst/>
              </a:rPr>
              <a:t>Tahsis tamamlanmışsa, dağıtım maliyetini hesaplanır. </a:t>
            </a:r>
          </a:p>
          <a:p>
            <a:pPr>
              <a:lnSpc>
                <a:spcPct val="100000"/>
              </a:lnSpc>
            </a:pPr>
            <a:endParaRPr lang="tr-TR">
              <a:effectLst/>
            </a:endParaRPr>
          </a:p>
          <a:p>
            <a:endParaRPr lang="tr-TR">
              <a:effectLst/>
            </a:endParaRPr>
          </a:p>
        </p:txBody>
      </p:sp>
      <p:sp>
        <p:nvSpPr>
          <p:cNvPr id="3" name="Başlık 2">
            <a:extLst>
              <a:ext uri="{FF2B5EF4-FFF2-40B4-BE49-F238E27FC236}">
                <a16:creationId xmlns:a16="http://schemas.microsoft.com/office/drawing/2014/main" id="{BD5783EC-9A1A-1037-BB3F-B2897E2790F6}"/>
              </a:ext>
            </a:extLst>
          </p:cNvPr>
          <p:cNvSpPr>
            <a:spLocks noGrp="1"/>
          </p:cNvSpPr>
          <p:nvPr>
            <p:ph type="title"/>
          </p:nvPr>
        </p:nvSpPr>
        <p:spPr/>
        <p:txBody>
          <a:bodyPr/>
          <a:lstStyle/>
          <a:p>
            <a:r>
              <a:rPr lang="tr-TR"/>
              <a:t>Algoritma</a:t>
            </a:r>
          </a:p>
        </p:txBody>
      </p:sp>
    </p:spTree>
    <p:extLst>
      <p:ext uri="{BB962C8B-B14F-4D97-AF65-F5344CB8AC3E}">
        <p14:creationId xmlns:p14="http://schemas.microsoft.com/office/powerpoint/2010/main" val="154015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buFont typeface="Arial" panose="020B0604020202020204" pitchFamily="34" charset="0"/>
              <a:buChar char="•"/>
            </a:pPr>
            <a:r>
              <a:rPr lang="tr-TR"/>
              <a:t>Bir ürün, bir dizi kaynaktan mümkün olan en düşük maliyetle birkaç varış noktasına taşınır,</a:t>
            </a:r>
          </a:p>
          <a:p>
            <a:pPr>
              <a:buFont typeface="Arial" panose="020B0604020202020204" pitchFamily="34" charset="0"/>
              <a:buChar char="•"/>
            </a:pPr>
            <a:endParaRPr lang="tr-TR"/>
          </a:p>
          <a:p>
            <a:pPr>
              <a:buFont typeface="Arial" panose="020B0604020202020204" pitchFamily="34" charset="0"/>
              <a:buChar char="•"/>
            </a:pPr>
            <a:r>
              <a:rPr lang="tr-TR"/>
              <a:t>Her bir kaynak, ürünün belirli bir birimini tedarik edebilir ve her bir hedef ürün için sabit bir talebe sahiptir,</a:t>
            </a:r>
          </a:p>
          <a:p>
            <a:pPr>
              <a:buFont typeface="Arial" panose="020B0604020202020204" pitchFamily="34" charset="0"/>
              <a:buChar char="•"/>
            </a:pPr>
            <a:endParaRPr lang="tr-TR"/>
          </a:p>
          <a:p>
            <a:pPr>
              <a:buFont typeface="Arial" panose="020B0604020202020204" pitchFamily="34" charset="0"/>
              <a:buChar char="•"/>
            </a:pPr>
            <a:r>
              <a:rPr lang="tr-TR"/>
              <a:t>Doğrusal programlama modelinde, her bir kaynaktan tedarik ve her varış yerine talep için kısıtlamalar bulunmaktadır.</a:t>
            </a:r>
          </a:p>
          <a:p>
            <a:pPr>
              <a:buFont typeface="Arial" panose="020B0604020202020204" pitchFamily="34" charset="0"/>
              <a:buChar char="•"/>
            </a:pPr>
            <a:endParaRPr lang="tr-TR"/>
          </a:p>
          <a:p>
            <a:pPr>
              <a:buFont typeface="Arial" panose="020B0604020202020204" pitchFamily="34" charset="0"/>
              <a:buChar char="•"/>
            </a:pPr>
            <a:r>
              <a:rPr lang="tr-TR"/>
              <a:t>Tüm kısıtlamalar arzın talebe eşit olduğu dengeli bir ulaşım modelinde eşitliklerdir.</a:t>
            </a:r>
          </a:p>
          <a:p>
            <a:pPr>
              <a:buFont typeface="Arial" panose="020B0604020202020204" pitchFamily="34" charset="0"/>
              <a:buChar char="•"/>
            </a:pPr>
            <a:endParaRPr lang="tr-TR"/>
          </a:p>
          <a:p>
            <a:pPr>
              <a:buFont typeface="Arial" panose="020B0604020202020204" pitchFamily="34" charset="0"/>
              <a:buChar char="•"/>
            </a:pPr>
            <a:r>
              <a:rPr lang="tr-TR"/>
              <a:t>Kısıtlamalar arzın talebe eşit olmadığı dengesiz modellerde eşitsizlikler içerir.</a:t>
            </a:r>
            <a:endParaRPr lang="tr-TR" dirty="0"/>
          </a:p>
        </p:txBody>
      </p:sp>
      <p:sp>
        <p:nvSpPr>
          <p:cNvPr id="2" name="제목 1"/>
          <p:cNvSpPr>
            <a:spLocks noGrp="1"/>
          </p:cNvSpPr>
          <p:nvPr>
            <p:ph type="title"/>
          </p:nvPr>
        </p:nvSpPr>
        <p:spPr/>
        <p:txBody>
          <a:bodyPr/>
          <a:lstStyle/>
          <a:p>
            <a:r>
              <a:rPr lang="tr-TR" altLang="ko-KR"/>
              <a:t>Taşıma Problemi Tanım</a:t>
            </a:r>
            <a:endParaRPr lang="ko-KR"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F7743A51-31AC-B438-889F-B939B328CE53}"/>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6151585E-8DA2-6645-B11E-621CB8332028}"/>
              </a:ext>
            </a:extLst>
          </p:cNvPr>
          <p:cNvPicPr>
            <a:picLocks noChangeAspect="1"/>
          </p:cNvPicPr>
          <p:nvPr/>
        </p:nvPicPr>
        <p:blipFill>
          <a:blip r:embed="rId2"/>
          <a:stretch>
            <a:fillRect/>
          </a:stretch>
        </p:blipFill>
        <p:spPr>
          <a:xfrm>
            <a:off x="251520" y="1124744"/>
            <a:ext cx="6337325" cy="1402593"/>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65C98672-50D4-7C18-F8CE-FA324DF0ED9A}"/>
              </a:ext>
            </a:extLst>
          </p:cNvPr>
          <p:cNvPicPr>
            <a:picLocks noChangeAspect="1"/>
          </p:cNvPicPr>
          <p:nvPr/>
        </p:nvPicPr>
        <p:blipFill>
          <a:blip r:embed="rId3"/>
          <a:stretch>
            <a:fillRect/>
          </a:stretch>
        </p:blipFill>
        <p:spPr>
          <a:xfrm>
            <a:off x="251520" y="2810249"/>
            <a:ext cx="6713905" cy="1237501"/>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72F9F224-A476-9D3B-5F98-595BA7127481}"/>
              </a:ext>
            </a:extLst>
          </p:cNvPr>
          <p:cNvPicPr>
            <a:picLocks noChangeAspect="1"/>
          </p:cNvPicPr>
          <p:nvPr/>
        </p:nvPicPr>
        <p:blipFill>
          <a:blip r:embed="rId4"/>
          <a:stretch>
            <a:fillRect/>
          </a:stretch>
        </p:blipFill>
        <p:spPr>
          <a:xfrm>
            <a:off x="209926" y="4289724"/>
            <a:ext cx="2388774" cy="2423145"/>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F2E200AB-1F5B-0A6F-5E9B-4BD08D54B7F5}"/>
              </a:ext>
            </a:extLst>
          </p:cNvPr>
          <p:cNvPicPr>
            <a:picLocks noChangeAspect="1"/>
          </p:cNvPicPr>
          <p:nvPr/>
        </p:nvPicPr>
        <p:blipFill>
          <a:blip r:embed="rId5"/>
          <a:stretch>
            <a:fillRect/>
          </a:stretch>
        </p:blipFill>
        <p:spPr>
          <a:xfrm>
            <a:off x="2699792" y="4258536"/>
            <a:ext cx="6337325" cy="1327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414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1F89F96-1D1A-A8BF-0BA3-90636E2395C8}"/>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F1022A-D719-1A42-F354-AAF673A5B948}"/>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6C7C8A7C-8322-D99E-6139-DD680A67ACF8}"/>
              </a:ext>
            </a:extLst>
          </p:cNvPr>
          <p:cNvPicPr>
            <a:picLocks noChangeAspect="1"/>
          </p:cNvPicPr>
          <p:nvPr/>
        </p:nvPicPr>
        <p:blipFill>
          <a:blip r:embed="rId2"/>
          <a:stretch>
            <a:fillRect/>
          </a:stretch>
        </p:blipFill>
        <p:spPr>
          <a:xfrm>
            <a:off x="343137" y="2889531"/>
            <a:ext cx="2140632" cy="1040935"/>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426E8B9E-6CB7-A911-32D5-95204036A1C1}"/>
              </a:ext>
            </a:extLst>
          </p:cNvPr>
          <p:cNvPicPr>
            <a:picLocks noChangeAspect="1"/>
          </p:cNvPicPr>
          <p:nvPr/>
        </p:nvPicPr>
        <p:blipFill>
          <a:blip r:embed="rId3"/>
          <a:stretch>
            <a:fillRect/>
          </a:stretch>
        </p:blipFill>
        <p:spPr>
          <a:xfrm>
            <a:off x="345939" y="1144857"/>
            <a:ext cx="5954253" cy="1247175"/>
          </a:xfrm>
          <a:prstGeom prst="rect">
            <a:avLst/>
          </a:prstGeom>
          <a:ln>
            <a:noFill/>
          </a:ln>
          <a:effectLst>
            <a:outerShdw blurRad="292100" dist="139700" dir="2700000" algn="tl" rotWithShape="0">
              <a:srgbClr val="333333">
                <a:alpha val="65000"/>
              </a:srgbClr>
            </a:outerShdw>
          </a:effectLst>
        </p:spPr>
      </p:pic>
      <p:pic>
        <p:nvPicPr>
          <p:cNvPr id="8" name="Resim 7">
            <a:extLst>
              <a:ext uri="{FF2B5EF4-FFF2-40B4-BE49-F238E27FC236}">
                <a16:creationId xmlns:a16="http://schemas.microsoft.com/office/drawing/2014/main" id="{4777F8DD-4077-84BB-38A3-CBF170C3A7AE}"/>
              </a:ext>
            </a:extLst>
          </p:cNvPr>
          <p:cNvPicPr>
            <a:picLocks noChangeAspect="1"/>
          </p:cNvPicPr>
          <p:nvPr/>
        </p:nvPicPr>
        <p:blipFill>
          <a:blip r:embed="rId4"/>
          <a:stretch>
            <a:fillRect/>
          </a:stretch>
        </p:blipFill>
        <p:spPr>
          <a:xfrm>
            <a:off x="2832603" y="3330123"/>
            <a:ext cx="5616624" cy="1135846"/>
          </a:xfrm>
          <a:prstGeom prst="rect">
            <a:avLst/>
          </a:prstGeom>
          <a:ln>
            <a:noFill/>
          </a:ln>
          <a:effectLst>
            <a:outerShdw blurRad="292100" dist="139700" dir="2700000" algn="tl" rotWithShape="0">
              <a:srgbClr val="333333">
                <a:alpha val="65000"/>
              </a:srgbClr>
            </a:outerShdw>
          </a:effectLst>
        </p:spPr>
      </p:pic>
      <p:pic>
        <p:nvPicPr>
          <p:cNvPr id="10" name="Resim 9">
            <a:extLst>
              <a:ext uri="{FF2B5EF4-FFF2-40B4-BE49-F238E27FC236}">
                <a16:creationId xmlns:a16="http://schemas.microsoft.com/office/drawing/2014/main" id="{25FC44CF-99C9-F31B-5B65-CBB438ED1020}"/>
              </a:ext>
            </a:extLst>
          </p:cNvPr>
          <p:cNvPicPr>
            <a:picLocks noChangeAspect="1"/>
          </p:cNvPicPr>
          <p:nvPr/>
        </p:nvPicPr>
        <p:blipFill>
          <a:blip r:embed="rId5"/>
          <a:stretch>
            <a:fillRect/>
          </a:stretch>
        </p:blipFill>
        <p:spPr>
          <a:xfrm>
            <a:off x="2836145" y="5016608"/>
            <a:ext cx="4455666" cy="11570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243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CB2259C-9F65-3193-D0E5-DF53DA81FE59}"/>
              </a:ext>
            </a:extLst>
          </p:cNvPr>
          <p:cNvSpPr>
            <a:spLocks noGrp="1"/>
          </p:cNvSpPr>
          <p:nvPr>
            <p:ph type="ctrTitle"/>
          </p:nvPr>
        </p:nvSpPr>
        <p:spPr/>
        <p:txBody>
          <a:bodyPr/>
          <a:lstStyle/>
          <a:p>
            <a:r>
              <a:rPr lang="tr-TR" sz="4800">
                <a:solidFill>
                  <a:srgbClr val="EA6131"/>
                </a:solidFill>
              </a:rPr>
              <a:t>E</a:t>
            </a:r>
            <a:r>
              <a:rPr lang="tr-TR" sz="4800"/>
              <a:t>n Kü</a:t>
            </a:r>
            <a:r>
              <a:rPr lang="tr-TR" sz="4800">
                <a:solidFill>
                  <a:srgbClr val="EA6131"/>
                </a:solidFill>
              </a:rPr>
              <a:t>ç</a:t>
            </a:r>
            <a:r>
              <a:rPr lang="tr-TR" sz="4800"/>
              <a:t>ük M</a:t>
            </a:r>
            <a:r>
              <a:rPr lang="tr-TR" sz="4800">
                <a:solidFill>
                  <a:srgbClr val="EA6131"/>
                </a:solidFill>
              </a:rPr>
              <a:t>a</a:t>
            </a:r>
            <a:r>
              <a:rPr lang="tr-TR" sz="4800"/>
              <a:t>liyetli G</a:t>
            </a:r>
            <a:r>
              <a:rPr lang="tr-TR" sz="4800">
                <a:solidFill>
                  <a:srgbClr val="EA6131"/>
                </a:solidFill>
              </a:rPr>
              <a:t>ö</a:t>
            </a:r>
            <a:r>
              <a:rPr lang="tr-TR" sz="4800"/>
              <a:t>zler Yö</a:t>
            </a:r>
            <a:r>
              <a:rPr lang="tr-TR" sz="4800">
                <a:solidFill>
                  <a:srgbClr val="EA6131"/>
                </a:solidFill>
              </a:rPr>
              <a:t>n</a:t>
            </a:r>
            <a:r>
              <a:rPr lang="tr-TR" sz="4800"/>
              <a:t>temi</a:t>
            </a:r>
          </a:p>
        </p:txBody>
      </p:sp>
    </p:spTree>
    <p:extLst>
      <p:ext uri="{BB962C8B-B14F-4D97-AF65-F5344CB8AC3E}">
        <p14:creationId xmlns:p14="http://schemas.microsoft.com/office/powerpoint/2010/main" val="399357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3530994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400" b="1" baseline="30000" dirty="0">
                          <a:solidFill>
                            <a:srgbClr val="06377B"/>
                          </a:solidFill>
                        </a:rPr>
                        <a:t>80,00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77,00</a:t>
                      </a:r>
                    </a:p>
                  </a:txBody>
                  <a:tcPr/>
                </a:tc>
                <a:tc>
                  <a:txBody>
                    <a:bodyPr/>
                    <a:lstStyle/>
                    <a:p>
                      <a:pPr algn="ctr"/>
                      <a:r>
                        <a:rPr lang="tr-TR" sz="24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70,20</a:t>
                      </a:r>
                    </a:p>
                  </a:txBody>
                  <a:tcPr/>
                </a:tc>
                <a:tc>
                  <a:txBody>
                    <a:bodyPr/>
                    <a:lstStyle/>
                    <a:p>
                      <a:pPr algn="ctr"/>
                      <a:r>
                        <a:rPr lang="tr-TR" sz="24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4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400" b="1" kern="1200" baseline="30000" dirty="0">
                          <a:solidFill>
                            <a:srgbClr val="06377B"/>
                          </a:solidFill>
                          <a:latin typeface="+mn-lt"/>
                          <a:ea typeface="+mn-ea"/>
                          <a:cs typeface="+mn-cs"/>
                        </a:rPr>
                        <a:t>75,00</a:t>
                      </a:r>
                    </a:p>
                  </a:txBody>
                  <a:tcPr/>
                </a:tc>
                <a:tc>
                  <a:txBody>
                    <a:bodyPr/>
                    <a:lstStyle/>
                    <a:p>
                      <a:pPr algn="ctr"/>
                      <a:r>
                        <a:rPr lang="tr-TR" sz="24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400" dirty="0">
                          <a:solidFill>
                            <a:srgbClr val="06377B"/>
                          </a:solidFill>
                        </a:rPr>
                        <a:t>5.000</a:t>
                      </a:r>
                    </a:p>
                  </a:txBody>
                  <a:tcPr/>
                </a:tc>
                <a:tc>
                  <a:txBody>
                    <a:bodyPr/>
                    <a:lstStyle/>
                    <a:p>
                      <a:pPr algn="ctr"/>
                      <a:r>
                        <a:rPr lang="tr-TR" sz="2400" dirty="0">
                          <a:solidFill>
                            <a:srgbClr val="06377B"/>
                          </a:solidFill>
                        </a:rPr>
                        <a:t>6.000</a:t>
                      </a:r>
                    </a:p>
                  </a:txBody>
                  <a:tcPr/>
                </a:tc>
                <a:tc>
                  <a:txBody>
                    <a:bodyPr/>
                    <a:lstStyle/>
                    <a:p>
                      <a:pPr algn="ctr"/>
                      <a:r>
                        <a:rPr lang="tr-TR" sz="2400" dirty="0">
                          <a:solidFill>
                            <a:srgbClr val="06377B"/>
                          </a:solidFill>
                        </a:rPr>
                        <a:t>4.000</a:t>
                      </a:r>
                    </a:p>
                  </a:txBody>
                  <a:tcPr/>
                </a:tc>
                <a:tc>
                  <a:txBody>
                    <a:bodyPr/>
                    <a:lstStyle/>
                    <a:p>
                      <a:pPr algn="ctr"/>
                      <a:r>
                        <a:rPr lang="tr-TR" sz="2400" dirty="0">
                          <a:solidFill>
                            <a:srgbClr val="06377B"/>
                          </a:solidFill>
                        </a:rPr>
                        <a:t>7.000</a:t>
                      </a:r>
                    </a:p>
                  </a:txBody>
                  <a:tcPr/>
                </a:tc>
                <a:tc>
                  <a:txBody>
                    <a:bodyPr/>
                    <a:lstStyle/>
                    <a:p>
                      <a:pPr algn="ctr"/>
                      <a:r>
                        <a:rPr lang="tr-TR" sz="2400" dirty="0">
                          <a:solidFill>
                            <a:srgbClr val="06377B"/>
                          </a:solidFill>
                        </a:rPr>
                        <a:t>3.000</a:t>
                      </a:r>
                    </a:p>
                  </a:txBody>
                  <a:tcPr/>
                </a:tc>
                <a:tc>
                  <a:txBody>
                    <a:bodyPr/>
                    <a:lstStyle/>
                    <a:p>
                      <a:pPr algn="ctr"/>
                      <a:endParaRPr lang="tr-TR" sz="24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H için Üretim ve Taşıma Maliyetleri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64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57648815"/>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200" b="1" dirty="0">
                <a:solidFill>
                  <a:srgbClr val="06377B"/>
                </a:solidFill>
                <a:latin typeface="Arial Black" panose="020B0A04020102020204" pitchFamily="34" charset="0"/>
              </a:rPr>
              <a:t>1- En düşük Maliyet hangisi ?</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6731059" y="3100145"/>
            <a:ext cx="793270" cy="379591"/>
          </a:xfrm>
          <a:prstGeom prst="rect">
            <a:avLst/>
          </a:prstGeom>
          <a:noFill/>
        </p:spPr>
        <p:txBody>
          <a:bodyPr wrap="square" rtlCol="0">
            <a:spAutoFit/>
          </a:bodyPr>
          <a:lstStyle/>
          <a:p>
            <a:r>
              <a:rPr lang="tr-TR" sz="2800" b="1" baseline="30000" dirty="0">
                <a:solidFill>
                  <a:srgbClr val="FF0000"/>
                </a:solidFill>
              </a:rPr>
              <a:t>70,20</a:t>
            </a:r>
          </a:p>
        </p:txBody>
      </p:sp>
      <p:sp>
        <p:nvSpPr>
          <p:cNvPr id="8" name="Metin kutusu 7"/>
          <p:cNvSpPr txBox="1"/>
          <p:nvPr/>
        </p:nvSpPr>
        <p:spPr>
          <a:xfrm>
            <a:off x="7524328" y="3068960"/>
            <a:ext cx="1263536" cy="523220"/>
          </a:xfrm>
          <a:prstGeom prst="rect">
            <a:avLst/>
          </a:prstGeom>
          <a:noFill/>
        </p:spPr>
        <p:txBody>
          <a:bodyPr wrap="square" rtlCol="0">
            <a:spAutoFit/>
          </a:bodyPr>
          <a:lstStyle/>
          <a:p>
            <a:pPr algn="ctr"/>
            <a:r>
              <a:rPr lang="tr-TR" sz="2800" dirty="0">
                <a:solidFill>
                  <a:srgbClr val="FF0000"/>
                </a:solidFill>
                <a:latin typeface="+mn-lt"/>
                <a:cs typeface="+mn-cs"/>
              </a:rPr>
              <a:t>5.500</a:t>
            </a:r>
          </a:p>
        </p:txBody>
      </p:sp>
      <p:sp>
        <p:nvSpPr>
          <p:cNvPr id="9" name="Metin kutusu 8"/>
          <p:cNvSpPr txBox="1"/>
          <p:nvPr/>
        </p:nvSpPr>
        <p:spPr>
          <a:xfrm>
            <a:off x="6228184" y="4581128"/>
            <a:ext cx="1217261" cy="523220"/>
          </a:xfrm>
          <a:prstGeom prst="rect">
            <a:avLst/>
          </a:prstGeom>
          <a:noFill/>
        </p:spPr>
        <p:txBody>
          <a:bodyPr wrap="square" rtlCol="0">
            <a:spAutoFit/>
          </a:bodyPr>
          <a:lstStyle/>
          <a:p>
            <a:pPr algn="ctr"/>
            <a:r>
              <a:rPr lang="tr-TR" sz="2800" dirty="0">
                <a:solidFill>
                  <a:srgbClr val="FF0000"/>
                </a:solidFill>
                <a:latin typeface="+mn-lt"/>
                <a:cs typeface="+mn-cs"/>
              </a:rPr>
              <a:t>3.000</a:t>
            </a:r>
          </a:p>
        </p:txBody>
      </p:sp>
    </p:spTree>
    <p:extLst>
      <p:ext uri="{BB962C8B-B14F-4D97-AF65-F5344CB8AC3E}">
        <p14:creationId xmlns:p14="http://schemas.microsoft.com/office/powerpoint/2010/main" val="24758000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311546386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5.500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3.000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a:solidFill>
                  <a:srgbClr val="06377B"/>
                </a:solidFill>
                <a:latin typeface="Arial Black" panose="020B0A04020102020204" pitchFamily="34" charset="0"/>
              </a:rPr>
              <a:t>E’nin Talebi G 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68344" y="3117684"/>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257656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06679630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2-Şimdi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3066707" y="3861048"/>
            <a:ext cx="793270" cy="379591"/>
          </a:xfrm>
          <a:prstGeom prst="rect">
            <a:avLst/>
          </a:prstGeom>
          <a:noFill/>
        </p:spPr>
        <p:txBody>
          <a:bodyPr wrap="square" rtlCol="0">
            <a:spAutoFit/>
          </a:bodyPr>
          <a:lstStyle/>
          <a:p>
            <a:r>
              <a:rPr lang="tr-TR" sz="2800" b="1" baseline="30000" dirty="0">
                <a:solidFill>
                  <a:srgbClr val="FF0000"/>
                </a:solidFill>
              </a:rPr>
              <a:t>70,50</a:t>
            </a:r>
          </a:p>
        </p:txBody>
      </p:sp>
      <p:sp>
        <p:nvSpPr>
          <p:cNvPr id="8" name="Metin kutusu 7"/>
          <p:cNvSpPr txBox="1"/>
          <p:nvPr/>
        </p:nvSpPr>
        <p:spPr>
          <a:xfrm>
            <a:off x="7524328" y="3861048"/>
            <a:ext cx="1344375" cy="523221"/>
          </a:xfrm>
          <a:prstGeom prst="rect">
            <a:avLst/>
          </a:prstGeom>
          <a:noFill/>
        </p:spPr>
        <p:txBody>
          <a:bodyPr wrap="square" rtlCol="0">
            <a:spAutoFit/>
          </a:bodyPr>
          <a:lstStyle/>
          <a:p>
            <a:pPr algn="ctr"/>
            <a:r>
              <a:rPr lang="tr-TR" sz="2800" dirty="0">
                <a:solidFill>
                  <a:srgbClr val="FF0000"/>
                </a:solidFill>
                <a:latin typeface="+mn-lt"/>
                <a:cs typeface="+mn-cs"/>
              </a:rPr>
              <a:t>12.500</a:t>
            </a:r>
          </a:p>
        </p:txBody>
      </p:sp>
      <p:sp>
        <p:nvSpPr>
          <p:cNvPr id="9" name="Metin kutusu 8"/>
          <p:cNvSpPr txBox="1"/>
          <p:nvPr/>
        </p:nvSpPr>
        <p:spPr>
          <a:xfrm>
            <a:off x="2555776" y="4653136"/>
            <a:ext cx="1203511" cy="523220"/>
          </a:xfrm>
          <a:prstGeom prst="rect">
            <a:avLst/>
          </a:prstGeom>
          <a:noFill/>
        </p:spPr>
        <p:txBody>
          <a:bodyPr wrap="square" rtlCol="0">
            <a:spAutoFit/>
          </a:bodyPr>
          <a:lstStyle/>
          <a:p>
            <a:pPr algn="ctr"/>
            <a:r>
              <a:rPr lang="tr-TR" sz="2800" dirty="0">
                <a:solidFill>
                  <a:srgbClr val="FF0000"/>
                </a:solidFill>
                <a:latin typeface="+mn-lt"/>
                <a:cs typeface="+mn-cs"/>
              </a:rPr>
              <a:t>6.000</a:t>
            </a:r>
          </a:p>
        </p:txBody>
      </p:sp>
      <p:sp>
        <p:nvSpPr>
          <p:cNvPr id="11" name="Metin kutusu 10"/>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4282620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25047361"/>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12.500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6.000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I’nin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68344" y="39438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
        <p:nvSpPr>
          <p:cNvPr id="9" name="Metin kutusu 8"/>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2985816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36767624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3-Şimdi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5" name="Metin kutusu 4"/>
          <p:cNvSpPr txBox="1"/>
          <p:nvPr/>
        </p:nvSpPr>
        <p:spPr>
          <a:xfrm>
            <a:off x="1849446" y="3861048"/>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9" name="Metin kutusu 8"/>
          <p:cNvSpPr txBox="1"/>
          <p:nvPr/>
        </p:nvSpPr>
        <p:spPr>
          <a:xfrm>
            <a:off x="1434406" y="4614968"/>
            <a:ext cx="1121370"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2" name="Metin kutusu 11"/>
          <p:cNvSpPr txBox="1"/>
          <p:nvPr/>
        </p:nvSpPr>
        <p:spPr>
          <a:xfrm>
            <a:off x="7668344" y="3943840"/>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6.500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495283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37231652"/>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5.000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3600" b="1" dirty="0" err="1">
                <a:solidFill>
                  <a:srgbClr val="06377B"/>
                </a:solidFill>
                <a:latin typeface="Arial Black" panose="020B0A04020102020204" pitchFamily="34" charset="0"/>
              </a:rPr>
              <a:t>K’nın</a:t>
            </a:r>
            <a:r>
              <a:rPr lang="tr-TR" sz="3600" b="1" dirty="0">
                <a:solidFill>
                  <a:srgbClr val="06377B"/>
                </a:solidFill>
                <a:latin typeface="Arial Black" panose="020B0A04020102020204" pitchFamily="34" charset="0"/>
              </a:rPr>
              <a:t> Talebi </a:t>
            </a:r>
            <a:r>
              <a:rPr lang="tr-TR" sz="3600" b="1" dirty="0" err="1">
                <a:solidFill>
                  <a:srgbClr val="06377B"/>
                </a:solidFill>
                <a:latin typeface="Arial Black" panose="020B0A04020102020204" pitchFamily="34" charset="0"/>
              </a:rPr>
              <a:t>H’dan</a:t>
            </a:r>
            <a:r>
              <a:rPr lang="tr-TR" sz="3600" b="1" dirty="0">
                <a:solidFill>
                  <a:srgbClr val="06377B"/>
                </a:solidFill>
                <a:latin typeface="Arial Black" panose="020B0A04020102020204" pitchFamily="34" charset="0"/>
              </a:rPr>
              <a:t>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89240"/>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Tree>
    <p:extLst>
      <p:ext uri="{BB962C8B-B14F-4D97-AF65-F5344CB8AC3E}">
        <p14:creationId xmlns:p14="http://schemas.microsoft.com/office/powerpoint/2010/main" val="3813041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BA3B5039-45EE-B2D7-F8B9-8DB5C746F385}"/>
              </a:ext>
            </a:extLst>
          </p:cNvPr>
          <p:cNvSpPr>
            <a:spLocks noGrp="1"/>
          </p:cNvSpPr>
          <p:nvPr>
            <p:ph type="title"/>
          </p:nvPr>
        </p:nvSpPr>
        <p:spPr/>
        <p:txBody>
          <a:bodyPr/>
          <a:lstStyle/>
          <a:p>
            <a:r>
              <a:rPr lang="tr-TR"/>
              <a:t>Problemin Görünümü: Ağ</a:t>
            </a:r>
          </a:p>
        </p:txBody>
      </p:sp>
      <p:sp>
        <p:nvSpPr>
          <p:cNvPr id="4" name="Oval 4">
            <a:extLst>
              <a:ext uri="{FF2B5EF4-FFF2-40B4-BE49-F238E27FC236}">
                <a16:creationId xmlns:a16="http://schemas.microsoft.com/office/drawing/2014/main" id="{7ADB2920-EAEF-D80F-444D-341AF2401DDE}"/>
              </a:ext>
            </a:extLst>
          </p:cNvPr>
          <p:cNvSpPr>
            <a:spLocks noChangeArrowheads="1"/>
          </p:cNvSpPr>
          <p:nvPr/>
        </p:nvSpPr>
        <p:spPr bwMode="auto">
          <a:xfrm>
            <a:off x="6099325" y="1670570"/>
            <a:ext cx="808037" cy="7683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5" name="Oval 5">
            <a:extLst>
              <a:ext uri="{FF2B5EF4-FFF2-40B4-BE49-F238E27FC236}">
                <a16:creationId xmlns:a16="http://schemas.microsoft.com/office/drawing/2014/main" id="{9F814905-2F56-D3D3-00A0-DD2500B43945}"/>
              </a:ext>
            </a:extLst>
          </p:cNvPr>
          <p:cNvSpPr>
            <a:spLocks noChangeArrowheads="1"/>
          </p:cNvSpPr>
          <p:nvPr/>
        </p:nvSpPr>
        <p:spPr bwMode="auto">
          <a:xfrm>
            <a:off x="6099325" y="3134246"/>
            <a:ext cx="808037" cy="82867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2</a:t>
            </a:r>
          </a:p>
        </p:txBody>
      </p:sp>
      <p:sp>
        <p:nvSpPr>
          <p:cNvPr id="6" name="Oval 6">
            <a:extLst>
              <a:ext uri="{FF2B5EF4-FFF2-40B4-BE49-F238E27FC236}">
                <a16:creationId xmlns:a16="http://schemas.microsoft.com/office/drawing/2014/main" id="{AB388D3F-8679-7B9A-903A-A879358E17E7}"/>
              </a:ext>
            </a:extLst>
          </p:cNvPr>
          <p:cNvSpPr>
            <a:spLocks noChangeArrowheads="1"/>
          </p:cNvSpPr>
          <p:nvPr/>
        </p:nvSpPr>
        <p:spPr bwMode="auto">
          <a:xfrm>
            <a:off x="6099325" y="4413770"/>
            <a:ext cx="808037"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a:solidFill>
                  <a:srgbClr val="FFFFFF"/>
                </a:solidFill>
                <a:latin typeface="Arial" panose="020B0604020202020204" pitchFamily="34" charset="0"/>
              </a:rPr>
              <a:t>3</a:t>
            </a:r>
          </a:p>
        </p:txBody>
      </p:sp>
      <p:sp>
        <p:nvSpPr>
          <p:cNvPr id="7" name="Oval 7">
            <a:extLst>
              <a:ext uri="{FF2B5EF4-FFF2-40B4-BE49-F238E27FC236}">
                <a16:creationId xmlns:a16="http://schemas.microsoft.com/office/drawing/2014/main" id="{5E51348E-3487-131A-E301-14A544231AD2}"/>
              </a:ext>
            </a:extLst>
          </p:cNvPr>
          <p:cNvSpPr>
            <a:spLocks noChangeArrowheads="1"/>
          </p:cNvSpPr>
          <p:nvPr/>
        </p:nvSpPr>
        <p:spPr bwMode="auto">
          <a:xfrm>
            <a:off x="2987824" y="2492896"/>
            <a:ext cx="812800" cy="784225"/>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1</a:t>
            </a:r>
          </a:p>
        </p:txBody>
      </p:sp>
      <p:sp>
        <p:nvSpPr>
          <p:cNvPr id="8" name="Oval 8">
            <a:extLst>
              <a:ext uri="{FF2B5EF4-FFF2-40B4-BE49-F238E27FC236}">
                <a16:creationId xmlns:a16="http://schemas.microsoft.com/office/drawing/2014/main" id="{48FA2F9E-0F47-186C-D775-6CCDFF0F5B34}"/>
              </a:ext>
            </a:extLst>
          </p:cNvPr>
          <p:cNvSpPr>
            <a:spLocks noChangeArrowheads="1"/>
          </p:cNvSpPr>
          <p:nvPr/>
        </p:nvSpPr>
        <p:spPr bwMode="auto">
          <a:xfrm>
            <a:off x="2987824" y="3956570"/>
            <a:ext cx="812800" cy="844550"/>
          </a:xfrm>
          <a:prstGeom prst="ellipse">
            <a:avLst/>
          </a:prstGeom>
          <a:solidFill>
            <a:schemeClr val="bg1"/>
          </a:solidFill>
          <a:ln w="12700">
            <a:solidFill>
              <a:schemeClr val="accent1"/>
            </a:solidFill>
            <a:round/>
            <a:headEnd/>
            <a:tailEnd/>
          </a:ln>
          <a:effectLst>
            <a:outerShdw dist="17961" dir="2700000" algn="ctr" rotWithShape="0">
              <a:srgbClr val="000000"/>
            </a:outerShdw>
          </a:effectLst>
        </p:spPr>
        <p:txBody>
          <a:bodyPr wrap="none" lIns="111125" tIns="55562" rIns="111125" bIns="55562" anchor="ct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dirty="0">
                <a:solidFill>
                  <a:srgbClr val="FFFFFF"/>
                </a:solidFill>
                <a:latin typeface="Arial" panose="020B0604020202020204" pitchFamily="34" charset="0"/>
              </a:rPr>
              <a:t>2</a:t>
            </a:r>
          </a:p>
        </p:txBody>
      </p:sp>
      <p:sp>
        <p:nvSpPr>
          <p:cNvPr id="9" name="Line 9">
            <a:extLst>
              <a:ext uri="{FF2B5EF4-FFF2-40B4-BE49-F238E27FC236}">
                <a16:creationId xmlns:a16="http://schemas.microsoft.com/office/drawing/2014/main" id="{256FC58B-3783-310C-8EBF-5EA8141F223F}"/>
              </a:ext>
            </a:extLst>
          </p:cNvPr>
          <p:cNvSpPr>
            <a:spLocks noChangeShapeType="1"/>
          </p:cNvSpPr>
          <p:nvPr/>
        </p:nvSpPr>
        <p:spPr bwMode="auto">
          <a:xfrm flipV="1">
            <a:off x="3813324" y="2115070"/>
            <a:ext cx="2273300" cy="744538"/>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0" name="Line 10">
            <a:extLst>
              <a:ext uri="{FF2B5EF4-FFF2-40B4-BE49-F238E27FC236}">
                <a16:creationId xmlns:a16="http://schemas.microsoft.com/office/drawing/2014/main" id="{F6C98FE0-463D-AFFB-0B57-283F76AC8A92}"/>
              </a:ext>
            </a:extLst>
          </p:cNvPr>
          <p:cNvSpPr>
            <a:spLocks noChangeShapeType="1"/>
          </p:cNvSpPr>
          <p:nvPr/>
        </p:nvSpPr>
        <p:spPr bwMode="auto">
          <a:xfrm>
            <a:off x="3813324" y="2859608"/>
            <a:ext cx="2273300" cy="627062"/>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1" name="Line 11">
            <a:extLst>
              <a:ext uri="{FF2B5EF4-FFF2-40B4-BE49-F238E27FC236}">
                <a16:creationId xmlns:a16="http://schemas.microsoft.com/office/drawing/2014/main" id="{9F02B751-4C52-3BA0-9945-62F25A64B7F4}"/>
              </a:ext>
            </a:extLst>
          </p:cNvPr>
          <p:cNvSpPr>
            <a:spLocks noChangeShapeType="1"/>
          </p:cNvSpPr>
          <p:nvPr/>
        </p:nvSpPr>
        <p:spPr bwMode="auto">
          <a:xfrm>
            <a:off x="3813324" y="2859608"/>
            <a:ext cx="2273300" cy="181610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2" name="Line 12">
            <a:extLst>
              <a:ext uri="{FF2B5EF4-FFF2-40B4-BE49-F238E27FC236}">
                <a16:creationId xmlns:a16="http://schemas.microsoft.com/office/drawing/2014/main" id="{F32A9B3C-E6F7-300B-BDBA-3B397217C1A4}"/>
              </a:ext>
            </a:extLst>
          </p:cNvPr>
          <p:cNvSpPr>
            <a:spLocks noChangeShapeType="1"/>
          </p:cNvSpPr>
          <p:nvPr/>
        </p:nvSpPr>
        <p:spPr bwMode="auto">
          <a:xfrm flipV="1">
            <a:off x="3813324" y="2115071"/>
            <a:ext cx="2273300" cy="2206625"/>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3" name="Line 13">
            <a:extLst>
              <a:ext uri="{FF2B5EF4-FFF2-40B4-BE49-F238E27FC236}">
                <a16:creationId xmlns:a16="http://schemas.microsoft.com/office/drawing/2014/main" id="{57ADEFED-AE7F-2D27-A8E2-0B3DA409642C}"/>
              </a:ext>
            </a:extLst>
          </p:cNvPr>
          <p:cNvSpPr>
            <a:spLocks noChangeShapeType="1"/>
          </p:cNvSpPr>
          <p:nvPr/>
        </p:nvSpPr>
        <p:spPr bwMode="auto">
          <a:xfrm flipV="1">
            <a:off x="3813324" y="3578745"/>
            <a:ext cx="2273300" cy="742950"/>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4" name="Line 14">
            <a:extLst>
              <a:ext uri="{FF2B5EF4-FFF2-40B4-BE49-F238E27FC236}">
                <a16:creationId xmlns:a16="http://schemas.microsoft.com/office/drawing/2014/main" id="{21B13A6C-5342-46AD-EF6B-11899A2C430D}"/>
              </a:ext>
            </a:extLst>
          </p:cNvPr>
          <p:cNvSpPr>
            <a:spLocks noChangeShapeType="1"/>
          </p:cNvSpPr>
          <p:nvPr/>
        </p:nvSpPr>
        <p:spPr bwMode="auto">
          <a:xfrm>
            <a:off x="3813324" y="4321696"/>
            <a:ext cx="2273300" cy="354013"/>
          </a:xfrm>
          <a:prstGeom prst="line">
            <a:avLst/>
          </a:prstGeom>
          <a:noFill/>
          <a:ln w="12700">
            <a:solidFill>
              <a:schemeClr val="accent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tr-TR"/>
          </a:p>
        </p:txBody>
      </p:sp>
      <p:sp>
        <p:nvSpPr>
          <p:cNvPr id="15" name="Rectangle 15">
            <a:extLst>
              <a:ext uri="{FF2B5EF4-FFF2-40B4-BE49-F238E27FC236}">
                <a16:creationId xmlns:a16="http://schemas.microsoft.com/office/drawing/2014/main" id="{7831AF63-A06C-954E-E6DC-9632307CB537}"/>
              </a:ext>
            </a:extLst>
          </p:cNvPr>
          <p:cNvSpPr>
            <a:spLocks noChangeArrowheads="1"/>
          </p:cNvSpPr>
          <p:nvPr/>
        </p:nvSpPr>
        <p:spPr bwMode="auto">
          <a:xfrm>
            <a:off x="3694261" y="2332559"/>
            <a:ext cx="609600" cy="415925"/>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11</a:t>
            </a:r>
          </a:p>
        </p:txBody>
      </p:sp>
      <p:sp>
        <p:nvSpPr>
          <p:cNvPr id="16" name="Rectangle 16">
            <a:extLst>
              <a:ext uri="{FF2B5EF4-FFF2-40B4-BE49-F238E27FC236}">
                <a16:creationId xmlns:a16="http://schemas.microsoft.com/office/drawing/2014/main" id="{769448F9-E42D-1093-37F1-1E045489CB14}"/>
              </a:ext>
            </a:extLst>
          </p:cNvPr>
          <p:cNvSpPr>
            <a:spLocks noChangeArrowheads="1"/>
          </p:cNvSpPr>
          <p:nvPr/>
        </p:nvSpPr>
        <p:spPr bwMode="auto">
          <a:xfrm>
            <a:off x="4227662" y="265958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12</a:t>
            </a:r>
          </a:p>
        </p:txBody>
      </p:sp>
      <p:sp>
        <p:nvSpPr>
          <p:cNvPr id="17" name="Rectangle 17">
            <a:extLst>
              <a:ext uri="{FF2B5EF4-FFF2-40B4-BE49-F238E27FC236}">
                <a16:creationId xmlns:a16="http://schemas.microsoft.com/office/drawing/2014/main" id="{F6E21E05-D045-E853-DB21-78B3E9E39A9C}"/>
              </a:ext>
            </a:extLst>
          </p:cNvPr>
          <p:cNvSpPr>
            <a:spLocks noChangeArrowheads="1"/>
          </p:cNvSpPr>
          <p:nvPr/>
        </p:nvSpPr>
        <p:spPr bwMode="auto">
          <a:xfrm>
            <a:off x="3679975" y="3026295"/>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13</a:t>
            </a:r>
          </a:p>
        </p:txBody>
      </p:sp>
      <p:sp>
        <p:nvSpPr>
          <p:cNvPr id="18" name="Rectangle 18">
            <a:extLst>
              <a:ext uri="{FF2B5EF4-FFF2-40B4-BE49-F238E27FC236}">
                <a16:creationId xmlns:a16="http://schemas.microsoft.com/office/drawing/2014/main" id="{5D09C594-2638-3FCF-564E-3887C93E6640}"/>
              </a:ext>
            </a:extLst>
          </p:cNvPr>
          <p:cNvSpPr>
            <a:spLocks noChangeArrowheads="1"/>
          </p:cNvSpPr>
          <p:nvPr/>
        </p:nvSpPr>
        <p:spPr bwMode="auto">
          <a:xfrm>
            <a:off x="3679975" y="36057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21</a:t>
            </a:r>
          </a:p>
        </p:txBody>
      </p:sp>
      <p:sp>
        <p:nvSpPr>
          <p:cNvPr id="19" name="Rectangle 19">
            <a:extLst>
              <a:ext uri="{FF2B5EF4-FFF2-40B4-BE49-F238E27FC236}">
                <a16:creationId xmlns:a16="http://schemas.microsoft.com/office/drawing/2014/main" id="{428C21A0-2EB7-F673-9512-E8BDFFFEE88A}"/>
              </a:ext>
            </a:extLst>
          </p:cNvPr>
          <p:cNvSpPr>
            <a:spLocks noChangeArrowheads="1"/>
          </p:cNvSpPr>
          <p:nvPr/>
        </p:nvSpPr>
        <p:spPr bwMode="auto">
          <a:xfrm>
            <a:off x="4227662" y="3681933"/>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22</a:t>
            </a:r>
          </a:p>
        </p:txBody>
      </p:sp>
      <p:sp>
        <p:nvSpPr>
          <p:cNvPr id="20" name="Rectangle 20">
            <a:extLst>
              <a:ext uri="{FF2B5EF4-FFF2-40B4-BE49-F238E27FC236}">
                <a16:creationId xmlns:a16="http://schemas.microsoft.com/office/drawing/2014/main" id="{37D365D7-13F9-BD6A-4516-95B44EE41F89}"/>
              </a:ext>
            </a:extLst>
          </p:cNvPr>
          <p:cNvSpPr>
            <a:spLocks noChangeArrowheads="1"/>
          </p:cNvSpPr>
          <p:nvPr/>
        </p:nvSpPr>
        <p:spPr bwMode="auto">
          <a:xfrm>
            <a:off x="3770462" y="4305820"/>
            <a:ext cx="54181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c</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23</a:t>
            </a:r>
          </a:p>
        </p:txBody>
      </p:sp>
      <p:sp>
        <p:nvSpPr>
          <p:cNvPr id="21" name="Rectangle 21">
            <a:extLst>
              <a:ext uri="{FF2B5EF4-FFF2-40B4-BE49-F238E27FC236}">
                <a16:creationId xmlns:a16="http://schemas.microsoft.com/office/drawing/2014/main" id="{D6B3C9BE-A63C-8A4B-6702-CF8EA9DB2648}"/>
              </a:ext>
            </a:extLst>
          </p:cNvPr>
          <p:cNvSpPr>
            <a:spLocks noChangeArrowheads="1"/>
          </p:cNvSpPr>
          <p:nvPr/>
        </p:nvSpPr>
        <p:spPr bwMode="auto">
          <a:xfrm>
            <a:off x="7475019" y="18447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2" name="Rectangle 22">
            <a:extLst>
              <a:ext uri="{FF2B5EF4-FFF2-40B4-BE49-F238E27FC236}">
                <a16:creationId xmlns:a16="http://schemas.microsoft.com/office/drawing/2014/main" id="{49E9766D-6057-AAF0-2DE2-98116CB56B64}"/>
              </a:ext>
            </a:extLst>
          </p:cNvPr>
          <p:cNvSpPr>
            <a:spLocks noChangeArrowheads="1"/>
          </p:cNvSpPr>
          <p:nvPr/>
        </p:nvSpPr>
        <p:spPr bwMode="auto">
          <a:xfrm>
            <a:off x="7609875" y="334767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3" name="Rectangle 23">
            <a:extLst>
              <a:ext uri="{FF2B5EF4-FFF2-40B4-BE49-F238E27FC236}">
                <a16:creationId xmlns:a16="http://schemas.microsoft.com/office/drawing/2014/main" id="{9B4D4489-A850-5CA1-2A4D-25CB9B3E8CAB}"/>
              </a:ext>
            </a:extLst>
          </p:cNvPr>
          <p:cNvSpPr>
            <a:spLocks noChangeArrowheads="1"/>
          </p:cNvSpPr>
          <p:nvPr/>
        </p:nvSpPr>
        <p:spPr bwMode="auto">
          <a:xfrm>
            <a:off x="7562372" y="4626052"/>
            <a:ext cx="461665"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d</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3</a:t>
            </a:r>
          </a:p>
        </p:txBody>
      </p:sp>
      <p:sp>
        <p:nvSpPr>
          <p:cNvPr id="24" name="Rectangle 24">
            <a:extLst>
              <a:ext uri="{FF2B5EF4-FFF2-40B4-BE49-F238E27FC236}">
                <a16:creationId xmlns:a16="http://schemas.microsoft.com/office/drawing/2014/main" id="{EFE00551-F0D8-6493-B963-BA9F59925385}"/>
              </a:ext>
            </a:extLst>
          </p:cNvPr>
          <p:cNvSpPr>
            <a:spLocks noChangeArrowheads="1"/>
          </p:cNvSpPr>
          <p:nvPr/>
        </p:nvSpPr>
        <p:spPr bwMode="auto">
          <a:xfrm>
            <a:off x="2034615" y="2675015"/>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1</a:t>
            </a:r>
          </a:p>
        </p:txBody>
      </p:sp>
      <p:sp>
        <p:nvSpPr>
          <p:cNvPr id="25" name="Rectangle 25">
            <a:extLst>
              <a:ext uri="{FF2B5EF4-FFF2-40B4-BE49-F238E27FC236}">
                <a16:creationId xmlns:a16="http://schemas.microsoft.com/office/drawing/2014/main" id="{FC836F8F-DFF5-0B26-B879-5F1D05DC8CEC}"/>
              </a:ext>
            </a:extLst>
          </p:cNvPr>
          <p:cNvSpPr>
            <a:spLocks noChangeArrowheads="1"/>
          </p:cNvSpPr>
          <p:nvPr/>
        </p:nvSpPr>
        <p:spPr bwMode="auto">
          <a:xfrm>
            <a:off x="1967789" y="4168852"/>
            <a:ext cx="447238" cy="41998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a:ln w="0"/>
                <a:effectLst>
                  <a:outerShdw blurRad="38100" dist="19050" dir="2700000" algn="tl" rotWithShape="0">
                    <a:schemeClr val="dk1">
                      <a:alpha val="40000"/>
                    </a:schemeClr>
                  </a:outerShdw>
                </a:effectLst>
                <a:latin typeface="Arial" panose="020B0604020202020204" pitchFamily="34" charset="0"/>
              </a:rPr>
              <a:t>s</a:t>
            </a:r>
            <a:r>
              <a:rPr lang="en-US" altLang="tr-TR" sz="2000" baseline="-25000">
                <a:ln w="0"/>
                <a:effectLst>
                  <a:outerShdw blurRad="38100" dist="19050" dir="2700000" algn="tl" rotWithShape="0">
                    <a:schemeClr val="dk1">
                      <a:alpha val="40000"/>
                    </a:schemeClr>
                  </a:outerShdw>
                </a:effectLst>
                <a:latin typeface="Arial" panose="020B0604020202020204" pitchFamily="34" charset="0"/>
              </a:rPr>
              <a:t>2</a:t>
            </a:r>
          </a:p>
        </p:txBody>
      </p:sp>
      <p:sp>
        <p:nvSpPr>
          <p:cNvPr id="26" name="Rectangle 26">
            <a:extLst>
              <a:ext uri="{FF2B5EF4-FFF2-40B4-BE49-F238E27FC236}">
                <a16:creationId xmlns:a16="http://schemas.microsoft.com/office/drawing/2014/main" id="{29620BF9-0CA7-263B-8E11-7B76E14A2BE3}"/>
              </a:ext>
            </a:extLst>
          </p:cNvPr>
          <p:cNvSpPr>
            <a:spLocks noChangeArrowheads="1"/>
          </p:cNvSpPr>
          <p:nvPr/>
        </p:nvSpPr>
        <p:spPr bwMode="auto">
          <a:xfrm>
            <a:off x="2952462" y="4875733"/>
            <a:ext cx="1271823"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Kaynaklar</a:t>
            </a:r>
            <a:endParaRPr lang="en-US" altLang="tr-TR" sz="1800" dirty="0">
              <a:solidFill>
                <a:srgbClr val="EA6131"/>
              </a:solidFill>
              <a:latin typeface="Arial" panose="020B0604020202020204" pitchFamily="34" charset="0"/>
            </a:endParaRPr>
          </a:p>
        </p:txBody>
      </p:sp>
      <p:sp>
        <p:nvSpPr>
          <p:cNvPr id="27" name="Rectangle 27">
            <a:extLst>
              <a:ext uri="{FF2B5EF4-FFF2-40B4-BE49-F238E27FC236}">
                <a16:creationId xmlns:a16="http://schemas.microsoft.com/office/drawing/2014/main" id="{99D14571-252F-B287-D531-11B68474351D}"/>
              </a:ext>
            </a:extLst>
          </p:cNvPr>
          <p:cNvSpPr>
            <a:spLocks noChangeArrowheads="1"/>
          </p:cNvSpPr>
          <p:nvPr/>
        </p:nvSpPr>
        <p:spPr bwMode="auto">
          <a:xfrm>
            <a:off x="6119528" y="5279114"/>
            <a:ext cx="1096454" cy="3892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defTabSz="1316038">
              <a:defRPr sz="2400">
                <a:solidFill>
                  <a:schemeClr val="tx1"/>
                </a:solidFill>
                <a:latin typeface="Times New Roman" panose="02020603050405020304" pitchFamily="18" charset="0"/>
              </a:defRPr>
            </a:lvl1pPr>
            <a:lvl2pPr marL="549275" defTabSz="1316038">
              <a:defRPr sz="2400">
                <a:solidFill>
                  <a:schemeClr val="tx1"/>
                </a:solidFill>
                <a:latin typeface="Times New Roman" panose="02020603050405020304" pitchFamily="18" charset="0"/>
              </a:defRPr>
            </a:lvl2pPr>
            <a:lvl3pPr marL="1096963" defTabSz="1316038">
              <a:defRPr sz="2400">
                <a:solidFill>
                  <a:schemeClr val="tx1"/>
                </a:solidFill>
                <a:latin typeface="Times New Roman" panose="02020603050405020304" pitchFamily="18" charset="0"/>
              </a:defRPr>
            </a:lvl3pPr>
            <a:lvl4pPr marL="1646238" defTabSz="1316038">
              <a:defRPr sz="2400">
                <a:solidFill>
                  <a:schemeClr val="tx1"/>
                </a:solidFill>
                <a:latin typeface="Times New Roman" panose="02020603050405020304" pitchFamily="18" charset="0"/>
              </a:defRPr>
            </a:lvl4pPr>
            <a:lvl5pPr marL="2193925" defTabSz="1316038">
              <a:defRPr sz="2400">
                <a:solidFill>
                  <a:schemeClr val="tx1"/>
                </a:solidFill>
                <a:latin typeface="Times New Roman" panose="02020603050405020304" pitchFamily="18" charset="0"/>
              </a:defRPr>
            </a:lvl5pPr>
            <a:lvl6pPr marL="2651125" defTabSz="1316038" eaLnBrk="0" fontAlgn="base" hangingPunct="0">
              <a:spcBef>
                <a:spcPct val="0"/>
              </a:spcBef>
              <a:spcAft>
                <a:spcPct val="0"/>
              </a:spcAft>
              <a:defRPr sz="2400">
                <a:solidFill>
                  <a:schemeClr val="tx1"/>
                </a:solidFill>
                <a:latin typeface="Times New Roman" panose="02020603050405020304" pitchFamily="18" charset="0"/>
              </a:defRPr>
            </a:lvl6pPr>
            <a:lvl7pPr marL="3108325" defTabSz="1316038" eaLnBrk="0" fontAlgn="base" hangingPunct="0">
              <a:spcBef>
                <a:spcPct val="0"/>
              </a:spcBef>
              <a:spcAft>
                <a:spcPct val="0"/>
              </a:spcAft>
              <a:defRPr sz="2400">
                <a:solidFill>
                  <a:schemeClr val="tx1"/>
                </a:solidFill>
                <a:latin typeface="Times New Roman" panose="02020603050405020304" pitchFamily="18" charset="0"/>
              </a:defRPr>
            </a:lvl7pPr>
            <a:lvl8pPr marL="3565525" defTabSz="1316038" eaLnBrk="0" fontAlgn="base" hangingPunct="0">
              <a:spcBef>
                <a:spcPct val="0"/>
              </a:spcBef>
              <a:spcAft>
                <a:spcPct val="0"/>
              </a:spcAft>
              <a:defRPr sz="2400">
                <a:solidFill>
                  <a:schemeClr val="tx1"/>
                </a:solidFill>
                <a:latin typeface="Times New Roman" panose="02020603050405020304" pitchFamily="18" charset="0"/>
              </a:defRPr>
            </a:lvl8pPr>
            <a:lvl9pPr marL="4022725" defTabSz="1316038"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1800" dirty="0">
                <a:solidFill>
                  <a:srgbClr val="EA6131"/>
                </a:solidFill>
                <a:latin typeface="Arial" panose="020B0604020202020204" pitchFamily="34" charset="0"/>
              </a:rPr>
              <a:t>Hedefler</a:t>
            </a:r>
            <a:endParaRPr lang="en-US" altLang="tr-TR" sz="1800" dirty="0">
              <a:solidFill>
                <a:srgbClr val="EA6131"/>
              </a:solidFill>
              <a:latin typeface="Arial" panose="020B0604020202020204" pitchFamily="34" charset="0"/>
            </a:endParaRPr>
          </a:p>
        </p:txBody>
      </p:sp>
      <p:sp>
        <p:nvSpPr>
          <p:cNvPr id="28" name="Rectangle 1">
            <a:extLst>
              <a:ext uri="{FF2B5EF4-FFF2-40B4-BE49-F238E27FC236}">
                <a16:creationId xmlns:a16="http://schemas.microsoft.com/office/drawing/2014/main" id="{9D5622A9-83F4-E90C-0527-41E3918BBF4E}"/>
              </a:ext>
            </a:extLst>
          </p:cNvPr>
          <p:cNvSpPr/>
          <p:nvPr/>
        </p:nvSpPr>
        <p:spPr>
          <a:xfrm rot="16200000">
            <a:off x="-398722" y="3497267"/>
            <a:ext cx="3406702" cy="369332"/>
          </a:xfrm>
          <a:prstGeom prst="rect">
            <a:avLst/>
          </a:prstGeom>
          <a:ln>
            <a:noFill/>
          </a:ln>
        </p:spPr>
        <p:txBody>
          <a:bodyPr wrap="none">
            <a:spAutoFit/>
          </a:bodyPr>
          <a:lstStyle/>
          <a:p>
            <a:r>
              <a:rPr lang="tr-TR" dirty="0"/>
              <a:t>Problemin Görünümü: Şebeke</a:t>
            </a:r>
          </a:p>
        </p:txBody>
      </p:sp>
      <p:cxnSp>
        <p:nvCxnSpPr>
          <p:cNvPr id="29" name="Straight Arrow Connector 3">
            <a:extLst>
              <a:ext uri="{FF2B5EF4-FFF2-40B4-BE49-F238E27FC236}">
                <a16:creationId xmlns:a16="http://schemas.microsoft.com/office/drawing/2014/main" id="{7BB3FC1F-34B8-B654-B47A-5722C0B48193}"/>
              </a:ext>
            </a:extLst>
          </p:cNvPr>
          <p:cNvCxnSpPr>
            <a:cxnSpLocks/>
            <a:stCxn id="24" idx="3"/>
            <a:endCxn id="7" idx="2"/>
          </p:cNvCxnSpPr>
          <p:nvPr/>
        </p:nvCxnSpPr>
        <p:spPr>
          <a:xfrm>
            <a:off x="2481853" y="2885008"/>
            <a:ext cx="50597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7">
            <a:extLst>
              <a:ext uri="{FF2B5EF4-FFF2-40B4-BE49-F238E27FC236}">
                <a16:creationId xmlns:a16="http://schemas.microsoft.com/office/drawing/2014/main" id="{E9904584-DD81-2669-0168-35A1D5DB736A}"/>
              </a:ext>
            </a:extLst>
          </p:cNvPr>
          <p:cNvCxnSpPr>
            <a:cxnSpLocks/>
            <a:stCxn id="25" idx="3"/>
            <a:endCxn id="8" idx="2"/>
          </p:cNvCxnSpPr>
          <p:nvPr/>
        </p:nvCxnSpPr>
        <p:spPr>
          <a:xfrm>
            <a:off x="2415027" y="4378845"/>
            <a:ext cx="57279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
            <a:extLst>
              <a:ext uri="{FF2B5EF4-FFF2-40B4-BE49-F238E27FC236}">
                <a16:creationId xmlns:a16="http://schemas.microsoft.com/office/drawing/2014/main" id="{F33DBDC7-1CA4-842A-7ACD-C486B4429F3C}"/>
              </a:ext>
            </a:extLst>
          </p:cNvPr>
          <p:cNvCxnSpPr>
            <a:cxnSpLocks/>
            <a:stCxn id="4" idx="6"/>
            <a:endCxn id="21" idx="1"/>
          </p:cNvCxnSpPr>
          <p:nvPr/>
        </p:nvCxnSpPr>
        <p:spPr>
          <a:xfrm>
            <a:off x="6907362" y="2054745"/>
            <a:ext cx="56765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
            <a:extLst>
              <a:ext uri="{FF2B5EF4-FFF2-40B4-BE49-F238E27FC236}">
                <a16:creationId xmlns:a16="http://schemas.microsoft.com/office/drawing/2014/main" id="{D245DC3E-3936-F5B5-71CB-621AA7DDD589}"/>
              </a:ext>
            </a:extLst>
          </p:cNvPr>
          <p:cNvCxnSpPr>
            <a:cxnSpLocks/>
            <a:stCxn id="5" idx="6"/>
            <a:endCxn id="22" idx="1"/>
          </p:cNvCxnSpPr>
          <p:nvPr/>
        </p:nvCxnSpPr>
        <p:spPr>
          <a:xfrm>
            <a:off x="6907362" y="3548584"/>
            <a:ext cx="702513" cy="908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3">
            <a:extLst>
              <a:ext uri="{FF2B5EF4-FFF2-40B4-BE49-F238E27FC236}">
                <a16:creationId xmlns:a16="http://schemas.microsoft.com/office/drawing/2014/main" id="{C249A7E8-6905-FF78-603E-EBAA31B75421}"/>
              </a:ext>
            </a:extLst>
          </p:cNvPr>
          <p:cNvCxnSpPr>
            <a:cxnSpLocks/>
            <a:stCxn id="6" idx="6"/>
            <a:endCxn id="23" idx="1"/>
          </p:cNvCxnSpPr>
          <p:nvPr/>
        </p:nvCxnSpPr>
        <p:spPr>
          <a:xfrm>
            <a:off x="6907362" y="4836045"/>
            <a:ext cx="65501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20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83222005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4-Şimdi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9" name="Metin kutusu 8"/>
          <p:cNvSpPr txBox="1"/>
          <p:nvPr/>
        </p:nvSpPr>
        <p:spPr>
          <a:xfrm>
            <a:off x="1403648" y="4005064"/>
            <a:ext cx="1224136" cy="523220"/>
          </a:xfrm>
          <a:prstGeom prst="rect">
            <a:avLst/>
          </a:prstGeom>
          <a:noFill/>
        </p:spPr>
        <p:txBody>
          <a:bodyPr wrap="square" rtlCol="0">
            <a:spAutoFit/>
          </a:bodyPr>
          <a:lstStyle/>
          <a:p>
            <a:pPr algn="ctr"/>
            <a:r>
              <a:rPr lang="tr-TR" sz="2800" dirty="0">
                <a:solidFill>
                  <a:srgbClr val="FF0000"/>
                </a:solidFill>
                <a:latin typeface="+mn-lt"/>
                <a:cs typeface="+mn-cs"/>
              </a:rPr>
              <a:t>5.000</a:t>
            </a:r>
          </a:p>
        </p:txBody>
      </p:sp>
      <p:sp>
        <p:nvSpPr>
          <p:cNvPr id="10" name="Metin kutusu 9"/>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5852" y="3100929"/>
            <a:ext cx="793270" cy="379591"/>
          </a:xfrm>
          <a:prstGeom prst="rect">
            <a:avLst/>
          </a:prstGeom>
          <a:noFill/>
        </p:spPr>
        <p:txBody>
          <a:bodyPr wrap="square" rtlCol="0">
            <a:spAutoFit/>
          </a:bodyPr>
          <a:lstStyle/>
          <a:p>
            <a:r>
              <a:rPr lang="tr-TR" sz="2800" b="1" baseline="30000" dirty="0">
                <a:solidFill>
                  <a:srgbClr val="FF0000"/>
                </a:solidFill>
              </a:rPr>
              <a:t>71,50</a:t>
            </a:r>
          </a:p>
        </p:txBody>
      </p:sp>
      <p:sp>
        <p:nvSpPr>
          <p:cNvPr id="14" name="Metin kutusu 13"/>
          <p:cNvSpPr txBox="1"/>
          <p:nvPr/>
        </p:nvSpPr>
        <p:spPr>
          <a:xfrm>
            <a:off x="5089806" y="4614968"/>
            <a:ext cx="1138378" cy="523220"/>
          </a:xfrm>
          <a:prstGeom prst="rect">
            <a:avLst/>
          </a:prstGeom>
          <a:noFill/>
        </p:spPr>
        <p:txBody>
          <a:bodyPr wrap="square" rtlCol="0">
            <a:spAutoFit/>
          </a:bodyPr>
          <a:lstStyle/>
          <a:p>
            <a:pPr algn="ctr"/>
            <a:r>
              <a:rPr lang="tr-TR" sz="2800" dirty="0">
                <a:solidFill>
                  <a:srgbClr val="FF0000"/>
                </a:solidFill>
                <a:latin typeface="+mn-lt"/>
                <a:cs typeface="+mn-cs"/>
              </a:rPr>
              <a:t>7.000</a:t>
            </a:r>
          </a:p>
        </p:txBody>
      </p:sp>
      <p:sp>
        <p:nvSpPr>
          <p:cNvPr id="15" name="Metin kutusu 14"/>
          <p:cNvSpPr txBox="1"/>
          <p:nvPr/>
        </p:nvSpPr>
        <p:spPr>
          <a:xfrm>
            <a:off x="7687496" y="3136771"/>
            <a:ext cx="1132975"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23014675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4"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63708419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2.500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7.000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2500 birimi G’den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77072"/>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G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790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687497" y="3136771"/>
            <a:ext cx="1008112"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7" name="Metin kutusu 16"/>
          <p:cNvSpPr txBox="1"/>
          <p:nvPr/>
        </p:nvSpPr>
        <p:spPr>
          <a:xfrm>
            <a:off x="5078364"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4.500</a:t>
            </a:r>
          </a:p>
        </p:txBody>
      </p:sp>
    </p:spTree>
    <p:extLst>
      <p:ext uri="{BB962C8B-B14F-4D97-AF65-F5344CB8AC3E}">
        <p14:creationId xmlns:p14="http://schemas.microsoft.com/office/powerpoint/2010/main" val="1648337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P spid="15" grpId="0" animBg="1"/>
      <p:bldP spid="16" grpId="0"/>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161392849"/>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1.500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5-Şimdi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85149" y="3857016"/>
            <a:ext cx="793270" cy="379591"/>
          </a:xfrm>
          <a:prstGeom prst="rect">
            <a:avLst/>
          </a:prstGeom>
          <a:noFill/>
        </p:spPr>
        <p:txBody>
          <a:bodyPr wrap="square" rtlCol="0">
            <a:spAutoFit/>
          </a:bodyPr>
          <a:lstStyle/>
          <a:p>
            <a:r>
              <a:rPr lang="tr-TR" sz="2800" b="1" baseline="30000" dirty="0">
                <a:solidFill>
                  <a:srgbClr val="FF0000"/>
                </a:solidFill>
              </a:rPr>
              <a:t>71,80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53954" y="3874967"/>
            <a:ext cx="116651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9" name="Metin kutusu 18"/>
          <p:cNvSpPr txBox="1"/>
          <p:nvPr/>
        </p:nvSpPr>
        <p:spPr>
          <a:xfrm>
            <a:off x="3923928" y="4655146"/>
            <a:ext cx="1080120"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4.000</a:t>
            </a:r>
            <a:endParaRPr lang="tr-TR" sz="2600" dirty="0">
              <a:solidFill>
                <a:srgbClr val="FF0000"/>
              </a:solidFill>
              <a:latin typeface="+mn-lt"/>
              <a:cs typeface="+mn-cs"/>
            </a:endParaRPr>
          </a:p>
        </p:txBody>
      </p:sp>
    </p:spTree>
    <p:extLst>
      <p:ext uri="{BB962C8B-B14F-4D97-AF65-F5344CB8AC3E}">
        <p14:creationId xmlns:p14="http://schemas.microsoft.com/office/powerpoint/2010/main" val="4087242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4213736830"/>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6.500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4.000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1500 birimi H’den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H fabrikasının Kapasitesi ne kadar kaldı?</a:t>
            </a:r>
          </a:p>
        </p:txBody>
      </p:sp>
      <p:sp>
        <p:nvSpPr>
          <p:cNvPr id="11" name="Metin kutusu 10"/>
          <p:cNvSpPr txBox="1"/>
          <p:nvPr/>
        </p:nvSpPr>
        <p:spPr>
          <a:xfrm>
            <a:off x="7653954" y="3874967"/>
            <a:ext cx="109451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1.500</a:t>
            </a:r>
            <a:endParaRPr lang="tr-TR" sz="2600" dirty="0">
              <a:solidFill>
                <a:srgbClr val="FF0000"/>
              </a:solidFill>
              <a:latin typeface="+mn-lt"/>
              <a:cs typeface="+mn-cs"/>
            </a:endParaRP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5" name="Metin kutusu 14"/>
          <p:cNvSpPr txBox="1"/>
          <p:nvPr/>
        </p:nvSpPr>
        <p:spPr>
          <a:xfrm>
            <a:off x="7524328" y="3933056"/>
            <a:ext cx="129614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923928" y="4638512"/>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2853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5" grpId="0" animBg="1"/>
      <p:bldP spid="16"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71892387"/>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6-Şimdi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4290843" y="2348267"/>
            <a:ext cx="793270" cy="379591"/>
          </a:xfrm>
          <a:prstGeom prst="rect">
            <a:avLst/>
          </a:prstGeom>
          <a:noFill/>
        </p:spPr>
        <p:txBody>
          <a:bodyPr wrap="square" rtlCol="0">
            <a:spAutoFit/>
          </a:bodyPr>
          <a:lstStyle/>
          <a:p>
            <a:r>
              <a:rPr lang="tr-TR" sz="2800" b="1" baseline="30000" dirty="0">
                <a:solidFill>
                  <a:srgbClr val="FF0000"/>
                </a:solidFill>
              </a:rPr>
              <a:t>77,00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3092"/>
            <a:ext cx="1152128"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7.000</a:t>
            </a:r>
            <a:endParaRPr lang="tr-TR" sz="2600" dirty="0">
              <a:solidFill>
                <a:srgbClr val="FF0000"/>
              </a:solidFill>
              <a:latin typeface="+mn-lt"/>
              <a:cs typeface="+mn-cs"/>
            </a:endParaRPr>
          </a:p>
        </p:txBody>
      </p:sp>
      <p:sp>
        <p:nvSpPr>
          <p:cNvPr id="19" name="Metin kutusu 18"/>
          <p:cNvSpPr txBox="1"/>
          <p:nvPr/>
        </p:nvSpPr>
        <p:spPr>
          <a:xfrm>
            <a:off x="3978276" y="4644052"/>
            <a:ext cx="1169787"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Tree>
    <p:extLst>
      <p:ext uri="{BB962C8B-B14F-4D97-AF65-F5344CB8AC3E}">
        <p14:creationId xmlns:p14="http://schemas.microsoft.com/office/powerpoint/2010/main" val="1548459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902475726"/>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7.000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2.500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F’nin Talebinin 2500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84775"/>
          </a:xfrm>
          <a:prstGeom prst="rect">
            <a:avLst/>
          </a:prstGeom>
          <a:noFill/>
        </p:spPr>
        <p:txBody>
          <a:bodyPr wrap="square" rtlCol="0">
            <a:spAutoFit/>
          </a:bodyPr>
          <a:lstStyle/>
          <a:p>
            <a:r>
              <a:rPr lang="tr-TR" sz="2800" dirty="0">
                <a:solidFill>
                  <a:srgbClr val="06377B"/>
                </a:solidFill>
              </a:rPr>
              <a:t>F deposunun ne kadar karşılanmayan talebi kaldı</a:t>
            </a:r>
            <a:r>
              <a:rPr lang="tr-TR" sz="3200" dirty="0">
                <a:solidFill>
                  <a:srgbClr val="06377B"/>
                </a:solidFill>
              </a:rPr>
              <a:t>?</a:t>
            </a:r>
          </a:p>
        </p:txBody>
      </p:sp>
      <p:sp>
        <p:nvSpPr>
          <p:cNvPr id="17" name="Metin kutusu 16"/>
          <p:cNvSpPr txBox="1"/>
          <p:nvPr/>
        </p:nvSpPr>
        <p:spPr>
          <a:xfrm>
            <a:off x="3872545" y="4692230"/>
            <a:ext cx="1080120" cy="523220"/>
          </a:xfrm>
          <a:prstGeom prst="rect">
            <a:avLst/>
          </a:prstGeom>
          <a:solidFill>
            <a:srgbClr val="E9EDF4"/>
          </a:solidFill>
        </p:spPr>
        <p:txBody>
          <a:bodyPr wrap="square" rtlCol="0">
            <a:spAutoFit/>
          </a:bodyPr>
          <a:lstStyle/>
          <a:p>
            <a:r>
              <a:rPr lang="tr-TR" sz="2800" dirty="0">
                <a:solidFill>
                  <a:srgbClr val="FF0000"/>
                </a:solidFill>
                <a:latin typeface="+mn-lt"/>
                <a:cs typeface="+mn-cs"/>
              </a:rPr>
              <a:t>    0</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500737" y="2394728"/>
            <a:ext cx="1314546"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4.500</a:t>
            </a:r>
            <a:endParaRPr lang="tr-TR" sz="2600" dirty="0">
              <a:solidFill>
                <a:srgbClr val="FF0000"/>
              </a:solidFill>
              <a:latin typeface="+mn-lt"/>
              <a:cs typeface="+mn-cs"/>
            </a:endParaRPr>
          </a:p>
        </p:txBody>
      </p:sp>
    </p:spTree>
    <p:extLst>
      <p:ext uri="{BB962C8B-B14F-4D97-AF65-F5344CB8AC3E}">
        <p14:creationId xmlns:p14="http://schemas.microsoft.com/office/powerpoint/2010/main" val="1333053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17" grpId="0" animBg="1"/>
      <p:bldP spid="19" grpId="0"/>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253771008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normAutofit fontScale="90000"/>
          </a:bodyPr>
          <a:lstStyle/>
          <a:p>
            <a:r>
              <a:rPr lang="tr-TR" sz="3600" b="1" dirty="0">
                <a:solidFill>
                  <a:srgbClr val="06377B"/>
                </a:solidFill>
                <a:latin typeface="Arial Black" panose="020B0A04020102020204" pitchFamily="34" charset="0"/>
              </a:rPr>
              <a:t>7-Şimdi En düşük Maliyet hangisi?</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p:cNvSpPr txBox="1"/>
          <p:nvPr/>
        </p:nvSpPr>
        <p:spPr>
          <a:xfrm>
            <a:off x="557897" y="5589240"/>
            <a:ext cx="7848872" cy="1077218"/>
          </a:xfrm>
          <a:prstGeom prst="rect">
            <a:avLst/>
          </a:prstGeom>
          <a:noFill/>
        </p:spPr>
        <p:txBody>
          <a:bodyPr wrap="square" rtlCol="0">
            <a:spAutoFit/>
          </a:bodyPr>
          <a:lstStyle/>
          <a:p>
            <a:r>
              <a:rPr lang="tr-TR" sz="3200" dirty="0">
                <a:solidFill>
                  <a:srgbClr val="06377B"/>
                </a:solidFill>
              </a:rPr>
              <a:t>En düşük maliyet noktasına göre Talep miktarı ve kapasite ne kadar? </a:t>
            </a:r>
          </a:p>
        </p:txBody>
      </p:sp>
      <p:sp>
        <p:nvSpPr>
          <p:cNvPr id="10" name="Metin kutusu 9"/>
          <p:cNvSpPr txBox="1"/>
          <p:nvPr/>
        </p:nvSpPr>
        <p:spPr>
          <a:xfrm>
            <a:off x="6296934" y="3333109"/>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1" name="Metin kutusu 10"/>
          <p:cNvSpPr txBox="1"/>
          <p:nvPr/>
        </p:nvSpPr>
        <p:spPr>
          <a:xfrm>
            <a:off x="2699792" y="4005064"/>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5503664" y="2355142"/>
            <a:ext cx="793270" cy="379591"/>
          </a:xfrm>
          <a:prstGeom prst="rect">
            <a:avLst/>
          </a:prstGeom>
          <a:noFill/>
        </p:spPr>
        <p:txBody>
          <a:bodyPr wrap="square" rtlCol="0">
            <a:spAutoFit/>
          </a:bodyPr>
          <a:lstStyle/>
          <a:p>
            <a:r>
              <a:rPr lang="tr-TR" sz="2800" b="1" baseline="30000" dirty="0">
                <a:solidFill>
                  <a:srgbClr val="FF0000"/>
                </a:solidFill>
              </a:rPr>
              <a:t>78,00</a:t>
            </a:r>
          </a:p>
        </p:txBody>
      </p:sp>
      <p:sp>
        <p:nvSpPr>
          <p:cNvPr id="16" name="Metin kutusu 15"/>
          <p:cNvSpPr txBox="1"/>
          <p:nvPr/>
        </p:nvSpPr>
        <p:spPr>
          <a:xfrm>
            <a:off x="1458661" y="4005064"/>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7" name="Metin kutusu 16"/>
          <p:cNvSpPr txBox="1"/>
          <p:nvPr/>
        </p:nvSpPr>
        <p:spPr>
          <a:xfrm>
            <a:off x="5194363" y="3326921"/>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8" name="Metin kutusu 17"/>
          <p:cNvSpPr txBox="1"/>
          <p:nvPr/>
        </p:nvSpPr>
        <p:spPr>
          <a:xfrm>
            <a:off x="7668344" y="2386040"/>
            <a:ext cx="1080120"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9" name="Metin kutusu 18"/>
          <p:cNvSpPr txBox="1"/>
          <p:nvPr/>
        </p:nvSpPr>
        <p:spPr>
          <a:xfrm>
            <a:off x="5076056" y="4653136"/>
            <a:ext cx="1152128"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4.500</a:t>
            </a:r>
            <a:endParaRPr lang="tr-TR" sz="2600" dirty="0">
              <a:solidFill>
                <a:srgbClr val="FF0000"/>
              </a:solidFill>
              <a:latin typeface="+mn-lt"/>
              <a:cs typeface="+mn-cs"/>
            </a:endParaRPr>
          </a:p>
        </p:txBody>
      </p:sp>
      <p:sp>
        <p:nvSpPr>
          <p:cNvPr id="14" name="Metin kutusu 13"/>
          <p:cNvSpPr txBox="1"/>
          <p:nvPr/>
        </p:nvSpPr>
        <p:spPr>
          <a:xfrm>
            <a:off x="3906269" y="4005064"/>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5" name="Metin kutusu 14"/>
          <p:cNvSpPr txBox="1"/>
          <p:nvPr/>
        </p:nvSpPr>
        <p:spPr>
          <a:xfrm>
            <a:off x="3942272" y="2531187"/>
            <a:ext cx="1133783"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2.500</a:t>
            </a:r>
            <a:endParaRPr lang="tr-TR" sz="2600" dirty="0">
              <a:solidFill>
                <a:srgbClr val="FF0000"/>
              </a:solidFill>
              <a:latin typeface="+mn-lt"/>
              <a:cs typeface="+mn-cs"/>
            </a:endParaRPr>
          </a:p>
        </p:txBody>
      </p:sp>
    </p:spTree>
    <p:extLst>
      <p:ext uri="{BB962C8B-B14F-4D97-AF65-F5344CB8AC3E}">
        <p14:creationId xmlns:p14="http://schemas.microsoft.com/office/powerpoint/2010/main" val="3883227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İçerik Yer Tutucusu 1"/>
          <p:cNvGraphicFramePr>
            <a:graphicFrameLocks noGrp="1"/>
          </p:cNvGraphicFramePr>
          <p:nvPr>
            <p:ph idx="1"/>
            <p:extLst>
              <p:ext uri="{D42A27DB-BD31-4B8C-83A1-F6EECF244321}">
                <p14:modId xmlns:p14="http://schemas.microsoft.com/office/powerpoint/2010/main" val="1485218098"/>
              </p:ext>
            </p:extLst>
          </p:nvPr>
        </p:nvGraphicFramePr>
        <p:xfrm>
          <a:off x="395288" y="1484313"/>
          <a:ext cx="8402635" cy="3960442"/>
        </p:xfrm>
        <a:graphic>
          <a:graphicData uri="http://schemas.openxmlformats.org/drawingml/2006/table">
            <a:tbl>
              <a:tblPr firstRow="1" bandRow="1">
                <a:tableStyleId>{5C22544A-7EE6-4342-B048-85BDC9FD1C3A}</a:tableStyleId>
              </a:tblPr>
              <a:tblGrid>
                <a:gridCol w="1211669">
                  <a:extLst>
                    <a:ext uri="{9D8B030D-6E8A-4147-A177-3AD203B41FA5}">
                      <a16:colId xmlns:a16="http://schemas.microsoft.com/office/drawing/2014/main" val="20000"/>
                    </a:ext>
                  </a:extLst>
                </a:gridCol>
                <a:gridCol w="1165880">
                  <a:extLst>
                    <a:ext uri="{9D8B030D-6E8A-4147-A177-3AD203B41FA5}">
                      <a16:colId xmlns:a16="http://schemas.microsoft.com/office/drawing/2014/main" val="20001"/>
                    </a:ext>
                  </a:extLst>
                </a:gridCol>
                <a:gridCol w="1165880">
                  <a:extLst>
                    <a:ext uri="{9D8B030D-6E8A-4147-A177-3AD203B41FA5}">
                      <a16:colId xmlns:a16="http://schemas.microsoft.com/office/drawing/2014/main" val="20002"/>
                    </a:ext>
                  </a:extLst>
                </a:gridCol>
                <a:gridCol w="1165880">
                  <a:extLst>
                    <a:ext uri="{9D8B030D-6E8A-4147-A177-3AD203B41FA5}">
                      <a16:colId xmlns:a16="http://schemas.microsoft.com/office/drawing/2014/main" val="20003"/>
                    </a:ext>
                  </a:extLst>
                </a:gridCol>
                <a:gridCol w="1165880">
                  <a:extLst>
                    <a:ext uri="{9D8B030D-6E8A-4147-A177-3AD203B41FA5}">
                      <a16:colId xmlns:a16="http://schemas.microsoft.com/office/drawing/2014/main" val="20004"/>
                    </a:ext>
                  </a:extLst>
                </a:gridCol>
                <a:gridCol w="1165880">
                  <a:extLst>
                    <a:ext uri="{9D8B030D-6E8A-4147-A177-3AD203B41FA5}">
                      <a16:colId xmlns:a16="http://schemas.microsoft.com/office/drawing/2014/main" val="20005"/>
                    </a:ext>
                  </a:extLst>
                </a:gridCol>
                <a:gridCol w="1361566">
                  <a:extLst>
                    <a:ext uri="{9D8B030D-6E8A-4147-A177-3AD203B41FA5}">
                      <a16:colId xmlns:a16="http://schemas.microsoft.com/office/drawing/2014/main" val="20006"/>
                    </a:ext>
                  </a:extLst>
                </a:gridCol>
              </a:tblGrid>
              <a:tr h="934486">
                <a:tc>
                  <a:txBody>
                    <a:bodyPr/>
                    <a:lstStyle/>
                    <a:p>
                      <a:pPr algn="ctr"/>
                      <a:endParaRPr lang="tr-TR" sz="2800" dirty="0"/>
                    </a:p>
                  </a:txBody>
                  <a:tcPr/>
                </a:tc>
                <a:tc>
                  <a:txBody>
                    <a:bodyPr/>
                    <a:lstStyle/>
                    <a:p>
                      <a:pPr algn="ctr"/>
                      <a:r>
                        <a:rPr lang="tr-TR" sz="2800" dirty="0"/>
                        <a:t>K</a:t>
                      </a:r>
                    </a:p>
                  </a:txBody>
                  <a:tcPr/>
                </a:tc>
                <a:tc>
                  <a:txBody>
                    <a:bodyPr/>
                    <a:lstStyle/>
                    <a:p>
                      <a:pPr algn="ctr"/>
                      <a:r>
                        <a:rPr lang="tr-TR" sz="2800" dirty="0"/>
                        <a:t>I</a:t>
                      </a:r>
                    </a:p>
                  </a:txBody>
                  <a:tcPr/>
                </a:tc>
                <a:tc>
                  <a:txBody>
                    <a:bodyPr/>
                    <a:lstStyle/>
                    <a:p>
                      <a:pPr algn="ctr"/>
                      <a:r>
                        <a:rPr lang="tr-TR" sz="2800" dirty="0"/>
                        <a:t>F</a:t>
                      </a:r>
                    </a:p>
                  </a:txBody>
                  <a:tcPr/>
                </a:tc>
                <a:tc>
                  <a:txBody>
                    <a:bodyPr/>
                    <a:lstStyle/>
                    <a:p>
                      <a:pPr algn="ctr"/>
                      <a:r>
                        <a:rPr lang="tr-TR" sz="2800" dirty="0"/>
                        <a:t>C</a:t>
                      </a:r>
                    </a:p>
                  </a:txBody>
                  <a:tcPr/>
                </a:tc>
                <a:tc>
                  <a:txBody>
                    <a:bodyPr/>
                    <a:lstStyle/>
                    <a:p>
                      <a:pPr algn="ctr"/>
                      <a:r>
                        <a:rPr lang="tr-TR" sz="2800" dirty="0"/>
                        <a:t>E</a:t>
                      </a:r>
                    </a:p>
                  </a:txBody>
                  <a:tcPr/>
                </a:tc>
                <a:tc>
                  <a:txBody>
                    <a:bodyPr/>
                    <a:lstStyle/>
                    <a:p>
                      <a:pPr algn="ctr"/>
                      <a:r>
                        <a:rPr lang="tr-TR" sz="1800" dirty="0"/>
                        <a:t>KAPASİTE</a:t>
                      </a:r>
                    </a:p>
                  </a:txBody>
                  <a:tcPr/>
                </a:tc>
                <a:extLst>
                  <a:ext uri="{0D108BD9-81ED-4DB2-BD59-A6C34878D82A}">
                    <a16:rowId xmlns:a16="http://schemas.microsoft.com/office/drawing/2014/main" val="10000"/>
                  </a:ext>
                </a:extLst>
              </a:tr>
              <a:tr h="756489">
                <a:tc>
                  <a:txBody>
                    <a:bodyPr/>
                    <a:lstStyle/>
                    <a:p>
                      <a:pPr algn="ctr"/>
                      <a:r>
                        <a:rPr lang="tr-TR" sz="2400" dirty="0">
                          <a:solidFill>
                            <a:srgbClr val="06377B"/>
                          </a:solidFill>
                        </a:rPr>
                        <a:t>D</a:t>
                      </a:r>
                    </a:p>
                  </a:txBody>
                  <a:tcPr/>
                </a:tc>
                <a:tc>
                  <a:txBody>
                    <a:bodyPr/>
                    <a:lstStyle/>
                    <a:p>
                      <a:pPr algn="r"/>
                      <a:r>
                        <a:rPr lang="tr-TR" sz="2800" b="1" baseline="30000" dirty="0">
                          <a:solidFill>
                            <a:srgbClr val="06377B"/>
                          </a:solidFill>
                        </a:rPr>
                        <a:t>80,00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78,00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77,00</a:t>
                      </a:r>
                    </a:p>
                  </a:txBody>
                  <a:tcPr/>
                </a:tc>
                <a:tc>
                  <a:txBody>
                    <a:bodyPr/>
                    <a:lstStyle/>
                    <a:p>
                      <a:pPr algn="ctr"/>
                      <a:r>
                        <a:rPr lang="tr-TR" sz="2800" dirty="0">
                          <a:solidFill>
                            <a:srgbClr val="06377B"/>
                          </a:solidFill>
                        </a:rPr>
                        <a:t>4.500</a:t>
                      </a:r>
                    </a:p>
                  </a:txBody>
                  <a:tcPr/>
                </a:tc>
                <a:extLst>
                  <a:ext uri="{0D108BD9-81ED-4DB2-BD59-A6C34878D82A}">
                    <a16:rowId xmlns:a16="http://schemas.microsoft.com/office/drawing/2014/main" val="10001"/>
                  </a:ext>
                </a:extLst>
              </a:tr>
              <a:tr h="756489">
                <a:tc>
                  <a:txBody>
                    <a:bodyPr/>
                    <a:lstStyle/>
                    <a:p>
                      <a:pPr algn="ctr"/>
                      <a:r>
                        <a:rPr lang="tr-TR" sz="2400" dirty="0">
                          <a:solidFill>
                            <a:srgbClr val="06377B"/>
                          </a:solidFill>
                        </a:rPr>
                        <a:t>G</a:t>
                      </a:r>
                    </a:p>
                  </a:txBody>
                  <a:tcPr/>
                </a:tc>
                <a:tc>
                  <a:txBody>
                    <a:bodyPr/>
                    <a:lstStyle/>
                    <a:p>
                      <a:pPr algn="r"/>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73,50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70,20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2"/>
                  </a:ext>
                </a:extLst>
              </a:tr>
              <a:tr h="756489">
                <a:tc>
                  <a:txBody>
                    <a:bodyPr/>
                    <a:lstStyle/>
                    <a:p>
                      <a:pPr algn="ctr"/>
                      <a:r>
                        <a:rPr lang="tr-TR" sz="2400" dirty="0">
                          <a:solidFill>
                            <a:srgbClr val="06377B"/>
                          </a:solidFill>
                        </a:rPr>
                        <a:t>H</a:t>
                      </a:r>
                    </a:p>
                  </a:txBody>
                  <a:tcPr/>
                </a:tc>
                <a:tc>
                  <a:txBody>
                    <a:bodyPr/>
                    <a:lstStyle/>
                    <a:p>
                      <a:pPr algn="r"/>
                      <a:r>
                        <a:rPr lang="tr-TR" sz="2800" b="1" kern="1200" baseline="30000" dirty="0">
                          <a:solidFill>
                            <a:srgbClr val="06377B"/>
                          </a:solidFill>
                          <a:latin typeface="+mn-lt"/>
                          <a:ea typeface="+mn-ea"/>
                          <a:cs typeface="+mn-cs"/>
                        </a:rPr>
                        <a:t>71,50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70,50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71,80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76,50</a:t>
                      </a:r>
                    </a:p>
                  </a:txBody>
                  <a:tcPr/>
                </a:tc>
                <a:tc>
                  <a:txBody>
                    <a:bodyPr/>
                    <a:lstStyle/>
                    <a:p>
                      <a:pPr marL="0" algn="r" defTabSz="914400" rtl="0" eaLnBrk="1" latinLnBrk="0" hangingPunct="1"/>
                      <a:r>
                        <a:rPr lang="tr-TR" sz="2800" b="1" kern="1200" baseline="30000" dirty="0">
                          <a:solidFill>
                            <a:srgbClr val="06377B"/>
                          </a:solidFill>
                          <a:latin typeface="+mn-lt"/>
                          <a:ea typeface="+mn-ea"/>
                          <a:cs typeface="+mn-cs"/>
                        </a:rPr>
                        <a:t>75,00</a:t>
                      </a:r>
                    </a:p>
                  </a:txBody>
                  <a:tcPr/>
                </a:tc>
                <a:tc>
                  <a:txBody>
                    <a:bodyPr/>
                    <a:lstStyle/>
                    <a:p>
                      <a:pPr algn="ctr"/>
                      <a:r>
                        <a:rPr lang="tr-TR" sz="2800" dirty="0">
                          <a:solidFill>
                            <a:srgbClr val="06377B"/>
                          </a:solidFill>
                        </a:rPr>
                        <a:t>0</a:t>
                      </a:r>
                    </a:p>
                  </a:txBody>
                  <a:tcPr/>
                </a:tc>
                <a:extLst>
                  <a:ext uri="{0D108BD9-81ED-4DB2-BD59-A6C34878D82A}">
                    <a16:rowId xmlns:a16="http://schemas.microsoft.com/office/drawing/2014/main" val="10003"/>
                  </a:ext>
                </a:extLst>
              </a:tr>
              <a:tr h="756489">
                <a:tc>
                  <a:txBody>
                    <a:bodyPr/>
                    <a:lstStyle/>
                    <a:p>
                      <a:pPr algn="ctr"/>
                      <a:r>
                        <a:rPr lang="tr-TR" sz="2400" dirty="0">
                          <a:solidFill>
                            <a:srgbClr val="06377B"/>
                          </a:solidFill>
                        </a:rPr>
                        <a:t>TALEP</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0</a:t>
                      </a:r>
                    </a:p>
                  </a:txBody>
                  <a:tcPr/>
                </a:tc>
                <a:tc>
                  <a:txBody>
                    <a:bodyPr/>
                    <a:lstStyle/>
                    <a:p>
                      <a:pPr algn="ctr"/>
                      <a:r>
                        <a:rPr lang="tr-TR" sz="2800" dirty="0">
                          <a:solidFill>
                            <a:srgbClr val="06377B"/>
                          </a:solidFill>
                        </a:rPr>
                        <a:t>4.500</a:t>
                      </a:r>
                    </a:p>
                  </a:txBody>
                  <a:tcPr/>
                </a:tc>
                <a:tc>
                  <a:txBody>
                    <a:bodyPr/>
                    <a:lstStyle/>
                    <a:p>
                      <a:pPr algn="ctr"/>
                      <a:r>
                        <a:rPr lang="tr-TR" sz="2800" dirty="0">
                          <a:solidFill>
                            <a:srgbClr val="06377B"/>
                          </a:solidFill>
                        </a:rPr>
                        <a:t>0</a:t>
                      </a:r>
                    </a:p>
                  </a:txBody>
                  <a:tcPr/>
                </a:tc>
                <a:tc>
                  <a:txBody>
                    <a:bodyPr/>
                    <a:lstStyle/>
                    <a:p>
                      <a:pPr algn="ctr"/>
                      <a:endParaRPr lang="tr-TR" sz="2800" dirty="0">
                        <a:solidFill>
                          <a:srgbClr val="06377B"/>
                        </a:solidFill>
                      </a:endParaRPr>
                    </a:p>
                  </a:txBody>
                  <a:tcPr/>
                </a:tc>
                <a:extLst>
                  <a:ext uri="{0D108BD9-81ED-4DB2-BD59-A6C34878D82A}">
                    <a16:rowId xmlns:a16="http://schemas.microsoft.com/office/drawing/2014/main" val="10004"/>
                  </a:ext>
                </a:extLst>
              </a:tr>
            </a:tbl>
          </a:graphicData>
        </a:graphic>
      </p:graphicFrame>
      <p:sp>
        <p:nvSpPr>
          <p:cNvPr id="3" name="Unvan 2"/>
          <p:cNvSpPr>
            <a:spLocks noGrp="1"/>
          </p:cNvSpPr>
          <p:nvPr>
            <p:ph type="title"/>
          </p:nvPr>
        </p:nvSpPr>
        <p:spPr/>
        <p:txBody>
          <a:bodyPr/>
          <a:lstStyle/>
          <a:p>
            <a:r>
              <a:rPr lang="tr-TR" sz="2800" b="1" dirty="0">
                <a:solidFill>
                  <a:srgbClr val="06377B"/>
                </a:solidFill>
                <a:latin typeface="Arial Black" panose="020B0A04020102020204" pitchFamily="34" charset="0"/>
              </a:rPr>
              <a:t>C’nin Talebinin 4500 birimi D’den Karşılanır</a:t>
            </a:r>
          </a:p>
        </p:txBody>
      </p:sp>
      <p:pic>
        <p:nvPicPr>
          <p:cNvPr id="6"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930754"/>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Resim 5"/>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468" y="6733367"/>
            <a:ext cx="8964000" cy="9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etin kutusu 4"/>
          <p:cNvSpPr txBox="1"/>
          <p:nvPr/>
        </p:nvSpPr>
        <p:spPr>
          <a:xfrm>
            <a:off x="1475656" y="4054728"/>
            <a:ext cx="1080120" cy="523220"/>
          </a:xfrm>
          <a:prstGeom prst="rect">
            <a:avLst/>
          </a:prstGeom>
          <a:noFill/>
        </p:spPr>
        <p:txBody>
          <a:bodyPr wrap="square" rtlCol="0">
            <a:spAutoFit/>
          </a:bodyPr>
          <a:lstStyle/>
          <a:p>
            <a:r>
              <a:rPr lang="tr-TR" sz="2800" dirty="0">
                <a:solidFill>
                  <a:srgbClr val="FF0000"/>
                </a:solidFill>
                <a:latin typeface="+mn-lt"/>
                <a:cs typeface="+mn-cs"/>
              </a:rPr>
              <a:t>5.000</a:t>
            </a:r>
          </a:p>
        </p:txBody>
      </p:sp>
      <p:sp>
        <p:nvSpPr>
          <p:cNvPr id="10" name="Metin kutusu 9"/>
          <p:cNvSpPr txBox="1"/>
          <p:nvPr/>
        </p:nvSpPr>
        <p:spPr>
          <a:xfrm>
            <a:off x="557897" y="5508521"/>
            <a:ext cx="7848872" cy="584775"/>
          </a:xfrm>
          <a:prstGeom prst="rect">
            <a:avLst/>
          </a:prstGeom>
          <a:noFill/>
        </p:spPr>
        <p:txBody>
          <a:bodyPr wrap="square" rtlCol="0">
            <a:spAutoFit/>
          </a:bodyPr>
          <a:lstStyle/>
          <a:p>
            <a:r>
              <a:rPr lang="tr-TR" sz="3200" dirty="0">
                <a:solidFill>
                  <a:srgbClr val="06377B"/>
                </a:solidFill>
              </a:rPr>
              <a:t>D fabrikasının Kapasitesi ne kadar kaldı?</a:t>
            </a:r>
          </a:p>
        </p:txBody>
      </p:sp>
      <p:sp>
        <p:nvSpPr>
          <p:cNvPr id="12" name="Metin kutusu 11"/>
          <p:cNvSpPr txBox="1"/>
          <p:nvPr/>
        </p:nvSpPr>
        <p:spPr>
          <a:xfrm>
            <a:off x="2699792" y="4054728"/>
            <a:ext cx="1080120" cy="523220"/>
          </a:xfrm>
          <a:prstGeom prst="rect">
            <a:avLst/>
          </a:prstGeom>
          <a:noFill/>
        </p:spPr>
        <p:txBody>
          <a:bodyPr wrap="square" rtlCol="0">
            <a:spAutoFit/>
          </a:bodyPr>
          <a:lstStyle/>
          <a:p>
            <a:r>
              <a:rPr lang="tr-TR" sz="2800" dirty="0">
                <a:solidFill>
                  <a:srgbClr val="FF0000"/>
                </a:solidFill>
                <a:latin typeface="+mn-lt"/>
                <a:cs typeface="+mn-cs"/>
              </a:rPr>
              <a:t>6.000</a:t>
            </a:r>
          </a:p>
        </p:txBody>
      </p:sp>
      <p:sp>
        <p:nvSpPr>
          <p:cNvPr id="13" name="Metin kutusu 12"/>
          <p:cNvSpPr txBox="1"/>
          <p:nvPr/>
        </p:nvSpPr>
        <p:spPr>
          <a:xfrm>
            <a:off x="6296934" y="3351747"/>
            <a:ext cx="1080120" cy="523220"/>
          </a:xfrm>
          <a:prstGeom prst="rect">
            <a:avLst/>
          </a:prstGeom>
          <a:noFill/>
        </p:spPr>
        <p:txBody>
          <a:bodyPr wrap="square" rtlCol="0">
            <a:spAutoFit/>
          </a:bodyPr>
          <a:lstStyle/>
          <a:p>
            <a:r>
              <a:rPr lang="tr-TR" sz="2800" dirty="0">
                <a:solidFill>
                  <a:srgbClr val="FF0000"/>
                </a:solidFill>
                <a:latin typeface="+mn-lt"/>
                <a:cs typeface="+mn-cs"/>
              </a:rPr>
              <a:t>3.000</a:t>
            </a:r>
          </a:p>
        </p:txBody>
      </p:sp>
      <p:sp>
        <p:nvSpPr>
          <p:cNvPr id="14" name="Metin kutusu 13"/>
          <p:cNvSpPr txBox="1"/>
          <p:nvPr/>
        </p:nvSpPr>
        <p:spPr>
          <a:xfrm>
            <a:off x="5078364" y="3351747"/>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16" name="Metin kutusu 15"/>
          <p:cNvSpPr txBox="1"/>
          <p:nvPr/>
        </p:nvSpPr>
        <p:spPr>
          <a:xfrm>
            <a:off x="557896" y="6066797"/>
            <a:ext cx="8512572" cy="523220"/>
          </a:xfrm>
          <a:prstGeom prst="rect">
            <a:avLst/>
          </a:prstGeom>
          <a:noFill/>
        </p:spPr>
        <p:txBody>
          <a:bodyPr wrap="square" rtlCol="0">
            <a:spAutoFit/>
          </a:bodyPr>
          <a:lstStyle/>
          <a:p>
            <a:r>
              <a:rPr lang="tr-TR" sz="2800" dirty="0">
                <a:solidFill>
                  <a:srgbClr val="06377B"/>
                </a:solidFill>
              </a:rPr>
              <a:t>C deposunun ne kadar karşılanmayan talebi kaldı?</a:t>
            </a:r>
          </a:p>
        </p:txBody>
      </p:sp>
      <p:sp>
        <p:nvSpPr>
          <p:cNvPr id="18" name="Metin kutusu 17"/>
          <p:cNvSpPr txBox="1"/>
          <p:nvPr/>
        </p:nvSpPr>
        <p:spPr>
          <a:xfrm>
            <a:off x="3923928" y="4054728"/>
            <a:ext cx="1080120" cy="523220"/>
          </a:xfrm>
          <a:prstGeom prst="rect">
            <a:avLst/>
          </a:prstGeom>
          <a:noFill/>
        </p:spPr>
        <p:txBody>
          <a:bodyPr wrap="square" rtlCol="0">
            <a:spAutoFit/>
          </a:bodyPr>
          <a:lstStyle/>
          <a:p>
            <a:r>
              <a:rPr lang="tr-TR" sz="2800" dirty="0">
                <a:solidFill>
                  <a:srgbClr val="FF0000"/>
                </a:solidFill>
                <a:latin typeface="+mn-lt"/>
                <a:cs typeface="+mn-cs"/>
              </a:rPr>
              <a:t>1.500</a:t>
            </a:r>
          </a:p>
        </p:txBody>
      </p:sp>
      <p:sp>
        <p:nvSpPr>
          <p:cNvPr id="19" name="Metin kutusu 18"/>
          <p:cNvSpPr txBox="1"/>
          <p:nvPr/>
        </p:nvSpPr>
        <p:spPr>
          <a:xfrm>
            <a:off x="3923928" y="2550845"/>
            <a:ext cx="1080120" cy="523220"/>
          </a:xfrm>
          <a:prstGeom prst="rect">
            <a:avLst/>
          </a:prstGeom>
          <a:noFill/>
        </p:spPr>
        <p:txBody>
          <a:bodyPr wrap="square" rtlCol="0">
            <a:spAutoFit/>
          </a:bodyPr>
          <a:lstStyle/>
          <a:p>
            <a:r>
              <a:rPr lang="tr-TR" sz="2800" dirty="0">
                <a:solidFill>
                  <a:srgbClr val="FF0000"/>
                </a:solidFill>
                <a:latin typeface="+mn-lt"/>
                <a:cs typeface="+mn-cs"/>
              </a:rPr>
              <a:t>2.500</a:t>
            </a:r>
          </a:p>
        </p:txBody>
      </p:sp>
      <p:sp>
        <p:nvSpPr>
          <p:cNvPr id="20" name="Metin kutusu 19"/>
          <p:cNvSpPr txBox="1"/>
          <p:nvPr/>
        </p:nvSpPr>
        <p:spPr>
          <a:xfrm>
            <a:off x="7668118" y="2420888"/>
            <a:ext cx="1152354" cy="558118"/>
          </a:xfrm>
          <a:prstGeom prst="rect">
            <a:avLst/>
          </a:prstGeom>
          <a:solidFill>
            <a:srgbClr val="D0D8E8"/>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21" name="Metin kutusu 20"/>
          <p:cNvSpPr txBox="1"/>
          <p:nvPr/>
        </p:nvSpPr>
        <p:spPr>
          <a:xfrm>
            <a:off x="5172272" y="2560855"/>
            <a:ext cx="1080120" cy="523220"/>
          </a:xfrm>
          <a:prstGeom prst="rect">
            <a:avLst/>
          </a:prstGeom>
          <a:noFill/>
        </p:spPr>
        <p:txBody>
          <a:bodyPr wrap="square" rtlCol="0">
            <a:spAutoFit/>
          </a:bodyPr>
          <a:lstStyle/>
          <a:p>
            <a:r>
              <a:rPr lang="tr-TR" sz="2800" dirty="0">
                <a:solidFill>
                  <a:srgbClr val="FF0000"/>
                </a:solidFill>
                <a:latin typeface="+mn-lt"/>
                <a:cs typeface="+mn-cs"/>
              </a:rPr>
              <a:t>4.500</a:t>
            </a:r>
          </a:p>
        </p:txBody>
      </p:sp>
      <p:sp>
        <p:nvSpPr>
          <p:cNvPr id="22" name="Metin kutusu 21"/>
          <p:cNvSpPr txBox="1"/>
          <p:nvPr/>
        </p:nvSpPr>
        <p:spPr>
          <a:xfrm>
            <a:off x="5172272" y="4681831"/>
            <a:ext cx="957101" cy="558118"/>
          </a:xfrm>
          <a:prstGeom prst="rect">
            <a:avLst/>
          </a:prstGeom>
          <a:solidFill>
            <a:srgbClr val="E9EDF4"/>
          </a:solidFill>
        </p:spPr>
        <p:txBody>
          <a:bodyPr wrap="square" tIns="18000" bIns="108000" rtlCol="0">
            <a:spAutoFit/>
          </a:bodyPr>
          <a:lstStyle/>
          <a:p>
            <a:r>
              <a:rPr lang="tr-TR" sz="2800" dirty="0">
                <a:solidFill>
                  <a:srgbClr val="FF0000"/>
                </a:solidFill>
                <a:latin typeface="+mn-lt"/>
                <a:cs typeface="+mn-cs"/>
              </a:rPr>
              <a:t>   0</a:t>
            </a:r>
            <a:endParaRPr lang="tr-TR" sz="2600" dirty="0">
              <a:solidFill>
                <a:srgbClr val="FF0000"/>
              </a:solidFill>
              <a:latin typeface="+mn-lt"/>
              <a:cs typeface="+mn-cs"/>
            </a:endParaRPr>
          </a:p>
        </p:txBody>
      </p:sp>
      <p:sp>
        <p:nvSpPr>
          <p:cNvPr id="8" name="Metin kutusu 7">
            <a:extLst>
              <a:ext uri="{FF2B5EF4-FFF2-40B4-BE49-F238E27FC236}">
                <a16:creationId xmlns:a16="http://schemas.microsoft.com/office/drawing/2014/main" id="{F3091CC2-50A1-CA81-A9D4-3D27CBC045E6}"/>
              </a:ext>
            </a:extLst>
          </p:cNvPr>
          <p:cNvSpPr txBox="1"/>
          <p:nvPr/>
        </p:nvSpPr>
        <p:spPr>
          <a:xfrm>
            <a:off x="372739" y="5373687"/>
            <a:ext cx="8375973" cy="646331"/>
          </a:xfrm>
          <a:prstGeom prst="rect">
            <a:avLst/>
          </a:prstGeom>
          <a:solidFill>
            <a:schemeClr val="bg1"/>
          </a:solidFill>
        </p:spPr>
        <p:txBody>
          <a:bodyPr wrap="square">
            <a:spAutoFit/>
          </a:bodyPr>
          <a:lstStyle/>
          <a:p>
            <a:pPr marL="571500" indent="-571500" algn="just"/>
            <a:r>
              <a:rPr lang="tr-TR" altLang="en-US">
                <a:latin typeface="Arial" panose="020B0604020202020204" pitchFamily="34" charset="0"/>
              </a:rPr>
              <a:t>Maliyet=3.000 X 70,20 + 6.000 X 70,50 + 5.000 X 71,50 + 2.500 X 71,50 + 1.500 X 71,80 + 2.500 X 77,00 + 4.500 X 78,00= 1.821.050 </a:t>
            </a:r>
            <a:endParaRPr lang="tr-TR" altLang="en-US" dirty="0">
              <a:latin typeface="Arial" panose="020B0604020202020204" pitchFamily="34" charset="0"/>
            </a:endParaRPr>
          </a:p>
        </p:txBody>
      </p:sp>
    </p:spTree>
    <p:extLst>
      <p:ext uri="{BB962C8B-B14F-4D97-AF65-F5344CB8AC3E}">
        <p14:creationId xmlns:p14="http://schemas.microsoft.com/office/powerpoint/2010/main" val="4044530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6" grpId="0"/>
      <p:bldP spid="20" grpId="0" animBg="1"/>
      <p:bldP spid="21" grpId="0"/>
      <p:bldP spid="2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423FF-E4E4-8F69-0127-0B8CD0FDBE66}"/>
              </a:ext>
            </a:extLst>
          </p:cNvPr>
          <p:cNvSpPr>
            <a:spLocks noGrp="1"/>
          </p:cNvSpPr>
          <p:nvPr>
            <p:ph type="ctrTitle"/>
          </p:nvPr>
        </p:nvSpPr>
        <p:spPr/>
        <p:txBody>
          <a:bodyPr/>
          <a:lstStyle/>
          <a:p>
            <a:r>
              <a:rPr lang="tr-TR">
                <a:solidFill>
                  <a:srgbClr val="EA6131"/>
                </a:solidFill>
              </a:rPr>
              <a:t>O</a:t>
            </a:r>
            <a:r>
              <a:rPr lang="tr-TR"/>
              <a:t>ptimizasyon T</a:t>
            </a:r>
            <a:r>
              <a:rPr lang="tr-TR">
                <a:solidFill>
                  <a:srgbClr val="EA6131"/>
                </a:solidFill>
              </a:rPr>
              <a:t>e</a:t>
            </a:r>
            <a:r>
              <a:rPr lang="tr-TR"/>
              <a:t>knikleri</a:t>
            </a:r>
          </a:p>
        </p:txBody>
      </p:sp>
    </p:spTree>
    <p:extLst>
      <p:ext uri="{BB962C8B-B14F-4D97-AF65-F5344CB8AC3E}">
        <p14:creationId xmlns:p14="http://schemas.microsoft.com/office/powerpoint/2010/main" val="2249813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12B02-C3BC-4033-84EB-51F4B62F5355}"/>
              </a:ext>
            </a:extLst>
          </p:cNvPr>
          <p:cNvSpPr>
            <a:spLocks noGrp="1"/>
          </p:cNvSpPr>
          <p:nvPr>
            <p:ph type="ctrTitle"/>
          </p:nvPr>
        </p:nvSpPr>
        <p:spPr/>
        <p:txBody>
          <a:bodyPr/>
          <a:lstStyle/>
          <a:p>
            <a:r>
              <a:rPr lang="tr-TR">
                <a:solidFill>
                  <a:srgbClr val="EA6131"/>
                </a:solidFill>
              </a:rPr>
              <a:t>A</a:t>
            </a:r>
            <a:r>
              <a:rPr lang="tr-TR"/>
              <a:t>tlama </a:t>
            </a:r>
            <a:r>
              <a:rPr lang="tr-TR" dirty="0"/>
              <a:t>T</a:t>
            </a:r>
            <a:r>
              <a:rPr lang="tr-TR" dirty="0">
                <a:solidFill>
                  <a:srgbClr val="EA6131"/>
                </a:solidFill>
              </a:rPr>
              <a:t>a</a:t>
            </a:r>
            <a:r>
              <a:rPr lang="tr-TR" dirty="0"/>
              <a:t>şı</a:t>
            </a:r>
          </a:p>
        </p:txBody>
      </p:sp>
    </p:spTree>
    <p:extLst>
      <p:ext uri="{BB962C8B-B14F-4D97-AF65-F5344CB8AC3E}">
        <p14:creationId xmlns:p14="http://schemas.microsoft.com/office/powerpoint/2010/main" val="121512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30AD1FF-3F78-0305-375D-8A080D79928B}"/>
              </a:ext>
            </a:extLst>
          </p:cNvPr>
          <p:cNvSpPr>
            <a:spLocks noGrp="1"/>
          </p:cNvSpPr>
          <p:nvPr>
            <p:ph type="title"/>
          </p:nvPr>
        </p:nvSpPr>
        <p:spPr/>
        <p:txBody>
          <a:bodyPr/>
          <a:lstStyle/>
          <a:p>
            <a:r>
              <a:rPr lang="tr-TR"/>
              <a:t>Problemin Görünümü: Tablo</a:t>
            </a:r>
          </a:p>
        </p:txBody>
      </p:sp>
      <p:graphicFrame>
        <p:nvGraphicFramePr>
          <p:cNvPr id="4" name="Table 8">
            <a:extLst>
              <a:ext uri="{FF2B5EF4-FFF2-40B4-BE49-F238E27FC236}">
                <a16:creationId xmlns:a16="http://schemas.microsoft.com/office/drawing/2014/main" id="{119BF27D-9D43-C7A9-C39F-3EF9E2FAA3CD}"/>
              </a:ext>
            </a:extLst>
          </p:cNvPr>
          <p:cNvGraphicFramePr>
            <a:graphicFrameLocks/>
          </p:cNvGraphicFramePr>
          <p:nvPr>
            <p:extLst>
              <p:ext uri="{D42A27DB-BD31-4B8C-83A1-F6EECF244321}">
                <p14:modId xmlns:p14="http://schemas.microsoft.com/office/powerpoint/2010/main" val="3617966600"/>
              </p:ext>
            </p:extLst>
          </p:nvPr>
        </p:nvGraphicFramePr>
        <p:xfrm>
          <a:off x="326600" y="1484784"/>
          <a:ext cx="8594725" cy="2219960"/>
        </p:xfrm>
        <a:graphic>
          <a:graphicData uri="http://schemas.openxmlformats.org/drawingml/2006/table">
            <a:tbl>
              <a:tblPr firstRow="1" bandRow="1">
                <a:tableStyleId>{5C22544A-7EE6-4342-B048-85BDC9FD1C3A}</a:tableStyleId>
              </a:tblPr>
              <a:tblGrid>
                <a:gridCol w="938877">
                  <a:extLst>
                    <a:ext uri="{9D8B030D-6E8A-4147-A177-3AD203B41FA5}">
                      <a16:colId xmlns:a16="http://schemas.microsoft.com/office/drawing/2014/main" val="2366073212"/>
                    </a:ext>
                  </a:extLst>
                </a:gridCol>
                <a:gridCol w="1516758">
                  <a:extLst>
                    <a:ext uri="{9D8B030D-6E8A-4147-A177-3AD203B41FA5}">
                      <a16:colId xmlns:a16="http://schemas.microsoft.com/office/drawing/2014/main" val="1495192345"/>
                    </a:ext>
                  </a:extLst>
                </a:gridCol>
                <a:gridCol w="1227818">
                  <a:extLst>
                    <a:ext uri="{9D8B030D-6E8A-4147-A177-3AD203B41FA5}">
                      <a16:colId xmlns:a16="http://schemas.microsoft.com/office/drawing/2014/main" val="628421396"/>
                    </a:ext>
                  </a:extLst>
                </a:gridCol>
                <a:gridCol w="1227818">
                  <a:extLst>
                    <a:ext uri="{9D8B030D-6E8A-4147-A177-3AD203B41FA5}">
                      <a16:colId xmlns:a16="http://schemas.microsoft.com/office/drawing/2014/main" val="1987073714"/>
                    </a:ext>
                  </a:extLst>
                </a:gridCol>
                <a:gridCol w="959177">
                  <a:extLst>
                    <a:ext uri="{9D8B030D-6E8A-4147-A177-3AD203B41FA5}">
                      <a16:colId xmlns:a16="http://schemas.microsoft.com/office/drawing/2014/main" val="3852698010"/>
                    </a:ext>
                  </a:extLst>
                </a:gridCol>
                <a:gridCol w="1496459">
                  <a:extLst>
                    <a:ext uri="{9D8B030D-6E8A-4147-A177-3AD203B41FA5}">
                      <a16:colId xmlns:a16="http://schemas.microsoft.com/office/drawing/2014/main" val="276149923"/>
                    </a:ext>
                  </a:extLst>
                </a:gridCol>
                <a:gridCol w="1227818">
                  <a:extLst>
                    <a:ext uri="{9D8B030D-6E8A-4147-A177-3AD203B41FA5}">
                      <a16:colId xmlns:a16="http://schemas.microsoft.com/office/drawing/2014/main" val="323616561"/>
                    </a:ext>
                  </a:extLst>
                </a:gridCol>
              </a:tblGrid>
              <a:tr h="370840">
                <a:tc>
                  <a:txBody>
                    <a:bodyPr/>
                    <a:lstStyle/>
                    <a:p>
                      <a:endParaRPr lang="tr-TR" dirty="0"/>
                    </a:p>
                  </a:txBody>
                  <a:tcPr>
                    <a:solidFill>
                      <a:schemeClr val="accent1"/>
                    </a:solidFill>
                  </a:tcPr>
                </a:tc>
                <a:tc>
                  <a:txBody>
                    <a:bodyPr/>
                    <a:lstStyle/>
                    <a:p>
                      <a:r>
                        <a:rPr lang="tr-TR" dirty="0"/>
                        <a:t>D1</a:t>
                      </a:r>
                    </a:p>
                  </a:txBody>
                  <a:tcPr/>
                </a:tc>
                <a:tc>
                  <a:txBody>
                    <a:bodyPr/>
                    <a:lstStyle/>
                    <a:p>
                      <a:r>
                        <a:rPr lang="tr-TR" dirty="0"/>
                        <a:t>D2</a:t>
                      </a:r>
                    </a:p>
                  </a:txBody>
                  <a:tcPr/>
                </a:tc>
                <a:tc>
                  <a:txBody>
                    <a:bodyPr/>
                    <a:lstStyle/>
                    <a:p>
                      <a:r>
                        <a:rPr lang="tr-TR" dirty="0"/>
                        <a:t>D3</a:t>
                      </a:r>
                    </a:p>
                  </a:txBody>
                  <a:tcPr/>
                </a:tc>
                <a:tc>
                  <a:txBody>
                    <a:bodyPr/>
                    <a:lstStyle/>
                    <a:p>
                      <a:r>
                        <a:rPr lang="tr-TR" dirty="0"/>
                        <a:t>…</a:t>
                      </a:r>
                    </a:p>
                  </a:txBody>
                  <a:tcPr/>
                </a:tc>
                <a:tc>
                  <a:txBody>
                    <a:bodyPr/>
                    <a:lstStyle/>
                    <a:p>
                      <a:r>
                        <a:rPr lang="tr-TR" dirty="0"/>
                        <a:t>Dm</a:t>
                      </a:r>
                    </a:p>
                  </a:txBody>
                  <a:tcPr/>
                </a:tc>
                <a:tc>
                  <a:txBody>
                    <a:bodyPr/>
                    <a:lstStyle/>
                    <a:p>
                      <a:endParaRPr lang="tr-TR" dirty="0"/>
                    </a:p>
                  </a:txBody>
                  <a:tcPr/>
                </a:tc>
                <a:extLst>
                  <a:ext uri="{0D108BD9-81ED-4DB2-BD59-A6C34878D82A}">
                    <a16:rowId xmlns:a16="http://schemas.microsoft.com/office/drawing/2014/main" val="2385090114"/>
                  </a:ext>
                </a:extLst>
              </a:tr>
              <a:tr h="370840">
                <a:tc>
                  <a:txBody>
                    <a:bodyPr/>
                    <a:lstStyle/>
                    <a:p>
                      <a:r>
                        <a:rPr lang="tr-TR" dirty="0"/>
                        <a:t>S1</a:t>
                      </a:r>
                    </a:p>
                  </a:txBody>
                  <a:tcPr>
                    <a:solidFill>
                      <a:schemeClr val="accent1"/>
                    </a:solidFill>
                  </a:tcPr>
                </a:tc>
                <a:tc>
                  <a:txBody>
                    <a:bodyPr/>
                    <a:lstStyle/>
                    <a:p>
                      <a:r>
                        <a:rPr lang="tr-TR" dirty="0"/>
                        <a:t>C11 (x11)</a:t>
                      </a:r>
                    </a:p>
                  </a:txBody>
                  <a:tcPr/>
                </a:tc>
                <a:tc>
                  <a:txBody>
                    <a:bodyPr/>
                    <a:lstStyle/>
                    <a:p>
                      <a:r>
                        <a:rPr lang="tr-TR" dirty="0"/>
                        <a:t>C12 (x12)</a:t>
                      </a:r>
                    </a:p>
                  </a:txBody>
                  <a:tcPr/>
                </a:tc>
                <a:tc>
                  <a:txBody>
                    <a:bodyPr/>
                    <a:lstStyle/>
                    <a:p>
                      <a:r>
                        <a:rPr lang="tr-TR" dirty="0"/>
                        <a:t>c13</a:t>
                      </a:r>
                    </a:p>
                  </a:txBody>
                  <a:tcPr/>
                </a:tc>
                <a:tc>
                  <a:txBody>
                    <a:bodyPr/>
                    <a:lstStyle/>
                    <a:p>
                      <a:r>
                        <a:rPr lang="tr-TR" dirty="0"/>
                        <a:t>…</a:t>
                      </a:r>
                    </a:p>
                  </a:txBody>
                  <a:tcPr/>
                </a:tc>
                <a:tc>
                  <a:txBody>
                    <a:bodyPr/>
                    <a:lstStyle/>
                    <a:p>
                      <a:r>
                        <a:rPr lang="tr-TR" dirty="0"/>
                        <a:t>C1m</a:t>
                      </a:r>
                    </a:p>
                  </a:txBody>
                  <a:tcPr/>
                </a:tc>
                <a:tc>
                  <a:txBody>
                    <a:bodyPr/>
                    <a:lstStyle/>
                    <a:p>
                      <a:r>
                        <a:rPr lang="tr-TR" dirty="0"/>
                        <a:t>B1</a:t>
                      </a:r>
                    </a:p>
                  </a:txBody>
                  <a:tcPr/>
                </a:tc>
                <a:extLst>
                  <a:ext uri="{0D108BD9-81ED-4DB2-BD59-A6C34878D82A}">
                    <a16:rowId xmlns:a16="http://schemas.microsoft.com/office/drawing/2014/main" val="4209054613"/>
                  </a:ext>
                </a:extLst>
              </a:tr>
              <a:tr h="370840">
                <a:tc>
                  <a:txBody>
                    <a:bodyPr/>
                    <a:lstStyle/>
                    <a:p>
                      <a:r>
                        <a:rPr lang="tr-TR" dirty="0"/>
                        <a:t>S2</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B2</a:t>
                      </a:r>
                    </a:p>
                  </a:txBody>
                  <a:tcPr/>
                </a:tc>
                <a:extLst>
                  <a:ext uri="{0D108BD9-81ED-4DB2-BD59-A6C34878D82A}">
                    <a16:rowId xmlns:a16="http://schemas.microsoft.com/office/drawing/2014/main" val="906965273"/>
                  </a:ext>
                </a:extLst>
              </a:tr>
              <a:tr h="370840">
                <a:tc>
                  <a:txBody>
                    <a:bodyPr/>
                    <a:lstStyle/>
                    <a:p>
                      <a:r>
                        <a:rPr lang="tr-TR" dirty="0"/>
                        <a:t>…</a:t>
                      </a:r>
                    </a:p>
                  </a:txBody>
                  <a:tcPr>
                    <a:solidFill>
                      <a:schemeClr val="accent1"/>
                    </a:solidFill>
                  </a:tcPr>
                </a:tc>
                <a:tc>
                  <a:txBody>
                    <a:bodyPr/>
                    <a:lstStyle/>
                    <a:p>
                      <a:endParaRPr lang="tr-TR" dirty="0"/>
                    </a:p>
                  </a:txBody>
                  <a:tcPr/>
                </a:tc>
                <a:tc>
                  <a:txBody>
                    <a:bodyPr/>
                    <a:lstStyle/>
                    <a:p>
                      <a:endParaRPr lang="tr-TR"/>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r>
                        <a:rPr lang="tr-TR" dirty="0"/>
                        <a:t>…</a:t>
                      </a:r>
                    </a:p>
                  </a:txBody>
                  <a:tcPr/>
                </a:tc>
                <a:extLst>
                  <a:ext uri="{0D108BD9-81ED-4DB2-BD59-A6C34878D82A}">
                    <a16:rowId xmlns:a16="http://schemas.microsoft.com/office/drawing/2014/main" val="848364653"/>
                  </a:ext>
                </a:extLst>
              </a:tr>
              <a:tr h="316840">
                <a:tc>
                  <a:txBody>
                    <a:bodyPr/>
                    <a:lstStyle/>
                    <a:p>
                      <a:r>
                        <a:rPr lang="tr-TR" dirty="0" err="1"/>
                        <a:t>Sn</a:t>
                      </a:r>
                      <a:endParaRPr lang="tr-TR" dirty="0"/>
                    </a:p>
                  </a:txBody>
                  <a:tcPr>
                    <a:solidFill>
                      <a:schemeClr val="accent1"/>
                    </a:solidFill>
                  </a:tcPr>
                </a:tc>
                <a:tc>
                  <a:txBody>
                    <a:bodyPr/>
                    <a:lstStyle/>
                    <a:p>
                      <a:r>
                        <a:rPr lang="tr-TR" dirty="0"/>
                        <a:t>Cn1 (xn1)</a:t>
                      </a:r>
                    </a:p>
                  </a:txBody>
                  <a:tcPr/>
                </a:tc>
                <a:tc>
                  <a:txBody>
                    <a:bodyPr/>
                    <a:lstStyle/>
                    <a:p>
                      <a:r>
                        <a:rPr lang="tr-TR" dirty="0"/>
                        <a:t>cn2</a:t>
                      </a:r>
                    </a:p>
                  </a:txBody>
                  <a:tcPr/>
                </a:tc>
                <a:tc>
                  <a:txBody>
                    <a:bodyPr/>
                    <a:lstStyle/>
                    <a:p>
                      <a:r>
                        <a:rPr lang="tr-TR" dirty="0"/>
                        <a:t>cn3</a:t>
                      </a:r>
                    </a:p>
                  </a:txBody>
                  <a:tcPr/>
                </a:tc>
                <a:tc>
                  <a:txBody>
                    <a:bodyPr/>
                    <a:lstStyle/>
                    <a:p>
                      <a:r>
                        <a:rPr lang="tr-TR" dirty="0"/>
                        <a:t>…</a:t>
                      </a:r>
                    </a:p>
                  </a:txBody>
                  <a:tcPr/>
                </a:tc>
                <a:tc>
                  <a:txBody>
                    <a:bodyPr/>
                    <a:lstStyle/>
                    <a:p>
                      <a:r>
                        <a:rPr lang="tr-TR" dirty="0" err="1"/>
                        <a:t>Cnm</a:t>
                      </a:r>
                      <a:r>
                        <a:rPr lang="tr-TR" dirty="0"/>
                        <a:t> (</a:t>
                      </a:r>
                      <a:r>
                        <a:rPr lang="tr-TR" dirty="0" err="1"/>
                        <a:t>xnm</a:t>
                      </a:r>
                      <a:r>
                        <a:rPr lang="tr-TR" dirty="0"/>
                        <a:t>)</a:t>
                      </a:r>
                    </a:p>
                  </a:txBody>
                  <a:tcPr/>
                </a:tc>
                <a:tc>
                  <a:txBody>
                    <a:bodyPr/>
                    <a:lstStyle/>
                    <a:p>
                      <a:r>
                        <a:rPr lang="tr-TR" dirty="0" err="1"/>
                        <a:t>Bn</a:t>
                      </a:r>
                      <a:endParaRPr lang="tr-TR" dirty="0"/>
                    </a:p>
                  </a:txBody>
                  <a:tcPr/>
                </a:tc>
                <a:extLst>
                  <a:ext uri="{0D108BD9-81ED-4DB2-BD59-A6C34878D82A}">
                    <a16:rowId xmlns:a16="http://schemas.microsoft.com/office/drawing/2014/main" val="3605872949"/>
                  </a:ext>
                </a:extLst>
              </a:tr>
              <a:tr h="370840">
                <a:tc>
                  <a:txBody>
                    <a:bodyPr/>
                    <a:lstStyle/>
                    <a:p>
                      <a:endParaRPr lang="tr-TR" dirty="0"/>
                    </a:p>
                  </a:txBody>
                  <a:tcPr>
                    <a:solidFill>
                      <a:schemeClr val="accent1"/>
                    </a:solidFill>
                  </a:tcPr>
                </a:tc>
                <a:tc>
                  <a:txBody>
                    <a:bodyPr/>
                    <a:lstStyle/>
                    <a:p>
                      <a:r>
                        <a:rPr lang="tr-TR" dirty="0"/>
                        <a:t>E1</a:t>
                      </a:r>
                    </a:p>
                  </a:txBody>
                  <a:tcPr/>
                </a:tc>
                <a:tc>
                  <a:txBody>
                    <a:bodyPr/>
                    <a:lstStyle/>
                    <a:p>
                      <a:r>
                        <a:rPr lang="tr-TR" dirty="0"/>
                        <a:t>E2</a:t>
                      </a:r>
                    </a:p>
                  </a:txBody>
                  <a:tcPr/>
                </a:tc>
                <a:tc>
                  <a:txBody>
                    <a:bodyPr/>
                    <a:lstStyle/>
                    <a:p>
                      <a:r>
                        <a:rPr lang="tr-TR" dirty="0"/>
                        <a:t>E3</a:t>
                      </a:r>
                    </a:p>
                  </a:txBody>
                  <a:tcPr/>
                </a:tc>
                <a:tc>
                  <a:txBody>
                    <a:bodyPr/>
                    <a:lstStyle/>
                    <a:p>
                      <a:r>
                        <a:rPr lang="tr-TR" dirty="0"/>
                        <a:t>…</a:t>
                      </a:r>
                    </a:p>
                  </a:txBody>
                  <a:tcPr/>
                </a:tc>
                <a:tc>
                  <a:txBody>
                    <a:bodyPr/>
                    <a:lstStyle/>
                    <a:p>
                      <a:r>
                        <a:rPr lang="tr-TR" dirty="0"/>
                        <a:t>Em</a:t>
                      </a:r>
                    </a:p>
                  </a:txBody>
                  <a:tcPr/>
                </a:tc>
                <a:tc>
                  <a:txBody>
                    <a:bodyPr/>
                    <a:lstStyle/>
                    <a:p>
                      <a:r>
                        <a:rPr lang="tr-TR" dirty="0"/>
                        <a:t>∑=∑</a:t>
                      </a:r>
                    </a:p>
                  </a:txBody>
                  <a:tcPr/>
                </a:tc>
                <a:extLst>
                  <a:ext uri="{0D108BD9-81ED-4DB2-BD59-A6C34878D82A}">
                    <a16:rowId xmlns:a16="http://schemas.microsoft.com/office/drawing/2014/main" val="3701167029"/>
                  </a:ext>
                </a:extLst>
              </a:tr>
            </a:tbl>
          </a:graphicData>
        </a:graphic>
      </p:graphicFrame>
      <p:sp>
        <p:nvSpPr>
          <p:cNvPr id="5" name="Rectangle 9">
            <a:extLst>
              <a:ext uri="{FF2B5EF4-FFF2-40B4-BE49-F238E27FC236}">
                <a16:creationId xmlns:a16="http://schemas.microsoft.com/office/drawing/2014/main" id="{E89ACE01-7FFD-478D-2B49-523D29D4D47A}"/>
              </a:ext>
            </a:extLst>
          </p:cNvPr>
          <p:cNvSpPr/>
          <p:nvPr/>
        </p:nvSpPr>
        <p:spPr>
          <a:xfrm>
            <a:off x="2674817" y="4179719"/>
            <a:ext cx="2324675" cy="369332"/>
          </a:xfrm>
          <a:prstGeom prst="rect">
            <a:avLst/>
          </a:prstGeom>
        </p:spPr>
        <p:txBody>
          <a:bodyPr wrap="none">
            <a:spAutoFit/>
          </a:bodyPr>
          <a:lstStyle/>
          <a:p>
            <a:r>
              <a:rPr lang="tr-TR" dirty="0"/>
              <a:t>Dengeli durum ∑=∑</a:t>
            </a:r>
          </a:p>
        </p:txBody>
      </p:sp>
      <p:sp>
        <p:nvSpPr>
          <p:cNvPr id="6" name="Rectangle 10">
            <a:extLst>
              <a:ext uri="{FF2B5EF4-FFF2-40B4-BE49-F238E27FC236}">
                <a16:creationId xmlns:a16="http://schemas.microsoft.com/office/drawing/2014/main" id="{CFD19176-DC08-E6F1-B82B-C3D14E8F273D}"/>
              </a:ext>
            </a:extLst>
          </p:cNvPr>
          <p:cNvSpPr/>
          <p:nvPr/>
        </p:nvSpPr>
        <p:spPr>
          <a:xfrm>
            <a:off x="3449385" y="4821811"/>
            <a:ext cx="4995013" cy="923330"/>
          </a:xfrm>
          <a:prstGeom prst="rect">
            <a:avLst/>
          </a:prstGeom>
        </p:spPr>
        <p:txBody>
          <a:bodyPr wrap="square">
            <a:spAutoFit/>
          </a:bodyPr>
          <a:lstStyle/>
          <a:p>
            <a:r>
              <a:rPr lang="tr-TR" dirty="0"/>
              <a:t>Dengesiz durum ∑!=∑ ilave kolon/satır eklenerek dengelenir. Eklenen kolon/satır maliyetleri çok yüksek verilir.</a:t>
            </a:r>
          </a:p>
        </p:txBody>
      </p:sp>
    </p:spTree>
    <p:extLst>
      <p:ext uri="{BB962C8B-B14F-4D97-AF65-F5344CB8AC3E}">
        <p14:creationId xmlns:p14="http://schemas.microsoft.com/office/powerpoint/2010/main" val="306607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FEE01-A8F7-492B-96D5-6EC01A2E8091}"/>
              </a:ext>
            </a:extLst>
          </p:cNvPr>
          <p:cNvSpPr>
            <a:spLocks noGrp="1"/>
          </p:cNvSpPr>
          <p:nvPr>
            <p:ph idx="1"/>
          </p:nvPr>
        </p:nvSpPr>
        <p:spPr/>
        <p:txBody>
          <a:bodyPr>
            <a:normAutofit/>
          </a:bodyPr>
          <a:lstStyle/>
          <a:p>
            <a:pPr>
              <a:buFont typeface="Arial" panose="020B0604020202020204" pitchFamily="34" charset="0"/>
              <a:buChar char="•"/>
            </a:pPr>
            <a:r>
              <a:rPr lang="tr-TR" dirty="0">
                <a:effectLst/>
                <a:latin typeface="Arial" panose="020B0604020202020204" pitchFamily="34" charset="0"/>
              </a:rPr>
              <a:t>Temel çözümde olmayan değişkenlerden hangisinin çözüme gireceğini belirlemek için çözümde olmayan her değişken (yani boş hücreler) için birim maliyet hesaplaması yapılır. </a:t>
            </a:r>
          </a:p>
          <a:p>
            <a:pPr>
              <a:buFont typeface="Arial" panose="020B0604020202020204" pitchFamily="34" charset="0"/>
              <a:buChar char="•"/>
            </a:pPr>
            <a:r>
              <a:rPr lang="tr-TR" dirty="0">
                <a:effectLst/>
                <a:latin typeface="Arial" panose="020B0604020202020204" pitchFamily="34" charset="0"/>
              </a:rPr>
              <a:t>Bu hesaplama, ilgili boş hücreden başlamak üzere dolu hücrelere uğrayarak kapalı bir çevrim ile gerçekleştirilir. </a:t>
            </a:r>
          </a:p>
          <a:p>
            <a:pPr>
              <a:buFont typeface="Arial" panose="020B0604020202020204" pitchFamily="34" charset="0"/>
              <a:buChar char="•"/>
            </a:pPr>
            <a:r>
              <a:rPr lang="tr-TR" dirty="0">
                <a:effectLst/>
                <a:latin typeface="Arial" panose="020B0604020202020204" pitchFamily="34" charset="0"/>
              </a:rPr>
              <a:t>Çevrimde ilgili boş hücreye (+) işareti verilir ve çevrimin köşelerine karşılık gelen dolu hücrelere; sırasıyla (-), (+), (-) işaretleri verilir. </a:t>
            </a:r>
          </a:p>
          <a:p>
            <a:pPr>
              <a:buFont typeface="Arial" panose="020B0604020202020204" pitchFamily="34" charset="0"/>
              <a:buChar char="•"/>
            </a:pPr>
            <a:r>
              <a:rPr lang="tr-TR" dirty="0">
                <a:effectLst/>
                <a:latin typeface="Arial" panose="020B0604020202020204" pitchFamily="34" charset="0"/>
              </a:rPr>
              <a:t>Bu işaretler sayesinde ilgili boş hücrenin birim taşıma maliyeti hesaplanır. Bu hesaplama bütün boş hücreler için tekrarlanır ve birim maliyetler ayrı ayrı bulunur. </a:t>
            </a:r>
          </a:p>
          <a:p>
            <a:pPr>
              <a:buFont typeface="Arial" panose="020B0604020202020204" pitchFamily="34" charset="0"/>
              <a:buChar char="•"/>
            </a:pPr>
            <a:r>
              <a:rPr lang="tr-TR" dirty="0">
                <a:effectLst/>
                <a:latin typeface="Arial" panose="020B0604020202020204" pitchFamily="34" charset="0"/>
              </a:rPr>
              <a:t>Bu maliyet miktarları içerisinde negatif olanların “rakamca” en büyüğü alınır ve bu boş hücreye atama yapılır. </a:t>
            </a:r>
          </a:p>
          <a:p>
            <a:pPr>
              <a:buFont typeface="Arial" panose="020B0604020202020204" pitchFamily="34" charset="0"/>
              <a:buChar char="•"/>
            </a:pPr>
            <a:r>
              <a:rPr lang="tr-TR" dirty="0">
                <a:effectLst/>
                <a:latin typeface="Arial" panose="020B0604020202020204" pitchFamily="34" charset="0"/>
              </a:rPr>
              <a:t>Ne kadar atama yapılacağına karar verebilmek için atama yapılan hücreden başlamak üzere dolu hücrelere uğrayarak yapılan çevrim üzerindeki yükleme miktarlarından en küçük olanı alınır ve ilgili hücreye yüklenir. Bunu yaparken sunum ve talep kapasitelerini bozmamak için, belirlenen atama miktarı (-) işareti alan hücreden çıkarılır, (+) işareti alan hücreye eklenir. </a:t>
            </a:r>
          </a:p>
          <a:p>
            <a:pPr>
              <a:buFont typeface="Arial" panose="020B0604020202020204" pitchFamily="34" charset="0"/>
              <a:buChar char="•"/>
            </a:pPr>
            <a:r>
              <a:rPr lang="tr-TR" dirty="0">
                <a:effectLst/>
                <a:latin typeface="Arial" panose="020B0604020202020204" pitchFamily="34" charset="0"/>
              </a:rPr>
              <a:t>Birim maliyetlerin hepsi “pozitif” ya da “sıfır” olduğunda optimal çözüme ulaşılmış olur.</a:t>
            </a:r>
            <a:endParaRPr lang="tr-TR" dirty="0"/>
          </a:p>
        </p:txBody>
      </p:sp>
      <p:sp>
        <p:nvSpPr>
          <p:cNvPr id="2" name="Title 1">
            <a:extLst>
              <a:ext uri="{FF2B5EF4-FFF2-40B4-BE49-F238E27FC236}">
                <a16:creationId xmlns:a16="http://schemas.microsoft.com/office/drawing/2014/main" id="{15738B91-1AD0-4361-B1A1-300486E05AD2}"/>
              </a:ext>
            </a:extLst>
          </p:cNvPr>
          <p:cNvSpPr>
            <a:spLocks noGrp="1"/>
          </p:cNvSpPr>
          <p:nvPr>
            <p:ph type="title"/>
          </p:nvPr>
        </p:nvSpPr>
        <p:spPr/>
        <p:txBody>
          <a:bodyPr/>
          <a:lstStyle/>
          <a:p>
            <a:r>
              <a:rPr lang="tr-TR" dirty="0"/>
              <a:t>Atlama Taşı</a:t>
            </a:r>
          </a:p>
        </p:txBody>
      </p:sp>
    </p:spTree>
    <p:extLst>
      <p:ext uri="{BB962C8B-B14F-4D97-AF65-F5344CB8AC3E}">
        <p14:creationId xmlns:p14="http://schemas.microsoft.com/office/powerpoint/2010/main" val="687528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extLst>
              <p:ext uri="{D42A27DB-BD31-4B8C-83A1-F6EECF244321}">
                <p14:modId xmlns:p14="http://schemas.microsoft.com/office/powerpoint/2010/main" val="574665189"/>
              </p:ext>
            </p:extLst>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(6)</a:t>
                      </a:r>
                    </a:p>
                  </a:txBody>
                  <a:tcPr marL="68580" marR="68580" marT="34290" marB="34290"/>
                </a:tc>
                <a:tc>
                  <a:txBody>
                    <a:bodyPr/>
                    <a:lstStyle/>
                    <a:p>
                      <a:r>
                        <a:rPr lang="tr-TR" sz="1400" dirty="0"/>
                        <a:t>4 (4)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highlight>
                            <a:srgbClr val="FFFF00"/>
                          </a:highlight>
                        </a:rPr>
                        <a:t>1</a:t>
                      </a:r>
                    </a:p>
                  </a:txBody>
                  <a:tcPr marL="68580" marR="68580" marT="34290" marB="34290"/>
                </a:tc>
                <a:tc>
                  <a:txBody>
                    <a:bodyPr/>
                    <a:lstStyle/>
                    <a:p>
                      <a:r>
                        <a:rPr lang="tr-TR" sz="1400" dirty="0"/>
                        <a:t>7 (5)</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165045">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a:t>Kuzey-Batı</a:t>
            </a:r>
          </a:p>
        </p:txBody>
      </p:sp>
      <p:sp>
        <p:nvSpPr>
          <p:cNvPr id="5" name="Arrow: Left 4">
            <a:extLst>
              <a:ext uri="{FF2B5EF4-FFF2-40B4-BE49-F238E27FC236}">
                <a16:creationId xmlns:a16="http://schemas.microsoft.com/office/drawing/2014/main" id="{4A1A6248-869E-41E5-8C68-43215A183802}"/>
              </a:ext>
            </a:extLst>
          </p:cNvPr>
          <p:cNvSpPr/>
          <p:nvPr/>
        </p:nvSpPr>
        <p:spPr>
          <a:xfrm>
            <a:off x="4211959" y="1933501"/>
            <a:ext cx="615821" cy="104942"/>
          </a:xfrm>
          <a:prstGeom prst="left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6" name="Arrow: Down 5">
            <a:extLst>
              <a:ext uri="{FF2B5EF4-FFF2-40B4-BE49-F238E27FC236}">
                <a16:creationId xmlns:a16="http://schemas.microsoft.com/office/drawing/2014/main" id="{DF5F4AC5-7233-42B7-99A9-B9D2602FF70B}"/>
              </a:ext>
            </a:extLst>
          </p:cNvPr>
          <p:cNvSpPr/>
          <p:nvPr/>
        </p:nvSpPr>
        <p:spPr>
          <a:xfrm>
            <a:off x="3751412" y="1955906"/>
            <a:ext cx="100507" cy="191060"/>
          </a:xfrm>
          <a:prstGeom prst="down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Arrow: Right 6">
            <a:extLst>
              <a:ext uri="{FF2B5EF4-FFF2-40B4-BE49-F238E27FC236}">
                <a16:creationId xmlns:a16="http://schemas.microsoft.com/office/drawing/2014/main" id="{F641E0AE-EC8C-4E05-A082-14B863C4F5DD}"/>
              </a:ext>
            </a:extLst>
          </p:cNvPr>
          <p:cNvSpPr/>
          <p:nvPr/>
        </p:nvSpPr>
        <p:spPr>
          <a:xfrm>
            <a:off x="4208106" y="2078091"/>
            <a:ext cx="727787" cy="104942"/>
          </a:xfrm>
          <a:prstGeom prst="right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Arrow: Up 7">
            <a:extLst>
              <a:ext uri="{FF2B5EF4-FFF2-40B4-BE49-F238E27FC236}">
                <a16:creationId xmlns:a16="http://schemas.microsoft.com/office/drawing/2014/main" id="{DCD384D1-7C08-4A6D-BCAC-E379DC7444E7}"/>
              </a:ext>
            </a:extLst>
          </p:cNvPr>
          <p:cNvSpPr/>
          <p:nvPr/>
        </p:nvSpPr>
        <p:spPr>
          <a:xfrm>
            <a:off x="5004048" y="1933501"/>
            <a:ext cx="100506" cy="213465"/>
          </a:xfrm>
          <a:prstGeom prst="upArrow">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0" name="TextBox 9">
            <a:extLst>
              <a:ext uri="{FF2B5EF4-FFF2-40B4-BE49-F238E27FC236}">
                <a16:creationId xmlns:a16="http://schemas.microsoft.com/office/drawing/2014/main" id="{1ECB8A1C-EDBB-46CF-B609-8FDEED0ADDDB}"/>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t>A3B2 = 1-3+4-7=-5</a:t>
            </a:r>
          </a:p>
          <a:p>
            <a:r>
              <a:rPr lang="tr-TR" sz="1350" dirty="0"/>
              <a:t>A2B4=6-4+7-2=3</a:t>
            </a:r>
          </a:p>
          <a:p>
            <a:endParaRPr lang="tr-TR" sz="1350" dirty="0"/>
          </a:p>
          <a:p>
            <a:endParaRPr lang="tr-TR" sz="1350" dirty="0"/>
          </a:p>
        </p:txBody>
      </p:sp>
      <p:sp>
        <p:nvSpPr>
          <p:cNvPr id="11" name="TextBox 10">
            <a:extLst>
              <a:ext uri="{FF2B5EF4-FFF2-40B4-BE49-F238E27FC236}">
                <a16:creationId xmlns:a16="http://schemas.microsoft.com/office/drawing/2014/main" id="{D4E5B3EB-9A6D-4025-87BC-D99859DEEA43}"/>
              </a:ext>
            </a:extLst>
          </p:cNvPr>
          <p:cNvSpPr txBox="1"/>
          <p:nvPr/>
        </p:nvSpPr>
        <p:spPr>
          <a:xfrm>
            <a:off x="3080642" y="4378277"/>
            <a:ext cx="3618555" cy="300082"/>
          </a:xfrm>
          <a:prstGeom prst="rect">
            <a:avLst/>
          </a:prstGeom>
          <a:noFill/>
        </p:spPr>
        <p:txBody>
          <a:bodyPr wrap="none" rtlCol="0">
            <a:spAutoFit/>
          </a:bodyPr>
          <a:lstStyle/>
          <a:p>
            <a:r>
              <a:rPr lang="tr-TR" sz="1350" dirty="0"/>
              <a:t>Maliyet Önceki</a:t>
            </a:r>
            <a:r>
              <a:rPr lang="tr-TR" sz="1350"/>
              <a:t>: 26 + 32 +36 + 44 + 75 + 215 </a:t>
            </a:r>
            <a:r>
              <a:rPr lang="tr-TR" sz="1350" dirty="0"/>
              <a:t>=117</a:t>
            </a:r>
          </a:p>
        </p:txBody>
      </p:sp>
    </p:spTree>
    <p:extLst>
      <p:ext uri="{BB962C8B-B14F-4D97-AF65-F5344CB8AC3E}">
        <p14:creationId xmlns:p14="http://schemas.microsoft.com/office/powerpoint/2010/main" val="21786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F8E783-29A2-4F85-BCA5-C800EAA7FD1D}"/>
              </a:ext>
            </a:extLst>
          </p:cNvPr>
          <p:cNvGraphicFramePr>
            <a:graphicFrameLocks noGrp="1"/>
          </p:cNvGraphicFramePr>
          <p:nvPr>
            <p:ph idx="1"/>
          </p:nvPr>
        </p:nvGraphicFramePr>
        <p:xfrm>
          <a:off x="395288" y="1484313"/>
          <a:ext cx="8402634" cy="14097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507393982"/>
                    </a:ext>
                  </a:extLst>
                </a:gridCol>
                <a:gridCol w="1400439">
                  <a:extLst>
                    <a:ext uri="{9D8B030D-6E8A-4147-A177-3AD203B41FA5}">
                      <a16:colId xmlns:a16="http://schemas.microsoft.com/office/drawing/2014/main" val="3043625666"/>
                    </a:ext>
                  </a:extLst>
                </a:gridCol>
                <a:gridCol w="1400439">
                  <a:extLst>
                    <a:ext uri="{9D8B030D-6E8A-4147-A177-3AD203B41FA5}">
                      <a16:colId xmlns:a16="http://schemas.microsoft.com/office/drawing/2014/main" val="1452805506"/>
                    </a:ext>
                  </a:extLst>
                </a:gridCol>
                <a:gridCol w="1400439">
                  <a:extLst>
                    <a:ext uri="{9D8B030D-6E8A-4147-A177-3AD203B41FA5}">
                      <a16:colId xmlns:a16="http://schemas.microsoft.com/office/drawing/2014/main" val="705609947"/>
                    </a:ext>
                  </a:extLst>
                </a:gridCol>
                <a:gridCol w="1400439">
                  <a:extLst>
                    <a:ext uri="{9D8B030D-6E8A-4147-A177-3AD203B41FA5}">
                      <a16:colId xmlns:a16="http://schemas.microsoft.com/office/drawing/2014/main" val="1120720844"/>
                    </a:ext>
                  </a:extLst>
                </a:gridCol>
                <a:gridCol w="1400439">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(6)</a:t>
                      </a:r>
                    </a:p>
                  </a:txBody>
                  <a:tcPr marL="68580" marR="68580" marT="34290" marB="34290"/>
                </a:tc>
                <a:tc>
                  <a:txBody>
                    <a:bodyPr/>
                    <a:lstStyle/>
                    <a:p>
                      <a:r>
                        <a:rPr lang="tr-TR" sz="1400" dirty="0"/>
                        <a:t>4 (4)</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highlight>
                            <a:srgbClr val="FFFF00"/>
                          </a:highlight>
                        </a:rPr>
                        <a:t>1</a:t>
                      </a:r>
                    </a:p>
                  </a:txBody>
                  <a:tcPr marL="68580" marR="68580" marT="34290" marB="34290"/>
                </a:tc>
                <a:tc>
                  <a:txBody>
                    <a:bodyPr/>
                    <a:lstStyle/>
                    <a:p>
                      <a:r>
                        <a:rPr lang="tr-TR" sz="1400" dirty="0"/>
                        <a:t>7 (5)</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165045">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 name="Title 1">
            <a:extLst>
              <a:ext uri="{FF2B5EF4-FFF2-40B4-BE49-F238E27FC236}">
                <a16:creationId xmlns:a16="http://schemas.microsoft.com/office/drawing/2014/main" id="{A61872F1-6776-4EE7-A1B3-6E97E47C1AAF}"/>
              </a:ext>
            </a:extLst>
          </p:cNvPr>
          <p:cNvSpPr>
            <a:spLocks noGrp="1"/>
          </p:cNvSpPr>
          <p:nvPr>
            <p:ph type="title"/>
          </p:nvPr>
        </p:nvSpPr>
        <p:spPr/>
        <p:txBody>
          <a:bodyPr/>
          <a:lstStyle/>
          <a:p>
            <a:r>
              <a:rPr lang="tr-TR" dirty="0"/>
              <a:t>Kuzey-Batı</a:t>
            </a:r>
          </a:p>
        </p:txBody>
      </p:sp>
      <p:sp>
        <p:nvSpPr>
          <p:cNvPr id="10" name="TextBox 9">
            <a:extLst>
              <a:ext uri="{FF2B5EF4-FFF2-40B4-BE49-F238E27FC236}">
                <a16:creationId xmlns:a16="http://schemas.microsoft.com/office/drawing/2014/main" id="{1ECB8A1C-EDBB-46CF-B609-8FDEED0ADDDB}"/>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t>A3B2 = 1-3+4-7=-5</a:t>
            </a:r>
          </a:p>
          <a:p>
            <a:r>
              <a:rPr lang="tr-TR" sz="1350" dirty="0"/>
              <a:t>A2B4=6-4+7-2=3</a:t>
            </a:r>
          </a:p>
          <a:p>
            <a:endParaRPr lang="tr-TR" sz="1350" dirty="0"/>
          </a:p>
          <a:p>
            <a:endParaRPr lang="tr-TR" sz="1350" dirty="0"/>
          </a:p>
        </p:txBody>
      </p:sp>
      <p:sp>
        <p:nvSpPr>
          <p:cNvPr id="11" name="TextBox 10">
            <a:extLst>
              <a:ext uri="{FF2B5EF4-FFF2-40B4-BE49-F238E27FC236}">
                <a16:creationId xmlns:a16="http://schemas.microsoft.com/office/drawing/2014/main" id="{D4E5B3EB-9A6D-4025-87BC-D99859DEEA43}"/>
              </a:ext>
            </a:extLst>
          </p:cNvPr>
          <p:cNvSpPr txBox="1"/>
          <p:nvPr/>
        </p:nvSpPr>
        <p:spPr>
          <a:xfrm>
            <a:off x="3080642" y="4378277"/>
            <a:ext cx="3618555" cy="300082"/>
          </a:xfrm>
          <a:prstGeom prst="rect">
            <a:avLst/>
          </a:prstGeom>
          <a:noFill/>
        </p:spPr>
        <p:txBody>
          <a:bodyPr wrap="none" rtlCol="0">
            <a:spAutoFit/>
          </a:bodyPr>
          <a:lstStyle/>
          <a:p>
            <a:r>
              <a:rPr lang="tr-TR" sz="1350" dirty="0"/>
              <a:t>Maliyet Önceki</a:t>
            </a:r>
            <a:r>
              <a:rPr lang="tr-TR" sz="1350"/>
              <a:t>: 26 + 32 +36 + 44 + 75 + 215 </a:t>
            </a:r>
            <a:r>
              <a:rPr lang="tr-TR" sz="1350" dirty="0"/>
              <a:t>=117</a:t>
            </a:r>
          </a:p>
        </p:txBody>
      </p:sp>
      <p:sp>
        <p:nvSpPr>
          <p:cNvPr id="3" name="Arrow: Left 4">
            <a:extLst>
              <a:ext uri="{FF2B5EF4-FFF2-40B4-BE49-F238E27FC236}">
                <a16:creationId xmlns:a16="http://schemas.microsoft.com/office/drawing/2014/main" id="{8274D4C4-B096-32A3-B33E-3749FC85231D}"/>
              </a:ext>
            </a:extLst>
          </p:cNvPr>
          <p:cNvSpPr/>
          <p:nvPr/>
        </p:nvSpPr>
        <p:spPr>
          <a:xfrm>
            <a:off x="3751413" y="1844824"/>
            <a:ext cx="2548780" cy="104942"/>
          </a:xfrm>
          <a:prstGeom prst="lef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9" name="Arrow: Down 5">
            <a:extLst>
              <a:ext uri="{FF2B5EF4-FFF2-40B4-BE49-F238E27FC236}">
                <a16:creationId xmlns:a16="http://schemas.microsoft.com/office/drawing/2014/main" id="{CA590D39-EAA4-44F1-3DBC-F49CD0BB9483}"/>
              </a:ext>
            </a:extLst>
          </p:cNvPr>
          <p:cNvSpPr/>
          <p:nvPr/>
        </p:nvSpPr>
        <p:spPr>
          <a:xfrm>
            <a:off x="3607397" y="1916832"/>
            <a:ext cx="100507" cy="191060"/>
          </a:xfrm>
          <a:prstGeom prst="down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3" name="Arrow: Right 6">
            <a:extLst>
              <a:ext uri="{FF2B5EF4-FFF2-40B4-BE49-F238E27FC236}">
                <a16:creationId xmlns:a16="http://schemas.microsoft.com/office/drawing/2014/main" id="{983286F5-E3F9-B702-230C-E0A379732172}"/>
              </a:ext>
            </a:extLst>
          </p:cNvPr>
          <p:cNvSpPr/>
          <p:nvPr/>
        </p:nvSpPr>
        <p:spPr>
          <a:xfrm>
            <a:off x="4211960" y="2204864"/>
            <a:ext cx="727787" cy="104942"/>
          </a:xfrm>
          <a:prstGeom prst="righ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4" name="Arrow: Down 5">
            <a:extLst>
              <a:ext uri="{FF2B5EF4-FFF2-40B4-BE49-F238E27FC236}">
                <a16:creationId xmlns:a16="http://schemas.microsoft.com/office/drawing/2014/main" id="{B5DAB9AA-7EA8-C217-08EE-3BD8DBE29E29}"/>
              </a:ext>
            </a:extLst>
          </p:cNvPr>
          <p:cNvSpPr/>
          <p:nvPr/>
        </p:nvSpPr>
        <p:spPr>
          <a:xfrm>
            <a:off x="5119565" y="2229828"/>
            <a:ext cx="100507" cy="191060"/>
          </a:xfrm>
          <a:prstGeom prst="down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5" name="Arrow: Right 6">
            <a:extLst>
              <a:ext uri="{FF2B5EF4-FFF2-40B4-BE49-F238E27FC236}">
                <a16:creationId xmlns:a16="http://schemas.microsoft.com/office/drawing/2014/main" id="{6FCFA3AA-2412-7AE6-73F5-D01D37438531}"/>
              </a:ext>
            </a:extLst>
          </p:cNvPr>
          <p:cNvSpPr/>
          <p:nvPr/>
        </p:nvSpPr>
        <p:spPr>
          <a:xfrm>
            <a:off x="5652120" y="2422652"/>
            <a:ext cx="727787" cy="104942"/>
          </a:xfrm>
          <a:prstGeom prst="right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16" name="Arrow: Up 7">
            <a:extLst>
              <a:ext uri="{FF2B5EF4-FFF2-40B4-BE49-F238E27FC236}">
                <a16:creationId xmlns:a16="http://schemas.microsoft.com/office/drawing/2014/main" id="{2CEFA12F-AF9F-B8DB-0FBA-A3B8EE774062}"/>
              </a:ext>
            </a:extLst>
          </p:cNvPr>
          <p:cNvSpPr/>
          <p:nvPr/>
        </p:nvSpPr>
        <p:spPr>
          <a:xfrm>
            <a:off x="6608587" y="1916833"/>
            <a:ext cx="100507" cy="504056"/>
          </a:xfrm>
          <a:prstGeom prst="upArrow">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Tree>
    <p:extLst>
      <p:ext uri="{BB962C8B-B14F-4D97-AF65-F5344CB8AC3E}">
        <p14:creationId xmlns:p14="http://schemas.microsoft.com/office/powerpoint/2010/main" val="40167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P spid="14" grpId="0" animBg="1"/>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EE18A0E-5915-D167-84B4-4522FC13668B}"/>
              </a:ext>
            </a:extLst>
          </p:cNvPr>
          <p:cNvSpPr>
            <a:spLocks noGrp="1"/>
          </p:cNvSpPr>
          <p:nvPr>
            <p:ph idx="1"/>
          </p:nvPr>
        </p:nvSpPr>
        <p:spPr/>
        <p:txBody>
          <a:bodyPr/>
          <a:lstStyle/>
          <a:p>
            <a:endParaRPr lang="tr-TR"/>
          </a:p>
        </p:txBody>
      </p:sp>
      <p:sp>
        <p:nvSpPr>
          <p:cNvPr id="2" name="Title 1">
            <a:extLst>
              <a:ext uri="{FF2B5EF4-FFF2-40B4-BE49-F238E27FC236}">
                <a16:creationId xmlns:a16="http://schemas.microsoft.com/office/drawing/2014/main" id="{ED30D9F8-D995-449C-877F-333D1E43EFF7}"/>
              </a:ext>
            </a:extLst>
          </p:cNvPr>
          <p:cNvSpPr>
            <a:spLocks noGrp="1"/>
          </p:cNvSpPr>
          <p:nvPr>
            <p:ph type="title"/>
          </p:nvPr>
        </p:nvSpPr>
        <p:spPr/>
        <p:txBody>
          <a:bodyPr/>
          <a:lstStyle/>
          <a:p>
            <a:r>
              <a:rPr lang="tr-TR" dirty="0"/>
              <a:t>Atlama Taşı</a:t>
            </a:r>
          </a:p>
        </p:txBody>
      </p:sp>
      <p:graphicFrame>
        <p:nvGraphicFramePr>
          <p:cNvPr id="4" name="Table 4">
            <a:extLst>
              <a:ext uri="{FF2B5EF4-FFF2-40B4-BE49-F238E27FC236}">
                <a16:creationId xmlns:a16="http://schemas.microsoft.com/office/drawing/2014/main" id="{FBD79376-0C5E-4839-99B8-A902174CB4E5}"/>
              </a:ext>
            </a:extLst>
          </p:cNvPr>
          <p:cNvGraphicFramePr>
            <a:graphicFrameLocks/>
          </p:cNvGraphicFramePr>
          <p:nvPr/>
        </p:nvGraphicFramePr>
        <p:xfrm>
          <a:off x="847855" y="2283752"/>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a:t>
                      </a:r>
                    </a:p>
                  </a:txBody>
                  <a:tcPr marL="68580" marR="68580" marT="34290" marB="34290"/>
                </a:tc>
                <a:tc>
                  <a:txBody>
                    <a:bodyPr/>
                    <a:lstStyle/>
                    <a:p>
                      <a:r>
                        <a:rPr lang="tr-TR" sz="1400" dirty="0"/>
                        <a:t>5 </a:t>
                      </a:r>
                    </a:p>
                  </a:txBody>
                  <a:tcPr marL="68580" marR="68580" marT="34290" marB="34290"/>
                </a:tc>
                <a:tc>
                  <a:txBody>
                    <a:bodyPr/>
                    <a:lstStyle/>
                    <a:p>
                      <a:r>
                        <a:rPr lang="tr-TR" sz="1400" dirty="0"/>
                        <a:t>1</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 (-)</a:t>
                      </a:r>
                    </a:p>
                  </a:txBody>
                  <a:tcPr marL="68580" marR="68580" marT="34290" marB="34290"/>
                </a:tc>
                <a:tc>
                  <a:txBody>
                    <a:bodyPr/>
                    <a:lstStyle/>
                    <a:p>
                      <a:r>
                        <a:rPr lang="tr-TR" sz="1400" dirty="0"/>
                        <a:t>4 (9)    (+)</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 (0)     (-)</a:t>
                      </a:r>
                    </a:p>
                  </a:txBody>
                  <a:tcPr marL="68580" marR="68580" marT="34290" marB="34290"/>
                </a:tc>
                <a:tc>
                  <a:txBody>
                    <a:bodyPr/>
                    <a:lstStyle/>
                    <a:p>
                      <a:r>
                        <a:rPr lang="tr-TR" sz="1400" dirty="0"/>
                        <a:t>2 (15)</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80030AE8-85AE-4A12-8ABE-A404B71BC3D5}"/>
              </a:ext>
            </a:extLst>
          </p:cNvPr>
          <p:cNvSpPr txBox="1"/>
          <p:nvPr/>
        </p:nvSpPr>
        <p:spPr>
          <a:xfrm>
            <a:off x="946404" y="4307244"/>
            <a:ext cx="1904689" cy="1754326"/>
          </a:xfrm>
          <a:prstGeom prst="rect">
            <a:avLst/>
          </a:prstGeom>
          <a:noFill/>
        </p:spPr>
        <p:txBody>
          <a:bodyPr wrap="none" rtlCol="0">
            <a:spAutoFit/>
          </a:bodyPr>
          <a:lstStyle/>
          <a:p>
            <a:r>
              <a:rPr lang="tr-TR" sz="1350" dirty="0"/>
              <a:t>A1B3 = 5-3 +3 -4 =1</a:t>
            </a:r>
          </a:p>
          <a:p>
            <a:r>
              <a:rPr lang="tr-TR" sz="1350" dirty="0"/>
              <a:t>A1B4=1-3 +3 -4 +7 -2 = 2</a:t>
            </a:r>
          </a:p>
          <a:p>
            <a:r>
              <a:rPr lang="tr-TR" sz="1350" dirty="0"/>
              <a:t>A2B1 = 7-2+3-3= 5</a:t>
            </a:r>
          </a:p>
          <a:p>
            <a:r>
              <a:rPr lang="tr-TR" sz="1350" dirty="0"/>
              <a:t>A3B1 =4-2+3-3+4-7=-1</a:t>
            </a:r>
          </a:p>
          <a:p>
            <a:r>
              <a:rPr lang="tr-TR" sz="1350" dirty="0">
                <a:solidFill>
                  <a:srgbClr val="EA6131"/>
                </a:solidFill>
              </a:rPr>
              <a:t>A3B2 = 1-3+4-7=-5</a:t>
            </a:r>
          </a:p>
          <a:p>
            <a:r>
              <a:rPr lang="tr-TR" sz="1350" dirty="0"/>
              <a:t>A2B4=6-4+7-2=3</a:t>
            </a:r>
          </a:p>
          <a:p>
            <a:endParaRPr lang="tr-TR" sz="1350" dirty="0"/>
          </a:p>
          <a:p>
            <a:endParaRPr lang="tr-TR" sz="1350" dirty="0"/>
          </a:p>
        </p:txBody>
      </p:sp>
      <p:cxnSp>
        <p:nvCxnSpPr>
          <p:cNvPr id="27" name="Straight Arrow Connector 26">
            <a:extLst>
              <a:ext uri="{FF2B5EF4-FFF2-40B4-BE49-F238E27FC236}">
                <a16:creationId xmlns:a16="http://schemas.microsoft.com/office/drawing/2014/main" id="{5F522E36-6956-41C5-B3BC-47A996366BE4}"/>
              </a:ext>
            </a:extLst>
          </p:cNvPr>
          <p:cNvCxnSpPr>
            <a:cxnSpLocks/>
          </p:cNvCxnSpPr>
          <p:nvPr/>
        </p:nvCxnSpPr>
        <p:spPr>
          <a:xfrm flipV="1">
            <a:off x="344999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4BDF1D-6D9E-4390-8DBC-18ECCC85E82C}"/>
              </a:ext>
            </a:extLst>
          </p:cNvPr>
          <p:cNvCxnSpPr/>
          <p:nvPr/>
        </p:nvCxnSpPr>
        <p:spPr>
          <a:xfrm>
            <a:off x="3729912" y="2942642"/>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EBD2EB-5C5C-4C29-BDC4-A11AA1BF00C8}"/>
              </a:ext>
            </a:extLst>
          </p:cNvPr>
          <p:cNvCxnSpPr/>
          <p:nvPr/>
        </p:nvCxnSpPr>
        <p:spPr>
          <a:xfrm>
            <a:off x="4856584" y="2942643"/>
            <a:ext cx="0" cy="29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212317-05FF-427B-9C74-AB27527517EE}"/>
              </a:ext>
            </a:extLst>
          </p:cNvPr>
          <p:cNvCxnSpPr/>
          <p:nvPr/>
        </p:nvCxnSpPr>
        <p:spPr>
          <a:xfrm flipH="1">
            <a:off x="3729912" y="3236556"/>
            <a:ext cx="95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43C59CD-68BC-42EB-9CAE-58E993AD5ED7}"/>
              </a:ext>
            </a:extLst>
          </p:cNvPr>
          <p:cNvSpPr txBox="1"/>
          <p:nvPr/>
        </p:nvSpPr>
        <p:spPr>
          <a:xfrm>
            <a:off x="3303568" y="4646716"/>
            <a:ext cx="3255828" cy="300082"/>
          </a:xfrm>
          <a:prstGeom prst="rect">
            <a:avLst/>
          </a:prstGeom>
          <a:noFill/>
        </p:spPr>
        <p:txBody>
          <a:bodyPr wrap="none" rtlCol="0">
            <a:spAutoFit/>
          </a:bodyPr>
          <a:lstStyle/>
          <a:p>
            <a:r>
              <a:rPr lang="tr-TR" sz="1350" dirty="0"/>
              <a:t>Yeni Önceki</a:t>
            </a:r>
            <a:r>
              <a:rPr lang="tr-TR" sz="1350"/>
              <a:t>: 26 + 32 +31 + 49+ 15+ 215 </a:t>
            </a:r>
            <a:r>
              <a:rPr lang="tr-TR" sz="1350" dirty="0"/>
              <a:t>= 92</a:t>
            </a:r>
          </a:p>
        </p:txBody>
      </p:sp>
    </p:spTree>
    <p:extLst>
      <p:ext uri="{BB962C8B-B14F-4D97-AF65-F5344CB8AC3E}">
        <p14:creationId xmlns:p14="http://schemas.microsoft.com/office/powerpoint/2010/main" val="3597679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çerik Yer Tutucusu 7">
            <a:extLst>
              <a:ext uri="{FF2B5EF4-FFF2-40B4-BE49-F238E27FC236}">
                <a16:creationId xmlns:a16="http://schemas.microsoft.com/office/drawing/2014/main" id="{804480C0-06F7-C91D-F074-B01BBBAE73C7}"/>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D91672D3-7833-6ECA-8D11-314DCEC1475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27D7017A-3494-49A4-81EC-1E64932BCE8E}"/>
              </a:ext>
            </a:extLst>
          </p:cNvPr>
          <p:cNvGraphicFramePr>
            <a:graphicFrameLocks/>
          </p:cNvGraphicFramePr>
          <p:nvPr/>
        </p:nvGraphicFramePr>
        <p:xfrm>
          <a:off x="847855" y="2283752"/>
          <a:ext cx="6446045"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100615">
                  <a:extLst>
                    <a:ext uri="{9D8B030D-6E8A-4147-A177-3AD203B41FA5}">
                      <a16:colId xmlns:a16="http://schemas.microsoft.com/office/drawing/2014/main" val="705609947"/>
                    </a:ext>
                  </a:extLst>
                </a:gridCol>
                <a:gridCol w="1048066">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(2) (-)</a:t>
                      </a:r>
                    </a:p>
                  </a:txBody>
                  <a:tcPr marL="68580" marR="68580" marT="34290" marB="34290"/>
                </a:tc>
                <a:tc>
                  <a:txBody>
                    <a:bodyPr/>
                    <a:lstStyle/>
                    <a:p>
                      <a:r>
                        <a:rPr lang="tr-TR" sz="1400" dirty="0"/>
                        <a:t>5 </a:t>
                      </a:r>
                    </a:p>
                  </a:txBody>
                  <a:tcPr marL="68580" marR="68580" marT="34290" marB="34290"/>
                </a:tc>
                <a:tc>
                  <a:txBody>
                    <a:bodyPr/>
                    <a:lstStyle/>
                    <a:p>
                      <a:r>
                        <a:rPr lang="tr-TR" sz="1400" dirty="0"/>
                        <a:t>1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(5) (+)</a:t>
                      </a:r>
                    </a:p>
                  </a:txBody>
                  <a:tcPr marL="68580" marR="68580" marT="34290" marB="34290"/>
                </a:tc>
                <a:tc>
                  <a:txBody>
                    <a:bodyPr/>
                    <a:lstStyle/>
                    <a:p>
                      <a:r>
                        <a:rPr lang="tr-TR" sz="1400" dirty="0"/>
                        <a:t>7</a:t>
                      </a:r>
                    </a:p>
                  </a:txBody>
                  <a:tcPr marL="68580" marR="68580" marT="34290" marB="34290"/>
                </a:tc>
                <a:tc>
                  <a:txBody>
                    <a:bodyPr/>
                    <a:lstStyle/>
                    <a:p>
                      <a:r>
                        <a:rPr lang="tr-TR" sz="1400" dirty="0"/>
                        <a:t>2 (15)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5E72FE50-CB4A-4DB2-90ED-E7B46DB4661B}"/>
              </a:ext>
            </a:extLst>
          </p:cNvPr>
          <p:cNvSpPr txBox="1"/>
          <p:nvPr/>
        </p:nvSpPr>
        <p:spPr>
          <a:xfrm>
            <a:off x="847855" y="3978340"/>
            <a:ext cx="1396536" cy="300082"/>
          </a:xfrm>
          <a:prstGeom prst="rect">
            <a:avLst/>
          </a:prstGeom>
          <a:noFill/>
        </p:spPr>
        <p:txBody>
          <a:bodyPr wrap="none" rtlCol="0">
            <a:spAutoFit/>
          </a:bodyPr>
          <a:lstStyle/>
          <a:p>
            <a:r>
              <a:rPr lang="tr-TR" sz="1350" dirty="0"/>
              <a:t>A1B3= 5-3+3-4=1</a:t>
            </a:r>
          </a:p>
        </p:txBody>
      </p:sp>
      <p:sp>
        <p:nvSpPr>
          <p:cNvPr id="6" name="TextBox 5">
            <a:extLst>
              <a:ext uri="{FF2B5EF4-FFF2-40B4-BE49-F238E27FC236}">
                <a16:creationId xmlns:a16="http://schemas.microsoft.com/office/drawing/2014/main" id="{E0A56FCF-02A0-401C-8A3B-D07F1D9A00AB}"/>
              </a:ext>
            </a:extLst>
          </p:cNvPr>
          <p:cNvSpPr txBox="1"/>
          <p:nvPr/>
        </p:nvSpPr>
        <p:spPr>
          <a:xfrm>
            <a:off x="847854" y="4255339"/>
            <a:ext cx="1449436" cy="300082"/>
          </a:xfrm>
          <a:prstGeom prst="rect">
            <a:avLst/>
          </a:prstGeom>
          <a:noFill/>
        </p:spPr>
        <p:txBody>
          <a:bodyPr wrap="none" rtlCol="0">
            <a:spAutoFit/>
          </a:bodyPr>
          <a:lstStyle/>
          <a:p>
            <a:r>
              <a:rPr lang="tr-TR" sz="1350" dirty="0"/>
              <a:t>A1B4= 1-3+1-2=-3</a:t>
            </a:r>
          </a:p>
        </p:txBody>
      </p:sp>
      <p:sp>
        <p:nvSpPr>
          <p:cNvPr id="15" name="TextBox 14">
            <a:extLst>
              <a:ext uri="{FF2B5EF4-FFF2-40B4-BE49-F238E27FC236}">
                <a16:creationId xmlns:a16="http://schemas.microsoft.com/office/drawing/2014/main" id="{86FF3921-7580-43BA-9A85-C8A446694330}"/>
              </a:ext>
            </a:extLst>
          </p:cNvPr>
          <p:cNvSpPr txBox="1"/>
          <p:nvPr/>
        </p:nvSpPr>
        <p:spPr>
          <a:xfrm>
            <a:off x="847853" y="4532338"/>
            <a:ext cx="1358064" cy="300082"/>
          </a:xfrm>
          <a:prstGeom prst="rect">
            <a:avLst/>
          </a:prstGeom>
          <a:noFill/>
        </p:spPr>
        <p:txBody>
          <a:bodyPr wrap="none" rtlCol="0">
            <a:spAutoFit/>
          </a:bodyPr>
          <a:lstStyle/>
          <a:p>
            <a:r>
              <a:rPr lang="tr-TR" sz="1350" dirty="0"/>
              <a:t>A2B1=7-2+3-3=5</a:t>
            </a:r>
          </a:p>
        </p:txBody>
      </p:sp>
      <p:sp>
        <p:nvSpPr>
          <p:cNvPr id="16" name="TextBox 15">
            <a:extLst>
              <a:ext uri="{FF2B5EF4-FFF2-40B4-BE49-F238E27FC236}">
                <a16:creationId xmlns:a16="http://schemas.microsoft.com/office/drawing/2014/main" id="{13D44DB8-1C6B-47AF-BACB-6E20E1CC27D0}"/>
              </a:ext>
            </a:extLst>
          </p:cNvPr>
          <p:cNvSpPr txBox="1"/>
          <p:nvPr/>
        </p:nvSpPr>
        <p:spPr>
          <a:xfrm>
            <a:off x="871899" y="4836276"/>
            <a:ext cx="1358064" cy="300082"/>
          </a:xfrm>
          <a:prstGeom prst="rect">
            <a:avLst/>
          </a:prstGeom>
          <a:noFill/>
        </p:spPr>
        <p:txBody>
          <a:bodyPr wrap="none" rtlCol="0">
            <a:spAutoFit/>
          </a:bodyPr>
          <a:lstStyle/>
          <a:p>
            <a:r>
              <a:rPr lang="tr-TR" sz="1350" dirty="0"/>
              <a:t>A2B4=6-3+1-2=2</a:t>
            </a:r>
          </a:p>
        </p:txBody>
      </p:sp>
      <p:sp>
        <p:nvSpPr>
          <p:cNvPr id="17" name="TextBox 16">
            <a:extLst>
              <a:ext uri="{FF2B5EF4-FFF2-40B4-BE49-F238E27FC236}">
                <a16:creationId xmlns:a16="http://schemas.microsoft.com/office/drawing/2014/main" id="{149263AF-CE14-49C0-8926-9CC59868C8D3}"/>
              </a:ext>
            </a:extLst>
          </p:cNvPr>
          <p:cNvSpPr txBox="1"/>
          <p:nvPr/>
        </p:nvSpPr>
        <p:spPr>
          <a:xfrm>
            <a:off x="871899" y="5113275"/>
            <a:ext cx="1358064" cy="300082"/>
          </a:xfrm>
          <a:prstGeom prst="rect">
            <a:avLst/>
          </a:prstGeom>
          <a:noFill/>
        </p:spPr>
        <p:txBody>
          <a:bodyPr wrap="none" rtlCol="0">
            <a:spAutoFit/>
          </a:bodyPr>
          <a:lstStyle/>
          <a:p>
            <a:r>
              <a:rPr lang="tr-TR" sz="1350" dirty="0"/>
              <a:t>A3B1=4-1+3-2=4</a:t>
            </a:r>
          </a:p>
        </p:txBody>
      </p:sp>
      <p:sp>
        <p:nvSpPr>
          <p:cNvPr id="26" name="TextBox 25">
            <a:extLst>
              <a:ext uri="{FF2B5EF4-FFF2-40B4-BE49-F238E27FC236}">
                <a16:creationId xmlns:a16="http://schemas.microsoft.com/office/drawing/2014/main" id="{D8348E72-2040-4D5E-A79A-77AF73FF3195}"/>
              </a:ext>
            </a:extLst>
          </p:cNvPr>
          <p:cNvSpPr txBox="1"/>
          <p:nvPr/>
        </p:nvSpPr>
        <p:spPr>
          <a:xfrm>
            <a:off x="2897156" y="3963871"/>
            <a:ext cx="1358064" cy="507831"/>
          </a:xfrm>
          <a:prstGeom prst="rect">
            <a:avLst/>
          </a:prstGeom>
          <a:noFill/>
        </p:spPr>
        <p:txBody>
          <a:bodyPr wrap="none" rtlCol="0">
            <a:spAutoFit/>
          </a:bodyPr>
          <a:lstStyle/>
          <a:p>
            <a:r>
              <a:rPr lang="tr-TR" sz="1350" dirty="0"/>
              <a:t>A3B3=7-4+3-1=5</a:t>
            </a:r>
          </a:p>
          <a:p>
            <a:endParaRPr lang="tr-TR" sz="1350" dirty="0"/>
          </a:p>
        </p:txBody>
      </p:sp>
      <p:graphicFrame>
        <p:nvGraphicFramePr>
          <p:cNvPr id="28" name="Table 4">
            <a:extLst>
              <a:ext uri="{FF2B5EF4-FFF2-40B4-BE49-F238E27FC236}">
                <a16:creationId xmlns:a16="http://schemas.microsoft.com/office/drawing/2014/main" id="{F26E3FD1-9DCE-48BD-B8A2-7DC2ED5BBC72}"/>
              </a:ext>
            </a:extLst>
          </p:cNvPr>
          <p:cNvGraphicFramePr>
            <a:graphicFrameLocks/>
          </p:cNvGraphicFramePr>
          <p:nvPr/>
        </p:nvGraphicFramePr>
        <p:xfrm>
          <a:off x="2613982" y="4417950"/>
          <a:ext cx="6446046" cy="1409700"/>
        </p:xfrm>
        <a:graphic>
          <a:graphicData uri="http://schemas.openxmlformats.org/drawingml/2006/table">
            <a:tbl>
              <a:tblPr firstRow="1" bandRow="1">
                <a:tableStyleId>{5C22544A-7EE6-4342-B048-85BDC9FD1C3A}</a:tableStyleId>
              </a:tblPr>
              <a:tblGrid>
                <a:gridCol w="1074341">
                  <a:extLst>
                    <a:ext uri="{9D8B030D-6E8A-4147-A177-3AD203B41FA5}">
                      <a16:colId xmlns:a16="http://schemas.microsoft.com/office/drawing/2014/main" val="507393982"/>
                    </a:ext>
                  </a:extLst>
                </a:gridCol>
                <a:gridCol w="1074341">
                  <a:extLst>
                    <a:ext uri="{9D8B030D-6E8A-4147-A177-3AD203B41FA5}">
                      <a16:colId xmlns:a16="http://schemas.microsoft.com/office/drawing/2014/main" val="3043625666"/>
                    </a:ext>
                  </a:extLst>
                </a:gridCol>
                <a:gridCol w="1074341">
                  <a:extLst>
                    <a:ext uri="{9D8B030D-6E8A-4147-A177-3AD203B41FA5}">
                      <a16:colId xmlns:a16="http://schemas.microsoft.com/office/drawing/2014/main" val="1452805506"/>
                    </a:ext>
                  </a:extLst>
                </a:gridCol>
                <a:gridCol w="1074341">
                  <a:extLst>
                    <a:ext uri="{9D8B030D-6E8A-4147-A177-3AD203B41FA5}">
                      <a16:colId xmlns:a16="http://schemas.microsoft.com/office/drawing/2014/main" val="705609947"/>
                    </a:ext>
                  </a:extLst>
                </a:gridCol>
                <a:gridCol w="1074341">
                  <a:extLst>
                    <a:ext uri="{9D8B030D-6E8A-4147-A177-3AD203B41FA5}">
                      <a16:colId xmlns:a16="http://schemas.microsoft.com/office/drawing/2014/main" val="1120720844"/>
                    </a:ext>
                  </a:extLst>
                </a:gridCol>
                <a:gridCol w="107434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A1</a:t>
                      </a:r>
                    </a:p>
                  </a:txBody>
                  <a:tcPr marL="68580" marR="68580" marT="34290" marB="34290"/>
                </a:tc>
                <a:tc>
                  <a:txBody>
                    <a:bodyPr/>
                    <a:lstStyle/>
                    <a:p>
                      <a:r>
                        <a:rPr lang="tr-TR" sz="1400" dirty="0"/>
                        <a:t>2 (6)</a:t>
                      </a:r>
                    </a:p>
                  </a:txBody>
                  <a:tcPr marL="68580" marR="68580" marT="34290" marB="34290"/>
                </a:tc>
                <a:tc>
                  <a:txBody>
                    <a:bodyPr/>
                    <a:lstStyle/>
                    <a:p>
                      <a:r>
                        <a:rPr lang="tr-TR" sz="1400" dirty="0"/>
                        <a:t>3 (0) (-)</a:t>
                      </a:r>
                    </a:p>
                  </a:txBody>
                  <a:tcPr marL="68580" marR="68580" marT="34290" marB="34290"/>
                </a:tc>
                <a:tc>
                  <a:txBody>
                    <a:bodyPr/>
                    <a:lstStyle/>
                    <a:p>
                      <a:r>
                        <a:rPr lang="tr-TR" sz="1400" dirty="0"/>
                        <a:t>5 </a:t>
                      </a:r>
                    </a:p>
                  </a:txBody>
                  <a:tcPr marL="68580" marR="68580" marT="34290" marB="34290"/>
                </a:tc>
                <a:tc>
                  <a:txBody>
                    <a:bodyPr/>
                    <a:lstStyle/>
                    <a:p>
                      <a:r>
                        <a:rPr lang="tr-TR" sz="1400" dirty="0"/>
                        <a:t>1 (2)(+)</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A2</a:t>
                      </a:r>
                    </a:p>
                  </a:txBody>
                  <a:tcPr marL="68580" marR="68580" marT="34290" marB="34290"/>
                </a:tc>
                <a:tc>
                  <a:txBody>
                    <a:bodyPr/>
                    <a:lstStyle/>
                    <a:p>
                      <a:r>
                        <a:rPr lang="tr-TR" sz="1400" dirty="0"/>
                        <a:t>7</a:t>
                      </a:r>
                    </a:p>
                  </a:txBody>
                  <a:tcPr marL="68580" marR="68580" marT="34290" marB="34290"/>
                </a:tc>
                <a:tc>
                  <a:txBody>
                    <a:bodyPr/>
                    <a:lstStyle/>
                    <a:p>
                      <a:r>
                        <a:rPr lang="tr-TR" sz="1400" dirty="0"/>
                        <a:t>3 (1)</a:t>
                      </a:r>
                    </a:p>
                  </a:txBody>
                  <a:tcPr marL="68580" marR="68580" marT="34290" marB="34290"/>
                </a:tc>
                <a:tc>
                  <a:txBody>
                    <a:bodyPr/>
                    <a:lstStyle/>
                    <a:p>
                      <a:r>
                        <a:rPr lang="tr-TR" sz="1400" dirty="0"/>
                        <a:t>4 (9)</a:t>
                      </a:r>
                    </a:p>
                  </a:txBody>
                  <a:tcPr marL="68580" marR="68580" marT="34290" marB="34290"/>
                </a:tc>
                <a:tc>
                  <a:txBody>
                    <a:bodyPr/>
                    <a:lstStyle/>
                    <a:p>
                      <a:r>
                        <a:rPr lang="tr-TR" sz="1400" dirty="0"/>
                        <a:t>6</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A3</a:t>
                      </a:r>
                    </a:p>
                  </a:txBody>
                  <a:tcPr marL="68580" marR="68580" marT="34290" marB="34290"/>
                </a:tc>
                <a:tc>
                  <a:txBody>
                    <a:bodyPr/>
                    <a:lstStyle/>
                    <a:p>
                      <a:r>
                        <a:rPr lang="tr-TR" sz="1400" dirty="0"/>
                        <a:t>4</a:t>
                      </a:r>
                    </a:p>
                  </a:txBody>
                  <a:tcPr marL="68580" marR="68580" marT="34290" marB="34290"/>
                </a:tc>
                <a:tc>
                  <a:txBody>
                    <a:bodyPr/>
                    <a:lstStyle/>
                    <a:p>
                      <a:r>
                        <a:rPr lang="tr-TR" sz="1400" dirty="0"/>
                        <a:t>1 (7) (+)</a:t>
                      </a:r>
                    </a:p>
                  </a:txBody>
                  <a:tcPr marL="68580" marR="68580" marT="34290" marB="34290"/>
                </a:tc>
                <a:tc>
                  <a:txBody>
                    <a:bodyPr/>
                    <a:lstStyle/>
                    <a:p>
                      <a:r>
                        <a:rPr lang="tr-TR" sz="1400" dirty="0"/>
                        <a:t>7</a:t>
                      </a:r>
                    </a:p>
                  </a:txBody>
                  <a:tcPr marL="68580" marR="68580" marT="34290" marB="34290"/>
                </a:tc>
                <a:tc>
                  <a:txBody>
                    <a:bodyPr/>
                    <a:lstStyle/>
                    <a:p>
                      <a:r>
                        <a:rPr lang="tr-TR" sz="1400" dirty="0"/>
                        <a:t>2 (13) (-)</a:t>
                      </a:r>
                    </a:p>
                  </a:txBody>
                  <a:tcPr marL="68580" marR="68580" marT="34290" marB="34290"/>
                </a:tc>
                <a:tc>
                  <a:txBody>
                    <a:bodyPr/>
                    <a:lstStyle/>
                    <a:p>
                      <a:r>
                        <a:rPr lang="tr-TR" sz="1400" dirty="0">
                          <a:solidFill>
                            <a:srgbClr val="0070C0"/>
                          </a:solidFill>
                        </a:rPr>
                        <a:t>0</a:t>
                      </a:r>
                    </a:p>
                  </a:txBody>
                  <a:tcPr marL="68580" marR="68580" marT="34290" marB="34290"/>
                </a:tc>
                <a:extLst>
                  <a:ext uri="{0D108BD9-81ED-4DB2-BD59-A6C34878D82A}">
                    <a16:rowId xmlns:a16="http://schemas.microsoft.com/office/drawing/2014/main" val="3842333056"/>
                  </a:ext>
                </a:extLst>
              </a:tr>
              <a:tr h="278130">
                <a:tc>
                  <a:txBody>
                    <a:bodyPr/>
                    <a:lstStyle/>
                    <a:p>
                      <a:r>
                        <a:rPr lang="tr-TR" sz="1400" dirty="0"/>
                        <a:t>Talep</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r>
                        <a:rPr lang="tr-TR" sz="1400" dirty="0">
                          <a:solidFill>
                            <a:srgbClr val="0070C0"/>
                          </a:solidFill>
                        </a:rPr>
                        <a:t>0</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29" name="TextBox 28">
            <a:extLst>
              <a:ext uri="{FF2B5EF4-FFF2-40B4-BE49-F238E27FC236}">
                <a16:creationId xmlns:a16="http://schemas.microsoft.com/office/drawing/2014/main" id="{993CFE61-757E-489C-9CE8-E0DF0C61EBFA}"/>
              </a:ext>
            </a:extLst>
          </p:cNvPr>
          <p:cNvSpPr txBox="1"/>
          <p:nvPr/>
        </p:nvSpPr>
        <p:spPr>
          <a:xfrm>
            <a:off x="5199484" y="3963871"/>
            <a:ext cx="1231491" cy="300082"/>
          </a:xfrm>
          <a:prstGeom prst="rect">
            <a:avLst/>
          </a:prstGeom>
          <a:noFill/>
        </p:spPr>
        <p:txBody>
          <a:bodyPr wrap="none" rtlCol="0">
            <a:spAutoFit/>
          </a:bodyPr>
          <a:lstStyle/>
          <a:p>
            <a:r>
              <a:rPr lang="tr-TR" sz="1350" dirty="0"/>
              <a:t>Yeni maliyet 86</a:t>
            </a:r>
          </a:p>
        </p:txBody>
      </p:sp>
      <p:cxnSp>
        <p:nvCxnSpPr>
          <p:cNvPr id="7" name="Straight Arrow Connector 6">
            <a:extLst>
              <a:ext uri="{FF2B5EF4-FFF2-40B4-BE49-F238E27FC236}">
                <a16:creationId xmlns:a16="http://schemas.microsoft.com/office/drawing/2014/main" id="{203ED7AA-078A-4F08-A089-797EFEF6A871}"/>
              </a:ext>
            </a:extLst>
          </p:cNvPr>
          <p:cNvCxnSpPr>
            <a:cxnSpLocks/>
          </p:cNvCxnSpPr>
          <p:nvPr/>
        </p:nvCxnSpPr>
        <p:spPr>
          <a:xfrm flipH="1">
            <a:off x="3799892" y="2648728"/>
            <a:ext cx="1399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58FF13-A74A-49E0-9853-5FDA2A32E923}"/>
              </a:ext>
            </a:extLst>
          </p:cNvPr>
          <p:cNvCxnSpPr/>
          <p:nvPr/>
        </p:nvCxnSpPr>
        <p:spPr>
          <a:xfrm>
            <a:off x="3799892" y="2753697"/>
            <a:ext cx="0" cy="50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5F0C66-4A9F-40DB-A5CF-15A9B3D69461}"/>
              </a:ext>
            </a:extLst>
          </p:cNvPr>
          <p:cNvCxnSpPr/>
          <p:nvPr/>
        </p:nvCxnSpPr>
        <p:spPr>
          <a:xfrm>
            <a:off x="3974841" y="3180572"/>
            <a:ext cx="1224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6A8B28-9A84-47E6-95EF-7A5BD9E9334C}"/>
              </a:ext>
            </a:extLst>
          </p:cNvPr>
          <p:cNvCxnSpPr/>
          <p:nvPr/>
        </p:nvCxnSpPr>
        <p:spPr>
          <a:xfrm flipV="1">
            <a:off x="6074228" y="2648728"/>
            <a:ext cx="0" cy="53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649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903BE-7D50-47F5-998D-B67DF8883AF5}"/>
              </a:ext>
            </a:extLst>
          </p:cNvPr>
          <p:cNvSpPr>
            <a:spLocks noGrp="1"/>
          </p:cNvSpPr>
          <p:nvPr>
            <p:ph type="ctrTitle"/>
          </p:nvPr>
        </p:nvSpPr>
        <p:spPr/>
        <p:txBody>
          <a:bodyPr/>
          <a:lstStyle/>
          <a:p>
            <a:r>
              <a:rPr lang="tr-TR" dirty="0">
                <a:solidFill>
                  <a:srgbClr val="EA6131"/>
                </a:solidFill>
              </a:rPr>
              <a:t>M</a:t>
            </a:r>
            <a:r>
              <a:rPr lang="tr-TR" dirty="0"/>
              <a:t>ODI</a:t>
            </a:r>
          </a:p>
        </p:txBody>
      </p:sp>
      <p:sp>
        <p:nvSpPr>
          <p:cNvPr id="5" name="Text Placeholder 4">
            <a:extLst>
              <a:ext uri="{FF2B5EF4-FFF2-40B4-BE49-F238E27FC236}">
                <a16:creationId xmlns:a16="http://schemas.microsoft.com/office/drawing/2014/main" id="{7ADEB5EC-8E41-428B-8DD5-45FD59D2DAFC}"/>
              </a:ext>
            </a:extLst>
          </p:cNvPr>
          <p:cNvSpPr>
            <a:spLocks noGrp="1"/>
          </p:cNvSpPr>
          <p:nvPr>
            <p:ph type="body" idx="4294967295"/>
          </p:nvPr>
        </p:nvSpPr>
        <p:spPr>
          <a:xfrm>
            <a:off x="395536" y="3862209"/>
            <a:ext cx="7344816" cy="502895"/>
          </a:xfrm>
        </p:spPr>
        <p:txBody>
          <a:bodyPr>
            <a:normAutofit/>
          </a:bodyPr>
          <a:lstStyle/>
          <a:p>
            <a:pPr marL="0" indent="0">
              <a:buNone/>
            </a:pPr>
            <a:r>
              <a:rPr lang="tr-TR" sz="2200" dirty="0" err="1"/>
              <a:t>Optimumluk</a:t>
            </a:r>
            <a:r>
              <a:rPr lang="tr-TR" sz="2200" dirty="0"/>
              <a:t> </a:t>
            </a:r>
            <a:r>
              <a:rPr lang="tr-TR" sz="2200"/>
              <a:t>şartı araştırma </a:t>
            </a:r>
            <a:r>
              <a:rPr lang="tr-TR" sz="2200" dirty="0"/>
              <a:t>ve </a:t>
            </a:r>
            <a:r>
              <a:rPr lang="tr-TR" sz="2200"/>
              <a:t>optimize etme</a:t>
            </a:r>
          </a:p>
        </p:txBody>
      </p:sp>
    </p:spTree>
    <p:extLst>
      <p:ext uri="{BB962C8B-B14F-4D97-AF65-F5344CB8AC3E}">
        <p14:creationId xmlns:p14="http://schemas.microsoft.com/office/powerpoint/2010/main" val="2618761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8F94EC82-BB27-2B5F-1C04-0B61A48D0D3A}"/>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3587504A-F8A4-50F3-0E7F-322B380D19B7}"/>
              </a:ext>
            </a:extLst>
          </p:cNvPr>
          <p:cNvGraphicFramePr>
            <a:graphicFrameLocks/>
          </p:cNvGraphicFramePr>
          <p:nvPr>
            <p:extLst>
              <p:ext uri="{D42A27DB-BD31-4B8C-83A1-F6EECF244321}">
                <p14:modId xmlns:p14="http://schemas.microsoft.com/office/powerpoint/2010/main" val="2964869731"/>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Metin kutusu 4">
            <a:extLst>
              <a:ext uri="{FF2B5EF4-FFF2-40B4-BE49-F238E27FC236}">
                <a16:creationId xmlns:a16="http://schemas.microsoft.com/office/drawing/2014/main" id="{EE2DFE12-516F-14B3-13FE-93E1E676C802}"/>
              </a:ext>
            </a:extLst>
          </p:cNvPr>
          <p:cNvSpPr txBox="1"/>
          <p:nvPr/>
        </p:nvSpPr>
        <p:spPr>
          <a:xfrm>
            <a:off x="1323145" y="3289711"/>
            <a:ext cx="2190023" cy="369332"/>
          </a:xfrm>
          <a:prstGeom prst="rect">
            <a:avLst/>
          </a:prstGeom>
          <a:noFill/>
        </p:spPr>
        <p:txBody>
          <a:bodyPr wrap="none" rtlCol="0">
            <a:spAutoFit/>
          </a:bodyPr>
          <a:lstStyle/>
          <a:p>
            <a:r>
              <a:rPr lang="tr-TR"/>
              <a:t>U1 +V1 =2 </a:t>
            </a:r>
            <a:r>
              <a:rPr lang="tr-TR">
                <a:sym typeface="Wingdings" panose="05000000000000000000" pitchFamily="2" charset="2"/>
              </a:rPr>
              <a:t> 0+V1=2</a:t>
            </a:r>
          </a:p>
        </p:txBody>
      </p:sp>
      <p:graphicFrame>
        <p:nvGraphicFramePr>
          <p:cNvPr id="6" name="Table 4">
            <a:extLst>
              <a:ext uri="{FF2B5EF4-FFF2-40B4-BE49-F238E27FC236}">
                <a16:creationId xmlns:a16="http://schemas.microsoft.com/office/drawing/2014/main" id="{D1F091D2-A57C-0FDE-D996-AC7285B12E01}"/>
              </a:ext>
            </a:extLst>
          </p:cNvPr>
          <p:cNvGraphicFramePr>
            <a:graphicFrameLocks/>
          </p:cNvGraphicFramePr>
          <p:nvPr>
            <p:extLst>
              <p:ext uri="{D42A27DB-BD31-4B8C-83A1-F6EECF244321}">
                <p14:modId xmlns:p14="http://schemas.microsoft.com/office/powerpoint/2010/main" val="86429510"/>
              </p:ext>
            </p:extLst>
          </p:nvPr>
        </p:nvGraphicFramePr>
        <p:xfrm>
          <a:off x="1331640"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graphicFrame>
        <p:nvGraphicFramePr>
          <p:cNvPr id="7" name="Table 4">
            <a:extLst>
              <a:ext uri="{FF2B5EF4-FFF2-40B4-BE49-F238E27FC236}">
                <a16:creationId xmlns:a16="http://schemas.microsoft.com/office/drawing/2014/main" id="{FFBEE63E-F0E3-8A6E-9A37-D8623B346C36}"/>
              </a:ext>
            </a:extLst>
          </p:cNvPr>
          <p:cNvGraphicFramePr>
            <a:graphicFrameLocks/>
          </p:cNvGraphicFramePr>
          <p:nvPr>
            <p:extLst>
              <p:ext uri="{D42A27DB-BD31-4B8C-83A1-F6EECF244321}">
                <p14:modId xmlns:p14="http://schemas.microsoft.com/office/powerpoint/2010/main" val="2050044311"/>
              </p:ext>
            </p:extLst>
          </p:nvPr>
        </p:nvGraphicFramePr>
        <p:xfrm>
          <a:off x="1314654"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9" name="Metin kutusu 8">
            <a:extLst>
              <a:ext uri="{FF2B5EF4-FFF2-40B4-BE49-F238E27FC236}">
                <a16:creationId xmlns:a16="http://schemas.microsoft.com/office/drawing/2014/main" id="{18E61067-05CA-75BB-5E3A-8617F2EDBDED}"/>
              </a:ext>
            </a:extLst>
          </p:cNvPr>
          <p:cNvSpPr txBox="1"/>
          <p:nvPr/>
        </p:nvSpPr>
        <p:spPr>
          <a:xfrm>
            <a:off x="1314654" y="3729477"/>
            <a:ext cx="4576812" cy="369332"/>
          </a:xfrm>
          <a:prstGeom prst="rect">
            <a:avLst/>
          </a:prstGeom>
          <a:noFill/>
        </p:spPr>
        <p:txBody>
          <a:bodyPr wrap="square">
            <a:spAutoFit/>
          </a:bodyPr>
          <a:lstStyle/>
          <a:p>
            <a:r>
              <a:rPr lang="tr-TR">
                <a:sym typeface="Wingdings" panose="05000000000000000000" pitchFamily="2" charset="2"/>
              </a:rPr>
              <a:t>U1+V4 =1  0+V4 =1</a:t>
            </a:r>
            <a:endParaRPr lang="tr-TR"/>
          </a:p>
        </p:txBody>
      </p:sp>
      <p:sp>
        <p:nvSpPr>
          <p:cNvPr id="10" name="Metin kutusu 9">
            <a:extLst>
              <a:ext uri="{FF2B5EF4-FFF2-40B4-BE49-F238E27FC236}">
                <a16:creationId xmlns:a16="http://schemas.microsoft.com/office/drawing/2014/main" id="{67DC9513-B1A9-EA2B-54A0-4550BE9B7888}"/>
              </a:ext>
            </a:extLst>
          </p:cNvPr>
          <p:cNvSpPr txBox="1"/>
          <p:nvPr/>
        </p:nvSpPr>
        <p:spPr>
          <a:xfrm>
            <a:off x="1314654" y="4232190"/>
            <a:ext cx="4576812" cy="369332"/>
          </a:xfrm>
          <a:prstGeom prst="rect">
            <a:avLst/>
          </a:prstGeom>
          <a:noFill/>
        </p:spPr>
        <p:txBody>
          <a:bodyPr wrap="square">
            <a:spAutoFit/>
          </a:bodyPr>
          <a:lstStyle/>
          <a:p>
            <a:r>
              <a:rPr lang="tr-TR">
                <a:sym typeface="Wingdings" panose="05000000000000000000" pitchFamily="2" charset="2"/>
              </a:rPr>
              <a:t>U2+V4 =6  U2+1 =6  U2=5</a:t>
            </a:r>
            <a:endParaRPr lang="tr-TR"/>
          </a:p>
        </p:txBody>
      </p:sp>
      <p:graphicFrame>
        <p:nvGraphicFramePr>
          <p:cNvPr id="11" name="Table 4">
            <a:extLst>
              <a:ext uri="{FF2B5EF4-FFF2-40B4-BE49-F238E27FC236}">
                <a16:creationId xmlns:a16="http://schemas.microsoft.com/office/drawing/2014/main" id="{A879401E-BFD7-61C3-A95C-AFA66333799B}"/>
              </a:ext>
            </a:extLst>
          </p:cNvPr>
          <p:cNvGraphicFramePr>
            <a:graphicFrameLocks/>
          </p:cNvGraphicFramePr>
          <p:nvPr>
            <p:extLst>
              <p:ext uri="{D42A27DB-BD31-4B8C-83A1-F6EECF244321}">
                <p14:modId xmlns:p14="http://schemas.microsoft.com/office/powerpoint/2010/main" val="3490566353"/>
              </p:ext>
            </p:extLst>
          </p:nvPr>
        </p:nvGraphicFramePr>
        <p:xfrm>
          <a:off x="1323147" y="1124744"/>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2" name="Metin kutusu 11">
            <a:extLst>
              <a:ext uri="{FF2B5EF4-FFF2-40B4-BE49-F238E27FC236}">
                <a16:creationId xmlns:a16="http://schemas.microsoft.com/office/drawing/2014/main" id="{D498C677-1371-88D7-D9A4-428C15C4965B}"/>
              </a:ext>
            </a:extLst>
          </p:cNvPr>
          <p:cNvSpPr txBox="1"/>
          <p:nvPr/>
        </p:nvSpPr>
        <p:spPr>
          <a:xfrm>
            <a:off x="1300761" y="4734903"/>
            <a:ext cx="4576812" cy="369332"/>
          </a:xfrm>
          <a:prstGeom prst="rect">
            <a:avLst/>
          </a:prstGeom>
          <a:noFill/>
        </p:spPr>
        <p:txBody>
          <a:bodyPr wrap="square">
            <a:spAutoFit/>
          </a:bodyPr>
          <a:lstStyle/>
          <a:p>
            <a:r>
              <a:rPr lang="tr-TR">
                <a:sym typeface="Wingdings" panose="05000000000000000000" pitchFamily="2" charset="2"/>
              </a:rPr>
              <a:t>U3+V4 =2  U3+1 =2  U3=1</a:t>
            </a:r>
            <a:endParaRPr lang="tr-TR"/>
          </a:p>
        </p:txBody>
      </p:sp>
      <p:graphicFrame>
        <p:nvGraphicFramePr>
          <p:cNvPr id="13" name="Table 4">
            <a:extLst>
              <a:ext uri="{FF2B5EF4-FFF2-40B4-BE49-F238E27FC236}">
                <a16:creationId xmlns:a16="http://schemas.microsoft.com/office/drawing/2014/main" id="{48096720-D171-B6C3-B84F-42A763F28A81}"/>
              </a:ext>
            </a:extLst>
          </p:cNvPr>
          <p:cNvGraphicFramePr>
            <a:graphicFrameLocks/>
          </p:cNvGraphicFramePr>
          <p:nvPr>
            <p:extLst>
              <p:ext uri="{D42A27DB-BD31-4B8C-83A1-F6EECF244321}">
                <p14:modId xmlns:p14="http://schemas.microsoft.com/office/powerpoint/2010/main" val="2093680922"/>
              </p:ext>
            </p:extLst>
          </p:nvPr>
        </p:nvGraphicFramePr>
        <p:xfrm>
          <a:off x="1331639" y="1122651"/>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4" name="Metin kutusu 13">
            <a:extLst>
              <a:ext uri="{FF2B5EF4-FFF2-40B4-BE49-F238E27FC236}">
                <a16:creationId xmlns:a16="http://schemas.microsoft.com/office/drawing/2014/main" id="{2E4A0B2A-30A3-86E6-FE28-E44B17D842F0}"/>
              </a:ext>
            </a:extLst>
          </p:cNvPr>
          <p:cNvSpPr txBox="1"/>
          <p:nvPr/>
        </p:nvSpPr>
        <p:spPr>
          <a:xfrm>
            <a:off x="1291586" y="5246018"/>
            <a:ext cx="4576812" cy="369332"/>
          </a:xfrm>
          <a:prstGeom prst="rect">
            <a:avLst/>
          </a:prstGeom>
          <a:noFill/>
        </p:spPr>
        <p:txBody>
          <a:bodyPr wrap="square">
            <a:spAutoFit/>
          </a:bodyPr>
          <a:lstStyle/>
          <a:p>
            <a:r>
              <a:rPr lang="tr-TR">
                <a:sym typeface="Wingdings" panose="05000000000000000000" pitchFamily="2" charset="2"/>
              </a:rPr>
              <a:t>U3+V2 =1  1+V2 =1  V2=0</a:t>
            </a:r>
            <a:endParaRPr lang="tr-TR"/>
          </a:p>
        </p:txBody>
      </p:sp>
      <p:graphicFrame>
        <p:nvGraphicFramePr>
          <p:cNvPr id="15" name="Table 4">
            <a:extLst>
              <a:ext uri="{FF2B5EF4-FFF2-40B4-BE49-F238E27FC236}">
                <a16:creationId xmlns:a16="http://schemas.microsoft.com/office/drawing/2014/main" id="{75EC66CC-4153-CC16-5FE9-A3B045A58745}"/>
              </a:ext>
            </a:extLst>
          </p:cNvPr>
          <p:cNvGraphicFramePr>
            <a:graphicFrameLocks/>
          </p:cNvGraphicFramePr>
          <p:nvPr>
            <p:extLst>
              <p:ext uri="{D42A27DB-BD31-4B8C-83A1-F6EECF244321}">
                <p14:modId xmlns:p14="http://schemas.microsoft.com/office/powerpoint/2010/main" val="231500472"/>
              </p:ext>
            </p:extLst>
          </p:nvPr>
        </p:nvGraphicFramePr>
        <p:xfrm>
          <a:off x="1314653" y="1123293"/>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6" name="Metin kutusu 15">
            <a:extLst>
              <a:ext uri="{FF2B5EF4-FFF2-40B4-BE49-F238E27FC236}">
                <a16:creationId xmlns:a16="http://schemas.microsoft.com/office/drawing/2014/main" id="{E24BAA91-F1C5-F12B-A145-E95FEE933DF6}"/>
              </a:ext>
            </a:extLst>
          </p:cNvPr>
          <p:cNvSpPr txBox="1"/>
          <p:nvPr/>
        </p:nvSpPr>
        <p:spPr>
          <a:xfrm>
            <a:off x="1331639" y="5707783"/>
            <a:ext cx="4576812" cy="369332"/>
          </a:xfrm>
          <a:prstGeom prst="rect">
            <a:avLst/>
          </a:prstGeom>
          <a:noFill/>
        </p:spPr>
        <p:txBody>
          <a:bodyPr wrap="square">
            <a:spAutoFit/>
          </a:bodyPr>
          <a:lstStyle/>
          <a:p>
            <a:r>
              <a:rPr lang="tr-TR">
                <a:sym typeface="Wingdings" panose="05000000000000000000" pitchFamily="2" charset="2"/>
              </a:rPr>
              <a:t>U2+V3 =4  5+V3 =4  V3=-1</a:t>
            </a:r>
            <a:endParaRPr lang="tr-TR"/>
          </a:p>
        </p:txBody>
      </p:sp>
      <p:graphicFrame>
        <p:nvGraphicFramePr>
          <p:cNvPr id="17" name="Table 4">
            <a:extLst>
              <a:ext uri="{FF2B5EF4-FFF2-40B4-BE49-F238E27FC236}">
                <a16:creationId xmlns:a16="http://schemas.microsoft.com/office/drawing/2014/main" id="{13178956-27CF-BF30-2F58-018293C0AC96}"/>
              </a:ext>
            </a:extLst>
          </p:cNvPr>
          <p:cNvGraphicFramePr>
            <a:graphicFrameLocks/>
          </p:cNvGraphicFramePr>
          <p:nvPr>
            <p:extLst>
              <p:ext uri="{D42A27DB-BD31-4B8C-83A1-F6EECF244321}">
                <p14:modId xmlns:p14="http://schemas.microsoft.com/office/powerpoint/2010/main" val="3921361002"/>
              </p:ext>
            </p:extLst>
          </p:nvPr>
        </p:nvGraphicFramePr>
        <p:xfrm>
          <a:off x="1323145" y="1121126"/>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a:t>V1=2</a:t>
                      </a:r>
                      <a:endParaRPr lang="tr-TR" sz="1400" dirty="0"/>
                    </a:p>
                  </a:txBody>
                  <a:tcPr marL="68580" marR="68580" marT="34290" marB="34290"/>
                </a:tc>
                <a:tc>
                  <a:txBody>
                    <a:bodyPr/>
                    <a:lstStyle/>
                    <a:p>
                      <a:r>
                        <a:rPr lang="tr-TR" sz="1400"/>
                        <a:t>V2=0</a:t>
                      </a:r>
                      <a:endParaRPr lang="tr-TR" sz="1400" dirty="0"/>
                    </a:p>
                  </a:txBody>
                  <a:tcPr marL="68580" marR="68580" marT="34290" marB="34290"/>
                </a:tc>
                <a:tc>
                  <a:txBody>
                    <a:bodyPr/>
                    <a:lstStyle/>
                    <a:p>
                      <a:r>
                        <a:rPr lang="tr-TR" sz="1400"/>
                        <a:t>V3=-1</a:t>
                      </a:r>
                      <a:endParaRPr lang="tr-TR" sz="1400" dirty="0"/>
                    </a:p>
                  </a:txBody>
                  <a:tcPr marL="68580" marR="68580" marT="34290" marB="34290"/>
                </a:tc>
                <a:tc>
                  <a:txBody>
                    <a:bodyPr/>
                    <a:lstStyle/>
                    <a:p>
                      <a:r>
                        <a:rPr lang="tr-TR" sz="1400"/>
                        <a:t>V4=1</a:t>
                      </a:r>
                      <a:endParaRPr lang="tr-TR" sz="1400" dirty="0"/>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a:t>U2=5</a:t>
                      </a:r>
                      <a:endParaRPr lang="tr-TR" sz="1400" dirty="0"/>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a:t>U3=1</a:t>
                      </a:r>
                      <a:endParaRPr lang="tr-TR" sz="1400" dirty="0"/>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19" name="Metin kutusu 18">
            <a:extLst>
              <a:ext uri="{FF2B5EF4-FFF2-40B4-BE49-F238E27FC236}">
                <a16:creationId xmlns:a16="http://schemas.microsoft.com/office/drawing/2014/main" id="{26904536-0236-52B5-405A-0CFA6C0FBC62}"/>
              </a:ext>
            </a:extLst>
          </p:cNvPr>
          <p:cNvSpPr txBox="1"/>
          <p:nvPr/>
        </p:nvSpPr>
        <p:spPr>
          <a:xfrm>
            <a:off x="1284699" y="2849488"/>
            <a:ext cx="4576812" cy="369332"/>
          </a:xfrm>
          <a:prstGeom prst="rect">
            <a:avLst/>
          </a:prstGeom>
          <a:noFill/>
        </p:spPr>
        <p:txBody>
          <a:bodyPr wrap="square">
            <a:spAutoFit/>
          </a:bodyPr>
          <a:lstStyle/>
          <a:p>
            <a:r>
              <a:rPr lang="tr-TR"/>
              <a:t>Dolu Hücreler için </a:t>
            </a:r>
          </a:p>
        </p:txBody>
      </p:sp>
    </p:spTree>
    <p:extLst>
      <p:ext uri="{BB962C8B-B14F-4D97-AF65-F5344CB8AC3E}">
        <p14:creationId xmlns:p14="http://schemas.microsoft.com/office/powerpoint/2010/main" val="38805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2" grpId="0"/>
      <p:bldP spid="14"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D9478D44-36CB-5D3E-A3B8-4C86A5E47345}"/>
              </a:ext>
            </a:extLst>
          </p:cNvPr>
          <p:cNvSpPr>
            <a:spLocks noGrp="1"/>
          </p:cNvSpPr>
          <p:nvPr>
            <p:ph idx="1"/>
          </p:nvPr>
        </p:nvSpPr>
        <p:spPr/>
        <p:txBody>
          <a:bodyPr/>
          <a:lstStyle/>
          <a:p>
            <a:endParaRPr lang="tr-TR"/>
          </a:p>
        </p:txBody>
      </p:sp>
      <p:sp>
        <p:nvSpPr>
          <p:cNvPr id="8" name="Başlık 7">
            <a:extLst>
              <a:ext uri="{FF2B5EF4-FFF2-40B4-BE49-F238E27FC236}">
                <a16:creationId xmlns:a16="http://schemas.microsoft.com/office/drawing/2014/main" id="{1072F0EE-8963-86C0-2A87-9F1A62406177}"/>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962820" y="2893439"/>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tx1"/>
                          </a:solidFill>
                        </a:rPr>
                        <a:t>2 (6)</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5</a:t>
                      </a:r>
                    </a:p>
                  </a:txBody>
                  <a:tcPr marL="68580" marR="68580" marT="34290" marB="34290"/>
                </a:tc>
                <a:tc>
                  <a:txBody>
                    <a:bodyPr/>
                    <a:lstStyle/>
                    <a:p>
                      <a:r>
                        <a:rPr lang="tr-TR" sz="1400" dirty="0">
                          <a:solidFill>
                            <a:schemeClr val="tx1"/>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3</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(1)</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tx1"/>
                          </a:solidFill>
                        </a:rPr>
                        <a:t>4</a:t>
                      </a:r>
                    </a:p>
                  </a:txBody>
                  <a:tcPr marL="68580" marR="68580" marT="34290" marB="34290"/>
                </a:tc>
                <a:tc>
                  <a:txBody>
                    <a:bodyPr/>
                    <a:lstStyle/>
                    <a:p>
                      <a:r>
                        <a:rPr lang="tr-TR" sz="1400" dirty="0">
                          <a:solidFill>
                            <a:schemeClr val="tx1"/>
                          </a:solidFill>
                        </a:rPr>
                        <a:t>1 (8)</a:t>
                      </a:r>
                    </a:p>
                  </a:txBody>
                  <a:tcPr marL="68580" marR="68580" marT="34290" marB="34290"/>
                </a:tc>
                <a:tc>
                  <a:txBody>
                    <a:bodyPr/>
                    <a:lstStyle/>
                    <a:p>
                      <a:r>
                        <a:rPr lang="tr-TR" sz="1400" dirty="0">
                          <a:solidFill>
                            <a:schemeClr val="tx1"/>
                          </a:solidFill>
                        </a:rPr>
                        <a:t>7</a:t>
                      </a:r>
                    </a:p>
                  </a:txBody>
                  <a:tcPr marL="68580" marR="68580" marT="34290" marB="34290"/>
                </a:tc>
                <a:tc>
                  <a:txBody>
                    <a:bodyPr/>
                    <a:lstStyle/>
                    <a:p>
                      <a:r>
                        <a:rPr lang="tr-TR" sz="1400" dirty="0">
                          <a:solidFill>
                            <a:schemeClr val="tx1"/>
                          </a:solidFill>
                        </a:rPr>
                        <a:t>2 (12)</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2" y="2504584"/>
            <a:ext cx="4152355" cy="300082"/>
          </a:xfrm>
          <a:prstGeom prst="rect">
            <a:avLst/>
          </a:prstGeom>
          <a:noFill/>
        </p:spPr>
        <p:txBody>
          <a:bodyPr wrap="none" rtlCol="0">
            <a:spAutoFit/>
          </a:bodyPr>
          <a:lstStyle/>
          <a:p>
            <a:r>
              <a:rPr lang="tr-TR" sz="1350" dirty="0"/>
              <a:t>Boş hücreler için </a:t>
            </a:r>
            <a:r>
              <a:rPr lang="tr-TR" sz="1350" dirty="0" err="1"/>
              <a:t>Cij</a:t>
            </a:r>
            <a:r>
              <a:rPr lang="tr-TR" sz="1350" dirty="0"/>
              <a:t>-(</a:t>
            </a:r>
            <a:r>
              <a:rPr lang="tr-TR" sz="1350" dirty="0" err="1"/>
              <a:t>Ui+Vj</a:t>
            </a:r>
            <a:r>
              <a:rPr lang="tr-TR" sz="1350" dirty="0"/>
              <a:t>) &lt; 0 </a:t>
            </a:r>
            <a:r>
              <a:rPr lang="tr-TR" sz="1350" dirty="0" err="1"/>
              <a:t>min</a:t>
            </a:r>
            <a:r>
              <a:rPr lang="tr-TR" sz="1350" dirty="0"/>
              <a:t> problemler için aranır</a:t>
            </a:r>
          </a:p>
        </p:txBody>
      </p:sp>
      <p:sp>
        <p:nvSpPr>
          <p:cNvPr id="6" name="TextBox 5">
            <a:extLst>
              <a:ext uri="{FF2B5EF4-FFF2-40B4-BE49-F238E27FC236}">
                <a16:creationId xmlns:a16="http://schemas.microsoft.com/office/drawing/2014/main" id="{BB7282D2-D165-4C3C-AC96-E34D37F69DE9}"/>
              </a:ext>
            </a:extLst>
          </p:cNvPr>
          <p:cNvSpPr txBox="1"/>
          <p:nvPr/>
        </p:nvSpPr>
        <p:spPr>
          <a:xfrm>
            <a:off x="946404" y="4615837"/>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7" name="TextBox 6">
            <a:extLst>
              <a:ext uri="{FF2B5EF4-FFF2-40B4-BE49-F238E27FC236}">
                <a16:creationId xmlns:a16="http://schemas.microsoft.com/office/drawing/2014/main" id="{5CB67836-C3BF-4735-A01A-09B2F19EF177}"/>
              </a:ext>
            </a:extLst>
          </p:cNvPr>
          <p:cNvSpPr txBox="1"/>
          <p:nvPr/>
        </p:nvSpPr>
        <p:spPr>
          <a:xfrm>
            <a:off x="1015784" y="1334495"/>
            <a:ext cx="2481606" cy="923330"/>
          </a:xfrm>
          <a:prstGeom prst="rect">
            <a:avLst/>
          </a:prstGeom>
          <a:solidFill>
            <a:schemeClr val="accent1"/>
          </a:solidFill>
        </p:spPr>
        <p:txBody>
          <a:bodyPr wrap="square" rtlCol="0">
            <a:spAutoFit/>
          </a:bodyPr>
          <a:lstStyle/>
          <a:p>
            <a:r>
              <a:rPr lang="tr-TR" sz="1350" dirty="0"/>
              <a:t>U1=0 ile başlanır </a:t>
            </a:r>
          </a:p>
          <a:p>
            <a:r>
              <a:rPr lang="tr-TR" sz="1350" dirty="0"/>
              <a:t>Her dolu göz için C=U+V şartı sağlanır. Her Bir u ve v değeri bulunur.</a:t>
            </a:r>
          </a:p>
        </p:txBody>
      </p:sp>
      <p:sp>
        <p:nvSpPr>
          <p:cNvPr id="9" name="Rectangle 8">
            <a:extLst>
              <a:ext uri="{FF2B5EF4-FFF2-40B4-BE49-F238E27FC236}">
                <a16:creationId xmlns:a16="http://schemas.microsoft.com/office/drawing/2014/main" id="{24B881AA-0398-4AED-8DFE-B04CC5B9A611}"/>
              </a:ext>
            </a:extLst>
          </p:cNvPr>
          <p:cNvSpPr/>
          <p:nvPr/>
        </p:nvSpPr>
        <p:spPr>
          <a:xfrm>
            <a:off x="4330014" y="1065188"/>
            <a:ext cx="4055128" cy="124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350" dirty="0"/>
              <a:t>Boş hücreler için </a:t>
            </a:r>
          </a:p>
          <a:p>
            <a:r>
              <a:rPr lang="tr-TR" sz="1350" dirty="0"/>
              <a:t>C-Z=C-(U+V) &lt; 0 hücresi varsa atama yapılır.</a:t>
            </a:r>
          </a:p>
          <a:p>
            <a:r>
              <a:rPr lang="tr-TR" sz="1350" dirty="0"/>
              <a:t>A2-B2 hücresi : 3-(u2+v2) = 3-5 =-2 atama yapılır</a:t>
            </a:r>
          </a:p>
          <a:p>
            <a:r>
              <a:rPr lang="tr-TR" sz="1350" dirty="0"/>
              <a:t>Diğerleri &gt;=0 atama yapılmaz.</a:t>
            </a:r>
          </a:p>
        </p:txBody>
      </p:sp>
      <p:sp>
        <p:nvSpPr>
          <p:cNvPr id="10" name="TextBox 9">
            <a:extLst>
              <a:ext uri="{FF2B5EF4-FFF2-40B4-BE49-F238E27FC236}">
                <a16:creationId xmlns:a16="http://schemas.microsoft.com/office/drawing/2014/main" id="{80DAA2B8-C96A-44AA-877C-EC7EF6A67BCF}"/>
              </a:ext>
            </a:extLst>
          </p:cNvPr>
          <p:cNvSpPr txBox="1"/>
          <p:nvPr/>
        </p:nvSpPr>
        <p:spPr>
          <a:xfrm>
            <a:off x="890833" y="5000330"/>
            <a:ext cx="4215898" cy="923330"/>
          </a:xfrm>
          <a:prstGeom prst="rect">
            <a:avLst/>
          </a:prstGeom>
          <a:noFill/>
        </p:spPr>
        <p:txBody>
          <a:bodyPr wrap="none" rtlCol="0">
            <a:spAutoFit/>
          </a:bodyPr>
          <a:lstStyle/>
          <a:p>
            <a:r>
              <a:rPr lang="tr-TR" sz="1350" dirty="0"/>
              <a:t>1,1 hücresi için : c-Z= 2-(u1 +v1)=0 olmalıdır. V1=2 bulunur</a:t>
            </a:r>
          </a:p>
          <a:p>
            <a:r>
              <a:rPr lang="tr-TR" sz="1350" dirty="0"/>
              <a:t>1,4 hücresi için : U1 +V4 =1 V4= 1 bulunur.</a:t>
            </a:r>
          </a:p>
          <a:p>
            <a:r>
              <a:rPr lang="tr-TR" sz="1350" dirty="0"/>
              <a:t>….</a:t>
            </a:r>
          </a:p>
          <a:p>
            <a:r>
              <a:rPr lang="tr-TR" sz="1350" dirty="0"/>
              <a:t>…..</a:t>
            </a:r>
          </a:p>
        </p:txBody>
      </p:sp>
      <p:cxnSp>
        <p:nvCxnSpPr>
          <p:cNvPr id="12" name="Connector: Elbow 11">
            <a:extLst>
              <a:ext uri="{FF2B5EF4-FFF2-40B4-BE49-F238E27FC236}">
                <a16:creationId xmlns:a16="http://schemas.microsoft.com/office/drawing/2014/main" id="{71AE0AE3-2005-49E8-9535-C0601BF37D0F}"/>
              </a:ext>
            </a:extLst>
          </p:cNvPr>
          <p:cNvCxnSpPr>
            <a:cxnSpLocks/>
            <a:stCxn id="7" idx="1"/>
            <a:endCxn id="10" idx="1"/>
          </p:cNvCxnSpPr>
          <p:nvPr/>
        </p:nvCxnSpPr>
        <p:spPr>
          <a:xfrm rot="10800000" flipV="1">
            <a:off x="890834" y="1796159"/>
            <a:ext cx="124951" cy="3665835"/>
          </a:xfrm>
          <a:prstGeom prst="bentConnector3">
            <a:avLst>
              <a:gd name="adj1" fmla="val 28295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D73A8D-7F90-4B7E-AB49-3A2D11B3EAD8}"/>
              </a:ext>
            </a:extLst>
          </p:cNvPr>
          <p:cNvSpPr txBox="1"/>
          <p:nvPr/>
        </p:nvSpPr>
        <p:spPr>
          <a:xfrm>
            <a:off x="4330014" y="5415581"/>
            <a:ext cx="4434227" cy="923330"/>
          </a:xfrm>
          <a:prstGeom prst="rect">
            <a:avLst/>
          </a:prstGeom>
          <a:solidFill>
            <a:schemeClr val="accent1"/>
          </a:solidFill>
        </p:spPr>
        <p:txBody>
          <a:bodyPr wrap="none" rtlCol="0">
            <a:spAutoFit/>
          </a:bodyPr>
          <a:lstStyle/>
          <a:p>
            <a:r>
              <a:rPr lang="tr-TR" sz="900" dirty="0">
                <a:solidFill>
                  <a:schemeClr val="bg1"/>
                </a:solidFill>
              </a:rPr>
              <a:t>A1-B1 dolu hücresi kullanılarak C11-(U1+V1)= 0 kullanılır ve 2 - (0+V1)=0 V1=2 hesaplanır.\\</a:t>
            </a:r>
          </a:p>
          <a:p>
            <a:r>
              <a:rPr lang="tr-TR" sz="900" dirty="0">
                <a:solidFill>
                  <a:schemeClr val="bg1"/>
                </a:solidFill>
              </a:rPr>
              <a:t>A1-B4 dolu hücresi kullanılarak C14-(U1+V4)= 0 kullanılır ve 1 - (0+V4)=0 V4=1 hesaplanır.\\</a:t>
            </a:r>
          </a:p>
          <a:p>
            <a:r>
              <a:rPr lang="tr-TR" sz="900" dirty="0">
                <a:solidFill>
                  <a:schemeClr val="bg1"/>
                </a:solidFill>
              </a:rPr>
              <a:t>A2-B4 dolu hücresi kullanılarak C24-(U2+V4)= 0 kullanılır ve 6 - (U2+1)=0 U2=5 hesaplanır.\\</a:t>
            </a:r>
          </a:p>
          <a:p>
            <a:r>
              <a:rPr lang="tr-TR" sz="900" dirty="0">
                <a:solidFill>
                  <a:schemeClr val="bg1"/>
                </a:solidFill>
              </a:rPr>
              <a:t>A2-B3 dolu hücresi kullanılarak C23-(U2+V3)= 0 kullanılır ve 4 - (5+V3)=0 V3=-1 hesaplanır.\\</a:t>
            </a:r>
          </a:p>
          <a:p>
            <a:r>
              <a:rPr lang="tr-TR" sz="900" dirty="0">
                <a:solidFill>
                  <a:schemeClr val="bg1"/>
                </a:solidFill>
              </a:rPr>
              <a:t>A3-B4 dolu hücresi kullanılarak C34-(U2+V3)= 0 kullanılır ve 2 - (U3+1)=0 U3=1 hesaplanır.\\</a:t>
            </a:r>
          </a:p>
          <a:p>
            <a:r>
              <a:rPr lang="tr-TR" sz="900" dirty="0">
                <a:solidFill>
                  <a:schemeClr val="bg1"/>
                </a:solidFill>
              </a:rPr>
              <a:t>A3-B2 dolu hücresi kullanılarak C32-(U3+V2)= 0 kullanılır ve 1 - (1+V2)=0 V2=0 hesaplanır.\\</a:t>
            </a:r>
          </a:p>
        </p:txBody>
      </p:sp>
    </p:spTree>
    <p:extLst>
      <p:ext uri="{BB962C8B-B14F-4D97-AF65-F5344CB8AC3E}">
        <p14:creationId xmlns:p14="http://schemas.microsoft.com/office/powerpoint/2010/main" val="39235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çerik Yer Tutucusu 9">
            <a:extLst>
              <a:ext uri="{FF2B5EF4-FFF2-40B4-BE49-F238E27FC236}">
                <a16:creationId xmlns:a16="http://schemas.microsoft.com/office/drawing/2014/main" id="{0D5F22CC-EA7E-3D0E-A74F-32AAC8523FD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034A9A34-A83A-FC4D-5A9F-6724C564CEA2}"/>
              </a:ext>
            </a:extLst>
          </p:cNvPr>
          <p:cNvSpPr>
            <a:spLocks noGrp="1"/>
          </p:cNvSpPr>
          <p:nvPr>
            <p:ph type="title"/>
          </p:nvPr>
        </p:nvSpPr>
        <p:spPr/>
        <p:txBody>
          <a:bodyPr/>
          <a:lstStyle/>
          <a:p>
            <a:endParaRPr lang="tr-TR"/>
          </a:p>
        </p:txBody>
      </p:sp>
      <p:graphicFrame>
        <p:nvGraphicFramePr>
          <p:cNvPr id="4" name="Table 4">
            <a:extLst>
              <a:ext uri="{FF2B5EF4-FFF2-40B4-BE49-F238E27FC236}">
                <a16:creationId xmlns:a16="http://schemas.microsoft.com/office/drawing/2014/main" id="{C0386B21-BF19-47CF-9712-FB1AD35178FA}"/>
              </a:ext>
            </a:extLst>
          </p:cNvPr>
          <p:cNvGraphicFramePr>
            <a:graphicFrameLocks/>
          </p:cNvGraphicFramePr>
          <p:nvPr/>
        </p:nvGraphicFramePr>
        <p:xfrm>
          <a:off x="1596997" y="3105542"/>
          <a:ext cx="5525177" cy="1691640"/>
        </p:xfrm>
        <a:graphic>
          <a:graphicData uri="http://schemas.openxmlformats.org/drawingml/2006/table">
            <a:tbl>
              <a:tblPr firstRow="1" bandRow="1">
                <a:tableStyleId>{5C22544A-7EE6-4342-B048-85BDC9FD1C3A}</a:tableStyleId>
              </a:tblPr>
              <a:tblGrid>
                <a:gridCol w="789311">
                  <a:extLst>
                    <a:ext uri="{9D8B030D-6E8A-4147-A177-3AD203B41FA5}">
                      <a16:colId xmlns:a16="http://schemas.microsoft.com/office/drawing/2014/main" val="2459681858"/>
                    </a:ext>
                  </a:extLst>
                </a:gridCol>
                <a:gridCol w="789311">
                  <a:extLst>
                    <a:ext uri="{9D8B030D-6E8A-4147-A177-3AD203B41FA5}">
                      <a16:colId xmlns:a16="http://schemas.microsoft.com/office/drawing/2014/main" val="507393982"/>
                    </a:ext>
                  </a:extLst>
                </a:gridCol>
                <a:gridCol w="789311">
                  <a:extLst>
                    <a:ext uri="{9D8B030D-6E8A-4147-A177-3AD203B41FA5}">
                      <a16:colId xmlns:a16="http://schemas.microsoft.com/office/drawing/2014/main" val="3043625666"/>
                    </a:ext>
                  </a:extLst>
                </a:gridCol>
                <a:gridCol w="789311">
                  <a:extLst>
                    <a:ext uri="{9D8B030D-6E8A-4147-A177-3AD203B41FA5}">
                      <a16:colId xmlns:a16="http://schemas.microsoft.com/office/drawing/2014/main" val="1452805506"/>
                    </a:ext>
                  </a:extLst>
                </a:gridCol>
                <a:gridCol w="789311">
                  <a:extLst>
                    <a:ext uri="{9D8B030D-6E8A-4147-A177-3AD203B41FA5}">
                      <a16:colId xmlns:a16="http://schemas.microsoft.com/office/drawing/2014/main" val="705609947"/>
                    </a:ext>
                  </a:extLst>
                </a:gridCol>
                <a:gridCol w="789311">
                  <a:extLst>
                    <a:ext uri="{9D8B030D-6E8A-4147-A177-3AD203B41FA5}">
                      <a16:colId xmlns:a16="http://schemas.microsoft.com/office/drawing/2014/main" val="1120720844"/>
                    </a:ext>
                  </a:extLst>
                </a:gridCol>
                <a:gridCol w="789311">
                  <a:extLst>
                    <a:ext uri="{9D8B030D-6E8A-4147-A177-3AD203B41FA5}">
                      <a16:colId xmlns:a16="http://schemas.microsoft.com/office/drawing/2014/main" val="2872713285"/>
                    </a:ext>
                  </a:extLst>
                </a:gridCol>
              </a:tblGrid>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V1=2</a:t>
                      </a:r>
                    </a:p>
                  </a:txBody>
                  <a:tcPr marL="68580" marR="68580" marT="34290" marB="34290"/>
                </a:tc>
                <a:tc>
                  <a:txBody>
                    <a:bodyPr/>
                    <a:lstStyle/>
                    <a:p>
                      <a:r>
                        <a:rPr lang="tr-TR" sz="1400" dirty="0"/>
                        <a:t>V2=0</a:t>
                      </a:r>
                    </a:p>
                  </a:txBody>
                  <a:tcPr marL="68580" marR="68580" marT="34290" marB="34290"/>
                </a:tc>
                <a:tc>
                  <a:txBody>
                    <a:bodyPr/>
                    <a:lstStyle/>
                    <a:p>
                      <a:r>
                        <a:rPr lang="tr-TR" sz="1400" dirty="0"/>
                        <a:t>V3=-1</a:t>
                      </a:r>
                    </a:p>
                  </a:txBody>
                  <a:tcPr marL="68580" marR="68580" marT="34290" marB="34290"/>
                </a:tc>
                <a:tc>
                  <a:txBody>
                    <a:bodyPr/>
                    <a:lstStyle/>
                    <a:p>
                      <a:r>
                        <a:rPr lang="tr-TR" sz="1400" dirty="0"/>
                        <a:t>V4=1</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3343636567"/>
                  </a:ext>
                </a:extLst>
              </a:tr>
              <a:tr h="278130">
                <a:tc>
                  <a:txBody>
                    <a:bodyPr/>
                    <a:lstStyle/>
                    <a:p>
                      <a:endParaRPr lang="tr-TR" sz="1400" dirty="0"/>
                    </a:p>
                  </a:txBody>
                  <a:tcPr marL="68580" marR="68580" marT="34290" marB="34290"/>
                </a:tc>
                <a:tc>
                  <a:txBody>
                    <a:bodyPr/>
                    <a:lstStyle/>
                    <a:p>
                      <a:endParaRPr lang="tr-TR" sz="1400" dirty="0"/>
                    </a:p>
                  </a:txBody>
                  <a:tcPr marL="68580" marR="68580" marT="34290" marB="34290"/>
                </a:tc>
                <a:tc>
                  <a:txBody>
                    <a:bodyPr/>
                    <a:lstStyle/>
                    <a:p>
                      <a:r>
                        <a:rPr lang="tr-TR" sz="1400" dirty="0"/>
                        <a:t>B1</a:t>
                      </a:r>
                    </a:p>
                  </a:txBody>
                  <a:tcPr marL="68580" marR="68580" marT="34290" marB="34290"/>
                </a:tc>
                <a:tc>
                  <a:txBody>
                    <a:bodyPr/>
                    <a:lstStyle/>
                    <a:p>
                      <a:r>
                        <a:rPr lang="tr-TR" sz="1400" dirty="0"/>
                        <a:t>B2</a:t>
                      </a:r>
                    </a:p>
                  </a:txBody>
                  <a:tcPr marL="68580" marR="68580" marT="34290" marB="34290"/>
                </a:tc>
                <a:tc>
                  <a:txBody>
                    <a:bodyPr/>
                    <a:lstStyle/>
                    <a:p>
                      <a:r>
                        <a:rPr lang="tr-TR" sz="1400" dirty="0"/>
                        <a:t>B3</a:t>
                      </a:r>
                    </a:p>
                  </a:txBody>
                  <a:tcPr marL="68580" marR="68580" marT="34290" marB="34290"/>
                </a:tc>
                <a:tc>
                  <a:txBody>
                    <a:bodyPr/>
                    <a:lstStyle/>
                    <a:p>
                      <a:r>
                        <a:rPr lang="tr-TR" sz="1400" dirty="0"/>
                        <a:t>B4</a:t>
                      </a:r>
                    </a:p>
                  </a:txBody>
                  <a:tcPr marL="68580" marR="68580" marT="34290" marB="34290"/>
                </a:tc>
                <a:tc>
                  <a:txBody>
                    <a:bodyPr/>
                    <a:lstStyle/>
                    <a:p>
                      <a:r>
                        <a:rPr lang="tr-TR" sz="1400" dirty="0"/>
                        <a:t>Arz</a:t>
                      </a:r>
                    </a:p>
                  </a:txBody>
                  <a:tcPr marL="68580" marR="68580" marT="34290" marB="34290"/>
                </a:tc>
                <a:extLst>
                  <a:ext uri="{0D108BD9-81ED-4DB2-BD59-A6C34878D82A}">
                    <a16:rowId xmlns:a16="http://schemas.microsoft.com/office/drawing/2014/main" val="289406754"/>
                  </a:ext>
                </a:extLst>
              </a:tr>
              <a:tr h="278130">
                <a:tc>
                  <a:txBody>
                    <a:bodyPr/>
                    <a:lstStyle/>
                    <a:p>
                      <a:r>
                        <a:rPr lang="tr-TR" sz="1400" dirty="0"/>
                        <a:t>U1=0</a:t>
                      </a:r>
                    </a:p>
                  </a:txBody>
                  <a:tcPr marL="68580" marR="68580" marT="34290" marB="34290"/>
                </a:tc>
                <a:tc>
                  <a:txBody>
                    <a:bodyPr/>
                    <a:lstStyle/>
                    <a:p>
                      <a:r>
                        <a:rPr lang="tr-TR" sz="1400" dirty="0"/>
                        <a:t>A1</a:t>
                      </a:r>
                    </a:p>
                  </a:txBody>
                  <a:tcPr marL="68580" marR="68580" marT="34290" marB="34290"/>
                </a:tc>
                <a:tc>
                  <a:txBody>
                    <a:bodyPr/>
                    <a:lstStyle/>
                    <a:p>
                      <a:r>
                        <a:rPr lang="tr-TR" sz="1400" dirty="0">
                          <a:solidFill>
                            <a:schemeClr val="bg1">
                              <a:lumMod val="65000"/>
                            </a:schemeClr>
                          </a:solidFill>
                        </a:rPr>
                        <a:t>2 (6)</a:t>
                      </a:r>
                    </a:p>
                  </a:txBody>
                  <a:tcPr marL="68580" marR="68580" marT="34290" marB="34290"/>
                </a:tc>
                <a:tc>
                  <a:txBody>
                    <a:bodyPr/>
                    <a:lstStyle/>
                    <a:p>
                      <a:r>
                        <a:rPr lang="tr-TR" sz="1400" dirty="0">
                          <a:solidFill>
                            <a:schemeClr val="bg1">
                              <a:lumMod val="65000"/>
                            </a:schemeClr>
                          </a:solidFill>
                        </a:rPr>
                        <a:t>3</a:t>
                      </a:r>
                    </a:p>
                  </a:txBody>
                  <a:tcPr marL="68580" marR="68580" marT="34290" marB="34290"/>
                </a:tc>
                <a:tc>
                  <a:txBody>
                    <a:bodyPr/>
                    <a:lstStyle/>
                    <a:p>
                      <a:r>
                        <a:rPr lang="tr-TR" sz="1400" dirty="0">
                          <a:solidFill>
                            <a:schemeClr val="bg1">
                              <a:lumMod val="65000"/>
                            </a:schemeClr>
                          </a:solidFill>
                        </a:rPr>
                        <a:t>5</a:t>
                      </a:r>
                    </a:p>
                  </a:txBody>
                  <a:tcPr marL="68580" marR="68580" marT="34290" marB="34290"/>
                </a:tc>
                <a:tc>
                  <a:txBody>
                    <a:bodyPr/>
                    <a:lstStyle/>
                    <a:p>
                      <a:r>
                        <a:rPr lang="tr-TR" sz="1400" dirty="0">
                          <a:solidFill>
                            <a:schemeClr val="bg1">
                              <a:lumMod val="65000"/>
                            </a:schemeClr>
                          </a:solidFill>
                        </a:rPr>
                        <a:t>1 (2)</a:t>
                      </a:r>
                    </a:p>
                  </a:txBody>
                  <a:tcPr marL="68580" marR="68580" marT="34290" marB="34290"/>
                </a:tc>
                <a:tc>
                  <a:txBody>
                    <a:bodyPr/>
                    <a:lstStyle/>
                    <a:p>
                      <a:r>
                        <a:rPr lang="tr-TR" sz="1400" dirty="0">
                          <a:solidFill>
                            <a:srgbClr val="0070C0"/>
                          </a:solidFill>
                        </a:rPr>
                        <a:t>8</a:t>
                      </a:r>
                    </a:p>
                  </a:txBody>
                  <a:tcPr marL="68580" marR="68580" marT="34290" marB="34290"/>
                </a:tc>
                <a:extLst>
                  <a:ext uri="{0D108BD9-81ED-4DB2-BD59-A6C34878D82A}">
                    <a16:rowId xmlns:a16="http://schemas.microsoft.com/office/drawing/2014/main" val="95897158"/>
                  </a:ext>
                </a:extLst>
              </a:tr>
              <a:tr h="278130">
                <a:tc>
                  <a:txBody>
                    <a:bodyPr/>
                    <a:lstStyle/>
                    <a:p>
                      <a:r>
                        <a:rPr lang="tr-TR" sz="1400" dirty="0"/>
                        <a:t>U2=5</a:t>
                      </a:r>
                    </a:p>
                  </a:txBody>
                  <a:tcPr marL="68580" marR="68580" marT="34290" marB="34290"/>
                </a:tc>
                <a:tc>
                  <a:txBody>
                    <a:bodyPr/>
                    <a:lstStyle/>
                    <a:p>
                      <a:r>
                        <a:rPr lang="tr-TR" sz="1400" dirty="0"/>
                        <a:t>A2</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3 (1)</a:t>
                      </a:r>
                    </a:p>
                  </a:txBody>
                  <a:tcPr marL="68580" marR="68580" marT="34290" marB="34290"/>
                </a:tc>
                <a:tc>
                  <a:txBody>
                    <a:bodyPr/>
                    <a:lstStyle/>
                    <a:p>
                      <a:r>
                        <a:rPr lang="tr-TR" sz="1400" dirty="0">
                          <a:solidFill>
                            <a:schemeClr val="tx1"/>
                          </a:solidFill>
                        </a:rPr>
                        <a:t>4 (9)</a:t>
                      </a:r>
                    </a:p>
                  </a:txBody>
                  <a:tcPr marL="68580" marR="68580" marT="34290" marB="34290"/>
                </a:tc>
                <a:tc>
                  <a:txBody>
                    <a:bodyPr/>
                    <a:lstStyle/>
                    <a:p>
                      <a:r>
                        <a:rPr lang="tr-TR" sz="1400" dirty="0">
                          <a:solidFill>
                            <a:schemeClr val="tx1"/>
                          </a:solidFill>
                        </a:rPr>
                        <a:t>6 (0)</a:t>
                      </a:r>
                    </a:p>
                  </a:txBody>
                  <a:tcPr marL="68580" marR="68580" marT="34290" marB="34290"/>
                </a:tc>
                <a:tc>
                  <a:txBody>
                    <a:bodyPr/>
                    <a:lstStyle/>
                    <a:p>
                      <a:r>
                        <a:rPr lang="tr-TR" sz="1400" dirty="0">
                          <a:solidFill>
                            <a:srgbClr val="0070C0"/>
                          </a:solidFill>
                        </a:rPr>
                        <a:t>10</a:t>
                      </a:r>
                    </a:p>
                  </a:txBody>
                  <a:tcPr marL="68580" marR="68580" marT="34290" marB="34290"/>
                </a:tc>
                <a:extLst>
                  <a:ext uri="{0D108BD9-81ED-4DB2-BD59-A6C34878D82A}">
                    <a16:rowId xmlns:a16="http://schemas.microsoft.com/office/drawing/2014/main" val="2105156985"/>
                  </a:ext>
                </a:extLst>
              </a:tr>
              <a:tr h="278130">
                <a:tc>
                  <a:txBody>
                    <a:bodyPr/>
                    <a:lstStyle/>
                    <a:p>
                      <a:r>
                        <a:rPr lang="tr-TR" sz="1400" dirty="0"/>
                        <a:t>U3=1</a:t>
                      </a:r>
                    </a:p>
                  </a:txBody>
                  <a:tcPr marL="68580" marR="68580" marT="34290" marB="34290"/>
                </a:tc>
                <a:tc>
                  <a:txBody>
                    <a:bodyPr/>
                    <a:lstStyle/>
                    <a:p>
                      <a:r>
                        <a:rPr lang="tr-TR" sz="1400" dirty="0"/>
                        <a:t>A3</a:t>
                      </a:r>
                    </a:p>
                  </a:txBody>
                  <a:tcPr marL="68580" marR="68580" marT="34290" marB="34290"/>
                </a:tc>
                <a:tc>
                  <a:txBody>
                    <a:bodyPr/>
                    <a:lstStyle/>
                    <a:p>
                      <a:r>
                        <a:rPr lang="tr-TR" sz="1400" dirty="0">
                          <a:solidFill>
                            <a:schemeClr val="bg1">
                              <a:lumMod val="65000"/>
                            </a:schemeClr>
                          </a:solidFill>
                        </a:rPr>
                        <a:t>4</a:t>
                      </a:r>
                    </a:p>
                  </a:txBody>
                  <a:tcPr marL="68580" marR="68580" marT="34290" marB="34290"/>
                </a:tc>
                <a:tc>
                  <a:txBody>
                    <a:bodyPr/>
                    <a:lstStyle/>
                    <a:p>
                      <a:r>
                        <a:rPr lang="tr-TR" sz="1400" dirty="0">
                          <a:solidFill>
                            <a:schemeClr val="bg1">
                              <a:lumMod val="65000"/>
                            </a:schemeClr>
                          </a:solidFill>
                        </a:rPr>
                        <a:t>1 (7)</a:t>
                      </a:r>
                    </a:p>
                  </a:txBody>
                  <a:tcPr marL="68580" marR="68580" marT="34290" marB="34290"/>
                </a:tc>
                <a:tc>
                  <a:txBody>
                    <a:bodyPr/>
                    <a:lstStyle/>
                    <a:p>
                      <a:r>
                        <a:rPr lang="tr-TR" sz="1400" dirty="0">
                          <a:solidFill>
                            <a:schemeClr val="bg1">
                              <a:lumMod val="65000"/>
                            </a:schemeClr>
                          </a:solidFill>
                        </a:rPr>
                        <a:t>7</a:t>
                      </a:r>
                    </a:p>
                  </a:txBody>
                  <a:tcPr marL="68580" marR="68580" marT="34290" marB="34290"/>
                </a:tc>
                <a:tc>
                  <a:txBody>
                    <a:bodyPr/>
                    <a:lstStyle/>
                    <a:p>
                      <a:r>
                        <a:rPr lang="tr-TR" sz="1400" dirty="0">
                          <a:solidFill>
                            <a:schemeClr val="bg1">
                              <a:lumMod val="65000"/>
                            </a:schemeClr>
                          </a:solidFill>
                        </a:rPr>
                        <a:t>2 (13)</a:t>
                      </a:r>
                    </a:p>
                  </a:txBody>
                  <a:tcPr marL="68580" marR="68580" marT="34290" marB="34290"/>
                </a:tc>
                <a:tc>
                  <a:txBody>
                    <a:bodyPr/>
                    <a:lstStyle/>
                    <a:p>
                      <a:r>
                        <a:rPr lang="tr-TR" sz="1400" dirty="0">
                          <a:solidFill>
                            <a:srgbClr val="0070C0"/>
                          </a:solidFill>
                        </a:rPr>
                        <a:t>20</a:t>
                      </a:r>
                    </a:p>
                  </a:txBody>
                  <a:tcPr marL="68580" marR="68580" marT="34290" marB="34290"/>
                </a:tc>
                <a:extLst>
                  <a:ext uri="{0D108BD9-81ED-4DB2-BD59-A6C34878D82A}">
                    <a16:rowId xmlns:a16="http://schemas.microsoft.com/office/drawing/2014/main" val="3842333056"/>
                  </a:ext>
                </a:extLst>
              </a:tr>
              <a:tr h="278130">
                <a:tc>
                  <a:txBody>
                    <a:bodyPr/>
                    <a:lstStyle/>
                    <a:p>
                      <a:endParaRPr lang="tr-TR" sz="1400" dirty="0"/>
                    </a:p>
                  </a:txBody>
                  <a:tcPr marL="68580" marR="68580" marT="34290" marB="34290"/>
                </a:tc>
                <a:tc>
                  <a:txBody>
                    <a:bodyPr/>
                    <a:lstStyle/>
                    <a:p>
                      <a:r>
                        <a:rPr lang="tr-TR" sz="1400" dirty="0"/>
                        <a:t>Talep</a:t>
                      </a:r>
                    </a:p>
                  </a:txBody>
                  <a:tcPr marL="68580" marR="68580" marT="34290" marB="34290"/>
                </a:tc>
                <a:tc>
                  <a:txBody>
                    <a:bodyPr/>
                    <a:lstStyle/>
                    <a:p>
                      <a:r>
                        <a:rPr lang="tr-TR" sz="1400" dirty="0">
                          <a:solidFill>
                            <a:srgbClr val="0070C0"/>
                          </a:solidFill>
                        </a:rPr>
                        <a:t>6</a:t>
                      </a:r>
                    </a:p>
                  </a:txBody>
                  <a:tcPr marL="68580" marR="68580" marT="34290" marB="34290"/>
                </a:tc>
                <a:tc>
                  <a:txBody>
                    <a:bodyPr/>
                    <a:lstStyle/>
                    <a:p>
                      <a:r>
                        <a:rPr lang="tr-TR" sz="1400" dirty="0">
                          <a:solidFill>
                            <a:srgbClr val="0070C0"/>
                          </a:solidFill>
                        </a:rPr>
                        <a:t>8</a:t>
                      </a:r>
                    </a:p>
                  </a:txBody>
                  <a:tcPr marL="68580" marR="68580" marT="34290" marB="34290"/>
                </a:tc>
                <a:tc>
                  <a:txBody>
                    <a:bodyPr/>
                    <a:lstStyle/>
                    <a:p>
                      <a:r>
                        <a:rPr lang="tr-TR" sz="1400" dirty="0">
                          <a:solidFill>
                            <a:srgbClr val="0070C0"/>
                          </a:solidFill>
                        </a:rPr>
                        <a:t>9</a:t>
                      </a:r>
                    </a:p>
                  </a:txBody>
                  <a:tcPr marL="68580" marR="68580" marT="34290" marB="34290"/>
                </a:tc>
                <a:tc>
                  <a:txBody>
                    <a:bodyPr/>
                    <a:lstStyle/>
                    <a:p>
                      <a:r>
                        <a:rPr lang="tr-TR" sz="1400" dirty="0">
                          <a:solidFill>
                            <a:srgbClr val="0070C0"/>
                          </a:solidFill>
                        </a:rPr>
                        <a:t>15</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89145635"/>
                  </a:ext>
                </a:extLst>
              </a:tr>
            </a:tbl>
          </a:graphicData>
        </a:graphic>
      </p:graphicFrame>
      <p:sp>
        <p:nvSpPr>
          <p:cNvPr id="5" name="TextBox 4">
            <a:extLst>
              <a:ext uri="{FF2B5EF4-FFF2-40B4-BE49-F238E27FC236}">
                <a16:creationId xmlns:a16="http://schemas.microsoft.com/office/drawing/2014/main" id="{D3E5E450-A783-4EF7-A267-6F26F4BB7F71}"/>
              </a:ext>
            </a:extLst>
          </p:cNvPr>
          <p:cNvSpPr txBox="1"/>
          <p:nvPr/>
        </p:nvSpPr>
        <p:spPr>
          <a:xfrm>
            <a:off x="3520911" y="2504584"/>
            <a:ext cx="3626762" cy="300082"/>
          </a:xfrm>
          <a:prstGeom prst="rect">
            <a:avLst/>
          </a:prstGeom>
          <a:noFill/>
        </p:spPr>
        <p:txBody>
          <a:bodyPr wrap="none" rtlCol="0">
            <a:spAutoFit/>
          </a:bodyPr>
          <a:lstStyle/>
          <a:p>
            <a:r>
              <a:rPr lang="tr-TR" sz="1350" dirty="0"/>
              <a:t>Boş hücreler için C-(</a:t>
            </a:r>
            <a:r>
              <a:rPr lang="tr-TR" sz="1350" dirty="0" err="1"/>
              <a:t>Ui+Vi</a:t>
            </a:r>
            <a:r>
              <a:rPr lang="tr-TR" sz="1350" dirty="0"/>
              <a:t>) ≤ 0 </a:t>
            </a:r>
            <a:r>
              <a:rPr lang="tr-TR" sz="1350" dirty="0" err="1"/>
              <a:t>min</a:t>
            </a:r>
            <a:r>
              <a:rPr lang="tr-TR" sz="1350" dirty="0"/>
              <a:t> problemler için</a:t>
            </a:r>
          </a:p>
        </p:txBody>
      </p:sp>
      <p:sp>
        <p:nvSpPr>
          <p:cNvPr id="6" name="TextBox 5">
            <a:extLst>
              <a:ext uri="{FF2B5EF4-FFF2-40B4-BE49-F238E27FC236}">
                <a16:creationId xmlns:a16="http://schemas.microsoft.com/office/drawing/2014/main" id="{BB7282D2-D165-4C3C-AC96-E34D37F69DE9}"/>
              </a:ext>
            </a:extLst>
          </p:cNvPr>
          <p:cNvSpPr txBox="1"/>
          <p:nvPr/>
        </p:nvSpPr>
        <p:spPr>
          <a:xfrm>
            <a:off x="1392810" y="5120522"/>
            <a:ext cx="1971052" cy="300082"/>
          </a:xfrm>
          <a:prstGeom prst="rect">
            <a:avLst/>
          </a:prstGeom>
          <a:noFill/>
        </p:spPr>
        <p:txBody>
          <a:bodyPr wrap="none" rtlCol="0">
            <a:spAutoFit/>
          </a:bodyPr>
          <a:lstStyle/>
          <a:p>
            <a:r>
              <a:rPr lang="tr-TR" sz="1350" dirty="0"/>
              <a:t>Dolu hücreler için </a:t>
            </a:r>
            <a:r>
              <a:rPr lang="tr-TR" sz="1350" dirty="0" err="1"/>
              <a:t>ci</a:t>
            </a:r>
            <a:r>
              <a:rPr lang="tr-TR" sz="1350" dirty="0"/>
              <a:t>=</a:t>
            </a:r>
            <a:r>
              <a:rPr lang="tr-TR" sz="1350" dirty="0" err="1"/>
              <a:t>ui+vi</a:t>
            </a:r>
            <a:endParaRPr lang="tr-TR" sz="1350" dirty="0"/>
          </a:p>
        </p:txBody>
      </p:sp>
      <p:sp>
        <p:nvSpPr>
          <p:cNvPr id="8" name="TextBox 7">
            <a:extLst>
              <a:ext uri="{FF2B5EF4-FFF2-40B4-BE49-F238E27FC236}">
                <a16:creationId xmlns:a16="http://schemas.microsoft.com/office/drawing/2014/main" id="{E10679AE-0324-42E9-9933-12C2C804C1CB}"/>
              </a:ext>
            </a:extLst>
          </p:cNvPr>
          <p:cNvSpPr txBox="1"/>
          <p:nvPr/>
        </p:nvSpPr>
        <p:spPr>
          <a:xfrm>
            <a:off x="4250430" y="1544179"/>
            <a:ext cx="2443129" cy="507831"/>
          </a:xfrm>
          <a:prstGeom prst="rect">
            <a:avLst/>
          </a:prstGeom>
          <a:noFill/>
        </p:spPr>
        <p:txBody>
          <a:bodyPr wrap="square" rtlCol="0">
            <a:spAutoFit/>
          </a:bodyPr>
          <a:lstStyle/>
          <a:p>
            <a:pPr algn="ctr"/>
            <a:r>
              <a:rPr lang="tr-TR" sz="1350" dirty="0"/>
              <a:t>Boş hücreler için </a:t>
            </a:r>
            <a:r>
              <a:rPr lang="tr-TR" sz="1350" dirty="0" err="1"/>
              <a:t>optimallik</a:t>
            </a:r>
            <a:r>
              <a:rPr lang="tr-TR" sz="1350" dirty="0"/>
              <a:t> şartı hesaplanır.</a:t>
            </a:r>
          </a:p>
        </p:txBody>
      </p:sp>
      <p:sp>
        <p:nvSpPr>
          <p:cNvPr id="9" name="Arrow: Down 8">
            <a:extLst>
              <a:ext uri="{FF2B5EF4-FFF2-40B4-BE49-F238E27FC236}">
                <a16:creationId xmlns:a16="http://schemas.microsoft.com/office/drawing/2014/main" id="{62E21F03-2E72-4C1A-84C8-C709AB431CD5}"/>
              </a:ext>
            </a:extLst>
          </p:cNvPr>
          <p:cNvSpPr/>
          <p:nvPr/>
        </p:nvSpPr>
        <p:spPr>
          <a:xfrm>
            <a:off x="5300748" y="2053603"/>
            <a:ext cx="363474" cy="484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7" name="TextBox 6">
            <a:extLst>
              <a:ext uri="{FF2B5EF4-FFF2-40B4-BE49-F238E27FC236}">
                <a16:creationId xmlns:a16="http://schemas.microsoft.com/office/drawing/2014/main" id="{413EBEEC-3811-4399-81C5-E1EE9434C384}"/>
              </a:ext>
            </a:extLst>
          </p:cNvPr>
          <p:cNvSpPr txBox="1"/>
          <p:nvPr/>
        </p:nvSpPr>
        <p:spPr>
          <a:xfrm>
            <a:off x="4731962" y="5120522"/>
            <a:ext cx="1028230" cy="300082"/>
          </a:xfrm>
          <a:prstGeom prst="rect">
            <a:avLst/>
          </a:prstGeom>
          <a:noFill/>
        </p:spPr>
        <p:txBody>
          <a:bodyPr wrap="none" rtlCol="0">
            <a:spAutoFit/>
          </a:bodyPr>
          <a:lstStyle/>
          <a:p>
            <a:r>
              <a:rPr lang="tr-TR" sz="1350" dirty="0"/>
              <a:t>Toplam = 86</a:t>
            </a:r>
          </a:p>
        </p:txBody>
      </p:sp>
    </p:spTree>
    <p:extLst>
      <p:ext uri="{BB962C8B-B14F-4D97-AF65-F5344CB8AC3E}">
        <p14:creationId xmlns:p14="http://schemas.microsoft.com/office/powerpoint/2010/main" val="3366376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EA57FF3-03FC-359E-31B1-5F21A86DA2B6}"/>
              </a:ext>
            </a:extLst>
          </p:cNvPr>
          <p:cNvSpPr>
            <a:spLocks noGrp="1"/>
          </p:cNvSpPr>
          <p:nvPr>
            <p:ph type="ctrTitle"/>
          </p:nvPr>
        </p:nvSpPr>
        <p:spPr/>
        <p:txBody>
          <a:bodyPr/>
          <a:lstStyle/>
          <a:p>
            <a:r>
              <a:rPr lang="tr-TR">
                <a:solidFill>
                  <a:srgbClr val="EA6131"/>
                </a:solidFill>
              </a:rPr>
              <a:t>E</a:t>
            </a:r>
            <a:r>
              <a:rPr lang="tr-TR"/>
              <a:t>n K</a:t>
            </a:r>
            <a:r>
              <a:rPr lang="tr-TR">
                <a:solidFill>
                  <a:srgbClr val="EA6131"/>
                </a:solidFill>
              </a:rPr>
              <a:t>ı</a:t>
            </a:r>
            <a:r>
              <a:rPr lang="tr-TR"/>
              <a:t>sa S</a:t>
            </a:r>
            <a:r>
              <a:rPr lang="tr-TR">
                <a:solidFill>
                  <a:srgbClr val="EA6131"/>
                </a:solidFill>
              </a:rPr>
              <a:t>ü</a:t>
            </a:r>
            <a:r>
              <a:rPr lang="tr-TR"/>
              <a:t>reli </a:t>
            </a:r>
            <a:r>
              <a:rPr lang="tr-TR">
                <a:solidFill>
                  <a:srgbClr val="EA6131"/>
                </a:solidFill>
              </a:rPr>
              <a:t>T</a:t>
            </a:r>
            <a:r>
              <a:rPr lang="tr-TR"/>
              <a:t>ransfer</a:t>
            </a:r>
          </a:p>
        </p:txBody>
      </p:sp>
    </p:spTree>
    <p:extLst>
      <p:ext uri="{BB962C8B-B14F-4D97-AF65-F5344CB8AC3E}">
        <p14:creationId xmlns:p14="http://schemas.microsoft.com/office/powerpoint/2010/main" val="255643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AEBCCF09-20E2-C541-DBBC-13E32790C85C}"/>
              </a:ext>
            </a:extLst>
          </p:cNvPr>
          <p:cNvSpPr>
            <a:spLocks noGrp="1"/>
          </p:cNvSpPr>
          <p:nvPr>
            <p:ph idx="1"/>
          </p:nvPr>
        </p:nvSpPr>
        <p:spPr/>
        <p:txBody>
          <a:bodyPr/>
          <a:lstStyle/>
          <a:p>
            <a:pPr>
              <a:buFont typeface="Monotype Sorts" pitchFamily="2" charset="2"/>
              <a:buNone/>
            </a:pPr>
            <a:r>
              <a:rPr lang="en-US" altLang="tr-TR"/>
              <a:t>		</a:t>
            </a:r>
            <a:r>
              <a:rPr lang="tr-TR" altLang="tr-TR"/>
              <a:t>Kaynaktan hedef noktalara gönderilecek miktarları belirlemek için kurulan doğrusal programlama modeli aşağıdaki gibi tasarlanır. Burada </a:t>
            </a:r>
            <a:r>
              <a:rPr lang="en-US" altLang="tr-TR" i="1"/>
              <a:t>x</a:t>
            </a:r>
            <a:r>
              <a:rPr lang="en-US" altLang="tr-TR" i="1" baseline="-25000"/>
              <a:t>ij </a:t>
            </a:r>
            <a:r>
              <a:rPr lang="tr-TR" altLang="tr-TR"/>
              <a:t>i kaynağından j hedefine gönderilecek miktarı cij bunun maliyetini göstermektedir. </a:t>
            </a:r>
            <a:endParaRPr lang="en-US" altLang="tr-TR"/>
          </a:p>
          <a:p>
            <a:pPr>
              <a:lnSpc>
                <a:spcPct val="70000"/>
              </a:lnSpc>
              <a:buFont typeface="Monotype Sorts" pitchFamily="2" charset="2"/>
              <a:buNone/>
            </a:pPr>
            <a:r>
              <a:rPr lang="en-US" altLang="tr-TR" sz="900"/>
              <a:t>                     </a:t>
            </a:r>
          </a:p>
          <a:p>
            <a:pPr>
              <a:lnSpc>
                <a:spcPct val="70000"/>
              </a:lnSpc>
              <a:buFont typeface="Monotype Sorts" pitchFamily="2" charset="2"/>
              <a:buNone/>
            </a:pPr>
            <a:r>
              <a:rPr lang="en-US" altLang="tr-TR"/>
              <a:t>  Min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en-US" altLang="tr-TR" i="1"/>
              <a:t>s</a:t>
            </a:r>
            <a:r>
              <a:rPr lang="en-US" altLang="tr-TR" i="1" baseline="-25000"/>
              <a:t>i</a:t>
            </a:r>
            <a:r>
              <a:rPr lang="en-US" altLang="tr-TR"/>
              <a:t>  </a:t>
            </a:r>
            <a:r>
              <a:rPr lang="tr-TR" altLang="tr-TR"/>
              <a:t>           Her bir i kaynağı için </a:t>
            </a:r>
            <a:r>
              <a:rPr lang="en-US" altLang="tr-TR"/>
              <a:t>(</a:t>
            </a:r>
            <a:r>
              <a:rPr lang="tr-TR" altLang="tr-TR">
                <a:solidFill>
                  <a:srgbClr val="FF0000"/>
                </a:solidFill>
              </a:rP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en-US" altLang="tr-TR" i="1"/>
              <a:t>d</a:t>
            </a:r>
            <a:r>
              <a:rPr lang="en-US" altLang="tr-TR" i="1" baseline="-25000"/>
              <a:t>j</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solidFill>
                  <a:srgbClr val="FF0000"/>
                </a:solidFill>
              </a:rPr>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endParaRPr lang="en-US" altLang="tr-TR" i="1"/>
          </a:p>
          <a:p>
            <a:endParaRPr lang="tr-TR"/>
          </a:p>
        </p:txBody>
      </p:sp>
      <p:sp>
        <p:nvSpPr>
          <p:cNvPr id="3" name="Başlık 2">
            <a:extLst>
              <a:ext uri="{FF2B5EF4-FFF2-40B4-BE49-F238E27FC236}">
                <a16:creationId xmlns:a16="http://schemas.microsoft.com/office/drawing/2014/main" id="{FB238976-0342-DC25-1DFE-AB173E6AAF1C}"/>
              </a:ext>
            </a:extLst>
          </p:cNvPr>
          <p:cNvSpPr>
            <a:spLocks noGrp="1"/>
          </p:cNvSpPr>
          <p:nvPr>
            <p:ph type="title"/>
          </p:nvPr>
        </p:nvSpPr>
        <p:spPr/>
        <p:txBody>
          <a:bodyPr vert="horz" lIns="91440" tIns="45720" rIns="91440" bIns="45720" rtlCol="0" anchor="ctr">
            <a:normAutofit/>
          </a:bodyPr>
          <a:lstStyle/>
          <a:p>
            <a:r>
              <a:rPr lang="tr-TR" altLang="tr-TR"/>
              <a:t>DP modeli</a:t>
            </a:r>
            <a:endParaRPr lang="tr-TR"/>
          </a:p>
        </p:txBody>
      </p:sp>
      <p:sp>
        <p:nvSpPr>
          <p:cNvPr id="4" name="Dikdörtgen: Köşeleri Yuvarlatılmış 3">
            <a:extLst>
              <a:ext uri="{FF2B5EF4-FFF2-40B4-BE49-F238E27FC236}">
                <a16:creationId xmlns:a16="http://schemas.microsoft.com/office/drawing/2014/main" id="{44A8730F-7F85-63B6-53D3-A8C20EA9844C}"/>
              </a:ext>
            </a:extLst>
          </p:cNvPr>
          <p:cNvSpPr/>
          <p:nvPr/>
        </p:nvSpPr>
        <p:spPr>
          <a:xfrm>
            <a:off x="755576" y="2852936"/>
            <a:ext cx="5256584" cy="1152128"/>
          </a:xfrm>
          <a:prstGeom prst="roundRect">
            <a:avLst/>
          </a:prstGeom>
          <a:noFill/>
          <a:ln>
            <a:solidFill>
              <a:srgbClr val="EA61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97242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B83008A4-D624-542B-C96C-F5D02E7687C4}"/>
                  </a:ext>
                </a:extLst>
              </p:cNvPr>
              <p:cNvSpPr>
                <a:spLocks noGrp="1"/>
              </p:cNvSpPr>
              <p:nvPr>
                <p:ph idx="1"/>
              </p:nvPr>
            </p:nvSpPr>
            <p:spPr/>
            <p:txBody>
              <a:bodyPr>
                <a:normAutofit/>
              </a:bodyPr>
              <a:lstStyle/>
              <a:p>
                <a:pPr>
                  <a:buFont typeface="Arial" panose="020B0604020202020204" pitchFamily="34" charset="0"/>
                  <a:buChar char="•"/>
                </a:pPr>
                <a:r>
                  <a:rPr lang="tr-TR"/>
                  <a:t>Maliyet esas alınan problemlerde maliyet taşınan miktarla doğru orantılı olarak değişmektedir. Oysa, bir miktar ürünün taşınması tüm miktar için aynıdır. </a:t>
                </a:r>
              </a:p>
              <a:p>
                <a:pPr>
                  <a:buFont typeface="Arial" panose="020B0604020202020204" pitchFamily="34" charset="0"/>
                  <a:buChar char="•"/>
                </a:pPr>
                <a:endParaRPr lang="tr-TR"/>
              </a:p>
              <a:p>
                <a:pPr>
                  <a:buFont typeface="Arial" panose="020B0604020202020204" pitchFamily="34" charset="0"/>
                  <a:buChar char="•"/>
                </a:pPr>
                <a:r>
                  <a:rPr lang="tr-TR"/>
                  <a:t>Problem bir tamsayılı programlama problemi olarak ele alınabilir. </a:t>
                </a:r>
              </a:p>
              <a:p>
                <a:pPr>
                  <a:buFont typeface="Arial" panose="020B0604020202020204" pitchFamily="34" charset="0"/>
                  <a:buChar char="•"/>
                </a:pPr>
                <a:endParaRPr lang="tr-TR"/>
              </a:p>
              <a:p>
                <a:r>
                  <a:rPr lang="tr-TR">
                    <a:effectLst/>
                  </a:rPr>
                  <a:t>Probleme ait genel doğrusal programlama formu;</a:t>
                </a: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𝑇</m:t>
                      </m:r>
                      <m:r>
                        <a:rPr lang="tr-TR" i="1" smtClean="0">
                          <a:effectLst/>
                          <a:latin typeface="Cambria Math" panose="02040503050406030204" pitchFamily="18" charset="0"/>
                        </a:rPr>
                        <m:t> =</m:t>
                      </m:r>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𝑖</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𝑛</m:t>
                          </m:r>
                        </m:sup>
                        <m:e>
                          <m:nary>
                            <m:naryPr>
                              <m:chr m:val="∑"/>
                              <m:ctrlPr>
                                <a:rPr lang="tr-TR" i="1" smtClean="0">
                                  <a:effectLst/>
                                  <a:latin typeface="Cambria Math" panose="02040503050406030204" pitchFamily="18" charset="0"/>
                                </a:rPr>
                              </m:ctrlPr>
                            </m:naryPr>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𝑗</m:t>
                                  </m:r>
                                  <m:r>
                                    <a:rPr lang="tr-TR" i="1" smtClean="0">
                                      <a:effectLst/>
                                      <a:latin typeface="Cambria Math" panose="02040503050406030204" pitchFamily="18" charset="0"/>
                                    </a:rPr>
                                    <m:t>=1</m:t>
                                  </m:r>
                                </m:e>
                              </m:d>
                            </m:sub>
                            <m:sup>
                              <m:r>
                                <a:rPr lang="tr-TR" i="1" smtClean="0">
                                  <a:effectLst/>
                                  <a:latin typeface="Cambria Math" panose="02040503050406030204" pitchFamily="18" charset="0"/>
                                </a:rPr>
                                <m:t>𝑚</m:t>
                              </m:r>
                            </m:sup>
                            <m:e>
                              <m:sSub>
                                <m:sSubPr>
                                  <m:ctrlPr>
                                    <a:rPr lang="tr-TR" i="1" smtClean="0">
                                      <a:effectLst/>
                                      <a:latin typeface="Cambria Math" panose="02040503050406030204" pitchFamily="18" charset="0"/>
                                    </a:rPr>
                                  </m:ctrlPr>
                                </m:sSubPr>
                                <m:e>
                                  <m:r>
                                    <a:rPr lang="tr-TR" b="0"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𝑡</m:t>
                                  </m:r>
                                </m:e>
                                <m:sub>
                                  <m:r>
                                    <a:rPr lang="tr-TR" b="0" i="1" smtClean="0">
                                      <a:effectLst/>
                                      <a:latin typeface="Cambria Math" panose="02040503050406030204" pitchFamily="18" charset="0"/>
                                    </a:rPr>
                                    <m:t>𝑖𝑗</m:t>
                                  </m:r>
                                </m:sub>
                              </m:sSub>
                            </m:e>
                          </m:nary>
                        </m:e>
                      </m:nary>
                    </m:oMath>
                  </m:oMathPara>
                </a14:m>
                <a:endParaRPr lang="tr-TR">
                  <a:effectLst/>
                </a:endParaRPr>
              </a:p>
              <a:p>
                <a:pPr>
                  <a:lnSpc>
                    <a:spcPct val="100000"/>
                  </a:lnSpc>
                </a:pPr>
                <a:r>
                  <a:rPr lang="tr-TR"/>
                  <a:t>Arz Kısıtları</a:t>
                </a:r>
                <a:endParaRPr lang="tr-TR">
                  <a:effectLst/>
                </a:endParaRPr>
              </a:p>
              <a:p>
                <a:pPr/>
                <a14:m>
                  <m:oMathPara xmlns:m="http://schemas.openxmlformats.org/officeDocument/2006/math">
                    <m:oMathParaPr>
                      <m:jc m:val="centerGroup"/>
                    </m:oMathParaPr>
                    <m:oMath xmlns:m="http://schemas.openxmlformats.org/officeDocument/2006/math">
                      <m:nary>
                        <m:naryPr>
                          <m:chr m:val="∑"/>
                          <m:ctrlPr>
                            <a:rPr lang="tr-TR" i="1" smtClean="0">
                              <a:latin typeface="Cambria Math" panose="02040503050406030204" pitchFamily="18" charset="0"/>
                            </a:rPr>
                          </m:ctrlPr>
                        </m:naryPr>
                        <m:sub>
                          <m:r>
                            <a:rPr lang="tr-TR" b="0" i="1" smtClean="0">
                              <a:latin typeface="Cambria Math" panose="02040503050406030204" pitchFamily="18" charset="0"/>
                            </a:rPr>
                            <m:t>𝑖</m:t>
                          </m:r>
                          <m:r>
                            <a:rPr lang="tr-TR" b="0" i="1" smtClean="0">
                              <a:latin typeface="Cambria Math" panose="02040503050406030204" pitchFamily="18" charset="0"/>
                            </a:rPr>
                            <m:t>=1</m:t>
                          </m:r>
                        </m:sub>
                        <m:sup>
                          <m:r>
                            <a:rPr lang="tr-TR" i="1" smtClean="0">
                              <a:latin typeface="Cambria Math" panose="02040503050406030204" pitchFamily="18" charset="0"/>
                            </a:rPr>
                            <m:t>𝑛</m:t>
                          </m:r>
                        </m:sup>
                        <m:e>
                          <m:sSub>
                            <m:sSubPr>
                              <m:ctrlPr>
                                <a:rPr lang="tr-TR" i="1" smtClean="0">
                                  <a:latin typeface="Cambria Math" panose="02040503050406030204" pitchFamily="18" charset="0"/>
                                </a:rPr>
                              </m:ctrlPr>
                            </m:sSubPr>
                            <m:e>
                              <m:r>
                                <a:rPr lang="tr-TR" i="1" smtClean="0">
                                  <a:latin typeface="Cambria Math" panose="02040503050406030204" pitchFamily="18" charset="0"/>
                                </a:rPr>
                                <m:t>𝑥</m:t>
                              </m:r>
                            </m:e>
                            <m:sub>
                              <m:r>
                                <a:rPr lang="tr-TR" b="0" i="1" smtClean="0">
                                  <a:latin typeface="Cambria Math" panose="02040503050406030204" pitchFamily="18" charset="0"/>
                                </a:rPr>
                                <m:t>𝑖𝑗</m:t>
                              </m:r>
                            </m:sub>
                          </m:sSub>
                        </m:e>
                      </m:nary>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𝐷</m:t>
                          </m:r>
                        </m:e>
                        <m:sub>
                          <m:r>
                            <a:rPr lang="tr-TR" b="0" i="1" smtClean="0">
                              <a:latin typeface="Cambria Math" panose="02040503050406030204" pitchFamily="18" charset="0"/>
                            </a:rPr>
                            <m:t>𝑗</m:t>
                          </m:r>
                        </m:sub>
                      </m:sSub>
                      <m:r>
                        <a:rPr lang="tr-TR" i="1" smtClean="0">
                          <a:latin typeface="Cambria Math" panose="02040503050406030204" pitchFamily="18" charset="0"/>
                        </a:rPr>
                        <m:t>, ∀</m:t>
                      </m:r>
                      <m:r>
                        <m:rPr>
                          <m:lit/>
                        </m:rPr>
                        <a:rPr lang="tr-TR" i="1">
                          <a:latin typeface="Cambria Math" panose="02040503050406030204" pitchFamily="18" charset="0"/>
                        </a:rPr>
                        <m:t> </m:t>
                      </m:r>
                      <m:r>
                        <a:rPr lang="tr-TR" i="1">
                          <a:latin typeface="Cambria Math" panose="02040503050406030204" pitchFamily="18" charset="0"/>
                        </a:rPr>
                        <m:t>𝑗</m:t>
                      </m:r>
                      <m:r>
                        <a:rPr lang="tr-TR" i="1">
                          <a:latin typeface="Cambria Math" panose="02040503050406030204" pitchFamily="18" charset="0"/>
                        </a:rPr>
                        <m:t>=</m:t>
                      </m:r>
                      <m:r>
                        <m:rPr>
                          <m:lit/>
                        </m:rPr>
                        <a:rPr lang="tr-TR" i="1">
                          <a:latin typeface="Cambria Math" panose="02040503050406030204" pitchFamily="18" charset="0"/>
                        </a:rPr>
                        <m:t>{</m:t>
                      </m:r>
                      <m:r>
                        <a:rPr lang="tr-TR" i="1">
                          <a:latin typeface="Cambria Math" panose="02040503050406030204" pitchFamily="18" charset="0"/>
                        </a:rPr>
                        <m:t>1,…,</m:t>
                      </m:r>
                      <m:r>
                        <a:rPr lang="tr-TR" i="1">
                          <a:latin typeface="Cambria Math" panose="02040503050406030204" pitchFamily="18" charset="0"/>
                        </a:rPr>
                        <m:t>𝑚</m:t>
                      </m:r>
                      <m:r>
                        <m:rPr>
                          <m:lit/>
                        </m:rPr>
                        <a:rPr lang="tr-TR" i="1">
                          <a:latin typeface="Cambria Math" panose="02040503050406030204" pitchFamily="18" charset="0"/>
                        </a:rPr>
                        <m:t>}</m:t>
                      </m:r>
                    </m:oMath>
                  </m:oMathPara>
                </a14:m>
                <a:endParaRPr lang="tr-TR"/>
              </a:p>
              <a:p>
                <a:r>
                  <a:rPr lang="tr-TR"/>
                  <a:t>Talep Kısıtları</a:t>
                </a:r>
              </a:p>
              <a:p>
                <a:pPr/>
                <a14:m>
                  <m:oMathPara xmlns:m="http://schemas.openxmlformats.org/officeDocument/2006/math">
                    <m:oMathParaPr>
                      <m:jc m:val="centerGroup"/>
                    </m:oMathParaPr>
                    <m:oMath xmlns:m="http://schemas.openxmlformats.org/officeDocument/2006/math">
                      <m:nary>
                        <m:naryPr>
                          <m:chr m:val="∑"/>
                          <m:ctrlPr>
                            <a:rPr lang="tr-TR" i="1" smtClean="0">
                              <a:effectLst/>
                              <a:latin typeface="Cambria Math" panose="02040503050406030204" pitchFamily="18" charset="0"/>
                            </a:rPr>
                          </m:ctrlPr>
                        </m:naryPr>
                        <m:sub>
                          <m:r>
                            <a:rPr lang="tr-TR" b="0" i="1" smtClean="0">
                              <a:effectLst/>
                              <a:latin typeface="Cambria Math" panose="02040503050406030204" pitchFamily="18" charset="0"/>
                            </a:rPr>
                            <m:t>𝑗</m:t>
                          </m:r>
                          <m:r>
                            <a:rPr lang="tr-TR" b="0" i="1" smtClean="0">
                              <a:effectLst/>
                              <a:latin typeface="Cambria Math" panose="02040503050406030204" pitchFamily="18" charset="0"/>
                            </a:rPr>
                            <m:t>=1</m:t>
                          </m:r>
                        </m:sub>
                        <m:sup>
                          <m:r>
                            <a:rPr lang="tr-TR" i="1">
                              <a:effectLst/>
                              <a:latin typeface="Cambria Math" panose="02040503050406030204" pitchFamily="18" charset="0"/>
                            </a:rPr>
                            <m:t>𝑚</m:t>
                          </m:r>
                        </m:sup>
                        <m:e>
                          <m:sSub>
                            <m:sSubPr>
                              <m:ctrlPr>
                                <a:rPr lang="tr-TR" i="1">
                                  <a:effectLst/>
                                  <a:latin typeface="Cambria Math" panose="02040503050406030204" pitchFamily="18" charset="0"/>
                                </a:rPr>
                              </m:ctrlPr>
                            </m:sSubPr>
                            <m:e>
                              <m:r>
                                <a:rPr lang="tr-TR" i="1">
                                  <a:effectLst/>
                                  <a:latin typeface="Cambria Math" panose="02040503050406030204" pitchFamily="18" charset="0"/>
                                </a:rPr>
                                <m:t>𝑥</m:t>
                              </m:r>
                            </m:e>
                            <m:sub>
                              <m:r>
                                <a:rPr lang="tr-TR" b="0" i="1" smtClean="0">
                                  <a:effectLst/>
                                  <a:latin typeface="Cambria Math" panose="02040503050406030204" pitchFamily="18" charset="0"/>
                                </a:rPr>
                                <m:t>𝑖𝑗</m:t>
                              </m:r>
                            </m:sub>
                          </m:sSub>
                        </m:e>
                      </m:nary>
                      <m:r>
                        <a:rPr lang="tr-TR" b="0" i="1" smtClean="0">
                          <a:effectLst/>
                          <a:latin typeface="Cambria Math" panose="02040503050406030204" pitchFamily="18" charset="0"/>
                        </a:rPr>
                        <m:t>=</m:t>
                      </m:r>
                      <m:sSub>
                        <m:sSubPr>
                          <m:ctrlPr>
                            <a:rPr lang="tr-TR" b="0" i="1" smtClean="0">
                              <a:effectLst/>
                              <a:latin typeface="Cambria Math" panose="02040503050406030204" pitchFamily="18" charset="0"/>
                            </a:rPr>
                          </m:ctrlPr>
                        </m:sSubPr>
                        <m:e>
                          <m:r>
                            <a:rPr lang="tr-TR" b="0" i="1" smtClean="0">
                              <a:effectLst/>
                              <a:latin typeface="Cambria Math" panose="02040503050406030204" pitchFamily="18" charset="0"/>
                            </a:rPr>
                            <m:t>𝐴</m:t>
                          </m:r>
                        </m:e>
                        <m:sub>
                          <m:r>
                            <a:rPr lang="tr-TR" b="0" i="1" smtClean="0">
                              <a:effectLst/>
                              <a:latin typeface="Cambria Math" panose="02040503050406030204" pitchFamily="18" charset="0"/>
                            </a:rPr>
                            <m:t>𝑖</m:t>
                          </m:r>
                        </m:sub>
                      </m:sSub>
                      <m:r>
                        <a:rPr lang="tr-TR" i="1">
                          <a:effectLst/>
                          <a:latin typeface="Cambria Math" panose="02040503050406030204" pitchFamily="18" charset="0"/>
                        </a:rPr>
                        <m:t>, </m:t>
                      </m:r>
                      <m:r>
                        <m:rPr>
                          <m:lit/>
                        </m:rPr>
                        <a:rPr lang="tr-TR" i="1">
                          <a:effectLst/>
                          <a:latin typeface="Cambria Math" panose="02040503050406030204" pitchFamily="18" charset="0"/>
                        </a:rPr>
                        <m:t> </m:t>
                      </m:r>
                      <m:r>
                        <a:rPr lang="tr-TR" i="1">
                          <a:effectLst/>
                          <a:latin typeface="Cambria Math" panose="02040503050406030204" pitchFamily="18" charset="0"/>
                        </a:rPr>
                        <m:t>∀</m:t>
                      </m:r>
                      <m:r>
                        <a:rPr lang="tr-TR" i="1">
                          <a:effectLst/>
                          <a:latin typeface="Cambria Math" panose="02040503050406030204" pitchFamily="18" charset="0"/>
                        </a:rPr>
                        <m:t>𝑖</m:t>
                      </m:r>
                      <m:r>
                        <a:rPr lang="tr-TR" i="1">
                          <a:effectLst/>
                          <a:latin typeface="Cambria Math" panose="02040503050406030204" pitchFamily="18" charset="0"/>
                        </a:rPr>
                        <m:t>=</m:t>
                      </m:r>
                      <m:r>
                        <m:rPr>
                          <m:lit/>
                        </m:rPr>
                        <a:rPr lang="tr-TR" i="1">
                          <a:effectLst/>
                          <a:latin typeface="Cambria Math" panose="02040503050406030204" pitchFamily="18" charset="0"/>
                        </a:rPr>
                        <m:t>{</m:t>
                      </m:r>
                      <m:r>
                        <a:rPr lang="tr-TR" i="1">
                          <a:effectLst/>
                          <a:latin typeface="Cambria Math" panose="02040503050406030204" pitchFamily="18" charset="0"/>
                        </a:rPr>
                        <m:t>1,…,</m:t>
                      </m:r>
                      <m:r>
                        <a:rPr lang="tr-TR" i="1">
                          <a:effectLst/>
                          <a:latin typeface="Cambria Math" panose="02040503050406030204" pitchFamily="18" charset="0"/>
                        </a:rPr>
                        <m:t>𝑛</m:t>
                      </m:r>
                      <m:r>
                        <m:rPr>
                          <m:lit/>
                        </m:rPr>
                        <a:rPr lang="tr-TR" i="1">
                          <a:effectLst/>
                          <a:latin typeface="Cambria Math" panose="02040503050406030204" pitchFamily="18" charset="0"/>
                        </a:rPr>
                        <m:t>}</m:t>
                      </m:r>
                      <m:r>
                        <a:rPr lang="tr-TR" i="1">
                          <a:effectLst/>
                          <a:latin typeface="Cambria Math" panose="02040503050406030204" pitchFamily="18" charset="0"/>
                        </a:rPr>
                        <m:t> </m:t>
                      </m:r>
                    </m:oMath>
                  </m:oMathPara>
                </a14:m>
                <a:endParaRPr lang="tr-TR"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𝑖</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𝑛</m:t>
                      </m:r>
                      <m:r>
                        <m:rPr>
                          <m:lit/>
                        </m:rPr>
                        <a:rPr lang="tr-TR" i="1" smtClean="0">
                          <a:effectLst/>
                          <a:latin typeface="Cambria Math" panose="02040503050406030204" pitchFamily="18" charset="0"/>
                        </a:rPr>
                        <m:t>}</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𝑣𝑒</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𝑗</m:t>
                      </m:r>
                      <m:r>
                        <a:rPr lang="tr-TR" i="1" smtClean="0">
                          <a:effectLst/>
                          <a:latin typeface="Cambria Math" panose="02040503050406030204" pitchFamily="18" charset="0"/>
                        </a:rPr>
                        <m:t>=</m:t>
                      </m:r>
                      <m:r>
                        <m:rPr>
                          <m:lit/>
                        </m:rPr>
                        <a:rPr lang="tr-TR" i="1" smtClean="0">
                          <a:effectLst/>
                          <a:latin typeface="Cambria Math" panose="02040503050406030204" pitchFamily="18" charset="0"/>
                        </a:rPr>
                        <m:t>{</m:t>
                      </m:r>
                      <m:r>
                        <a:rPr lang="tr-TR" i="1" smtClean="0">
                          <a:effectLst/>
                          <a:latin typeface="Cambria Math" panose="02040503050406030204" pitchFamily="18" charset="0"/>
                        </a:rPr>
                        <m:t>1,…,</m:t>
                      </m:r>
                      <m:r>
                        <a:rPr lang="tr-TR" i="1" smtClean="0">
                          <a:effectLst/>
                          <a:latin typeface="Cambria Math" panose="02040503050406030204" pitchFamily="18" charset="0"/>
                        </a:rPr>
                        <m:t>𝑚</m:t>
                      </m:r>
                      <m:r>
                        <m:rPr>
                          <m:lit/>
                        </m:rPr>
                        <a:rPr lang="tr-TR" i="1" smtClean="0">
                          <a:effectLst/>
                          <a:latin typeface="Cambria Math" panose="02040503050406030204" pitchFamily="18" charset="0"/>
                        </a:rPr>
                        <m:t>}</m:t>
                      </m:r>
                    </m:oMath>
                  </m:oMathPara>
                </a14:m>
                <a:endParaRPr lang="tr-TR"/>
              </a:p>
            </p:txBody>
          </p:sp>
        </mc:Choice>
        <mc:Fallback xmlns="">
          <p:sp>
            <p:nvSpPr>
              <p:cNvPr id="2" name="İçerik Yer Tutucusu 1">
                <a:extLst>
                  <a:ext uri="{FF2B5EF4-FFF2-40B4-BE49-F238E27FC236}">
                    <a16:creationId xmlns:a16="http://schemas.microsoft.com/office/drawing/2014/main" id="{B83008A4-D624-542B-C96C-F5D02E7687C4}"/>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A264806C-DD7C-94B9-06BA-B890FB6A78F7}"/>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341115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265C426-8A69-B70F-CDBC-B5519CB78811}"/>
                  </a:ext>
                </a:extLst>
              </p:cNvPr>
              <p:cNvSpPr>
                <a:spLocks noGrp="1"/>
              </p:cNvSpPr>
              <p:nvPr>
                <p:ph idx="1"/>
              </p:nvPr>
            </p:nvSpPr>
            <p:spPr/>
            <p:txBody>
              <a:bodyPr/>
              <a:lstStyle/>
              <a:p>
                <a:pPr>
                  <a:buFont typeface="Arial" panose="020B0604020202020204" pitchFamily="34" charset="0"/>
                  <a:buChar char="•"/>
                </a:pPr>
                <a:r>
                  <a:rPr lang="tr-TR">
                    <a:effectLst/>
                  </a:rPr>
                  <a:t>Tabloda görülen sürelerde, bazı askeri malzemelerin transferi gerçekleştirilecektir. En kısa süreyi esas alan transfer planını belirleyiniz.</a:t>
                </a: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effectLst/>
                </a:endParaRP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i="1" smtClean="0">
                            <a:effectLst/>
                            <a:latin typeface="Cambria Math" panose="02040503050406030204" pitchFamily="18" charset="0"/>
                          </a:rPr>
                          <m:t>𝑖𝑗</m:t>
                        </m:r>
                      </m:sub>
                    </m:sSub>
                  </m:oMath>
                </a14:m>
                <a:r>
                  <a:rPr lang="tr-TR">
                    <a:effectLst/>
                  </a:rPr>
                  <a:t>: i düğümünden j düğümüne taşıma varsa bir değilse sıfır değeri alan tam sayılı değişken,</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 </m:t>
                    </m:r>
                  </m:oMath>
                </a14:m>
                <a:r>
                  <a:rPr lang="tr-TR">
                    <a:effectLst/>
                  </a:rPr>
                  <a:t>i düğümünden j düğümüne taşınan miktarı göstermek üzere,</a:t>
                </a:r>
              </a:p>
              <a:p>
                <a:endParaRPr lang="tr-TR"/>
              </a:p>
              <a:p>
                <a:endParaRPr lang="tr-TR">
                  <a:effectLst/>
                </a:endParaRPr>
              </a:p>
              <a:p>
                <a:pPr>
                  <a:buFont typeface="Arial" panose="020B0604020202020204" pitchFamily="34" charset="0"/>
                  <a:buChar char="•"/>
                </a:pP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265C426-8A69-B70F-CDBC-B5519CB78811}"/>
                  </a:ext>
                </a:extLst>
              </p:cNvPr>
              <p:cNvSpPr>
                <a:spLocks noGrp="1" noRot="1" noChangeAspect="1" noMove="1" noResize="1" noEditPoints="1" noAdjustHandles="1" noChangeArrowheads="1" noChangeShapeType="1" noTextEdit="1"/>
              </p:cNvSpPr>
              <p:nvPr>
                <p:ph idx="1"/>
              </p:nvPr>
            </p:nvSpPr>
            <p:spPr>
              <a:blipFill>
                <a:blip r:embed="rId2"/>
                <a:stretch>
                  <a:fillRect l="-290" t="-375" r="-218"/>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B45D1155-8A93-B10F-6386-496711E2D38F}"/>
              </a:ext>
            </a:extLst>
          </p:cNvPr>
          <p:cNvSpPr>
            <a:spLocks noGrp="1"/>
          </p:cNvSpPr>
          <p:nvPr>
            <p:ph type="title"/>
          </p:nvPr>
        </p:nvSpPr>
        <p:spPr/>
        <p:txBody>
          <a:bodyPr/>
          <a:lstStyle/>
          <a:p>
            <a:r>
              <a:rPr lang="tr-TR"/>
              <a:t>Örnek</a:t>
            </a:r>
          </a:p>
        </p:txBody>
      </p:sp>
      <p:pic>
        <p:nvPicPr>
          <p:cNvPr id="5" name="Resim 4">
            <a:extLst>
              <a:ext uri="{FF2B5EF4-FFF2-40B4-BE49-F238E27FC236}">
                <a16:creationId xmlns:a16="http://schemas.microsoft.com/office/drawing/2014/main" id="{94BF5D88-1A21-EB37-B929-0F990C0322A2}"/>
              </a:ext>
            </a:extLst>
          </p:cNvPr>
          <p:cNvPicPr>
            <a:picLocks noChangeAspect="1"/>
          </p:cNvPicPr>
          <p:nvPr/>
        </p:nvPicPr>
        <p:blipFill>
          <a:blip r:embed="rId3"/>
          <a:stretch>
            <a:fillRect/>
          </a:stretch>
        </p:blipFill>
        <p:spPr>
          <a:xfrm>
            <a:off x="4355976" y="1916832"/>
            <a:ext cx="2448272" cy="1452909"/>
          </a:xfrm>
          <a:prstGeom prst="rect">
            <a:avLst/>
          </a:prstGeom>
        </p:spPr>
      </p:pic>
    </p:spTree>
    <p:extLst>
      <p:ext uri="{BB962C8B-B14F-4D97-AF65-F5344CB8AC3E}">
        <p14:creationId xmlns:p14="http://schemas.microsoft.com/office/powerpoint/2010/main" val="1816726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59628C22-041A-51CC-139E-BDE0658CF576}"/>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10 </m:t>
                      </m:r>
                      <m:r>
                        <a:rPr lang="tr-TR" i="1" smtClean="0">
                          <a:effectLst/>
                          <a:latin typeface="Cambria Math" panose="02040503050406030204" pitchFamily="18" charset="0"/>
                        </a:rPr>
                        <m:t>𝑦</m:t>
                      </m:r>
                      <m:r>
                        <a:rPr lang="tr-TR" i="1" smtClean="0">
                          <a:effectLst/>
                          <a:latin typeface="Cambria Math" panose="02040503050406030204" pitchFamily="18" charset="0"/>
                        </a:rPr>
                        <m:t>11 + 20 </m:t>
                      </m:r>
                      <m:r>
                        <a:rPr lang="tr-TR" i="1" smtClean="0">
                          <a:effectLst/>
                          <a:latin typeface="Cambria Math" panose="02040503050406030204" pitchFamily="18" charset="0"/>
                        </a:rPr>
                        <m:t>𝑦</m:t>
                      </m:r>
                      <m:r>
                        <a:rPr lang="tr-TR" i="1" smtClean="0">
                          <a:effectLst/>
                          <a:latin typeface="Cambria Math" panose="02040503050406030204" pitchFamily="18" charset="0"/>
                        </a:rPr>
                        <m:t>13 + 11 </m:t>
                      </m:r>
                      <m:r>
                        <a:rPr lang="tr-TR" i="1" smtClean="0">
                          <a:effectLst/>
                          <a:latin typeface="Cambria Math" panose="02040503050406030204" pitchFamily="18" charset="0"/>
                        </a:rPr>
                        <m:t>𝑦</m:t>
                      </m:r>
                      <m:r>
                        <a:rPr lang="tr-TR" i="1" smtClean="0">
                          <a:effectLst/>
                          <a:latin typeface="Cambria Math" panose="02040503050406030204" pitchFamily="18" charset="0"/>
                        </a:rPr>
                        <m:t>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21</m:t>
                          </m:r>
                        </m:sub>
                      </m:sSub>
                      <m:r>
                        <a:rPr lang="tr-TR">
                          <a:latin typeface="Cambria Math" panose="02040503050406030204" pitchFamily="18" charset="0"/>
                        </a:rPr>
                        <m:t>+ 7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22</m:t>
                          </m:r>
                        </m:sub>
                      </m:sSub>
                      <m:r>
                        <a:rPr lang="tr-TR">
                          <a:latin typeface="Cambria Math" panose="02040503050406030204" pitchFamily="18" charset="0"/>
                        </a:rPr>
                        <m:t>+ 9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23</m:t>
                          </m:r>
                        </m:sub>
                      </m:sSub>
                      <m:r>
                        <a:rPr lang="tr-TR">
                          <a:latin typeface="Cambria Math" panose="02040503050406030204" pitchFamily="18" charset="0"/>
                        </a:rPr>
                        <m:t>+ 20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24</m:t>
                          </m:r>
                        </m:sub>
                      </m:sSub>
                      <m:r>
                        <a:rPr lang="tr-TR">
                          <a:latin typeface="Cambria Math" panose="02040503050406030204" pitchFamily="18" charset="0"/>
                        </a:rPr>
                        <m:t>+12 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31</m:t>
                          </m:r>
                        </m:sub>
                      </m:sSub>
                      <m:r>
                        <a:rPr lang="tr-TR">
                          <a:latin typeface="Cambria Math" panose="02040503050406030204" pitchFamily="18" charset="0"/>
                        </a:rPr>
                        <m:t>+ 14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32</m:t>
                          </m:r>
                        </m:sub>
                      </m:sSub>
                      <m:r>
                        <a:rPr lang="tr-TR">
                          <a:latin typeface="Cambria Math" panose="02040503050406030204" pitchFamily="18" charset="0"/>
                        </a:rPr>
                        <m:t>+ 16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33</m:t>
                          </m:r>
                        </m:sub>
                      </m:sSub>
                      <m:r>
                        <a:rPr lang="tr-TR">
                          <a:latin typeface="Cambria Math" panose="02040503050406030204" pitchFamily="18" charset="0"/>
                        </a:rPr>
                        <m:t>+ 18 </m:t>
                      </m:r>
                      <m:sSub>
                        <m:sSubPr>
                          <m:ctrlPr>
                            <a:rPr lang="tr-TR" i="1">
                              <a:latin typeface="Cambria Math" panose="02040503050406030204" pitchFamily="18" charset="0"/>
                            </a:rPr>
                          </m:ctrlPr>
                        </m:sSubPr>
                        <m:e>
                          <m:r>
                            <a:rPr lang="tr-TR">
                              <a:latin typeface="Cambria Math" panose="02040503050406030204" pitchFamily="18" charset="0"/>
                            </a:rPr>
                            <m:t>𝑦</m:t>
                          </m:r>
                        </m:e>
                        <m:sub>
                          <m:r>
                            <a:rPr lang="tr-TR" b="0" i="1" smtClean="0">
                              <a:latin typeface="Cambria Math" panose="02040503050406030204" pitchFamily="18" charset="0"/>
                            </a:rPr>
                            <m:t>34</m:t>
                          </m:r>
                        </m:sub>
                      </m:sSub>
                    </m:oMath>
                  </m:oMathPara>
                </a14:m>
                <a:endParaRPr lang="tr-TR">
                  <a:effectLst/>
                </a:endParaRPr>
              </a:p>
              <a:p>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m:t>
                      </m:r>
                      <m:r>
                        <a:rPr lang="tr-TR" i="1" smtClean="0">
                          <a:effectLst/>
                          <a:latin typeface="Cambria Math" panose="02040503050406030204" pitchFamily="18" charset="0"/>
                        </a:rPr>
                        <m:t>𝑀</m:t>
                      </m:r>
                    </m:oMath>
                  </m:oMathPara>
                </a14:m>
                <a:endParaRPr lang="tr-TR">
                  <a:effectLst/>
                </a:endParaRPr>
              </a:p>
              <a:p>
                <a:pPr>
                  <a:lnSpc>
                    <a:spcPct val="100000"/>
                  </a:lnSpc>
                </a:pPr>
                <a:endParaRPr lang="tr-TR">
                  <a:effectLst/>
                </a:endParaRPr>
              </a:p>
              <a:p>
                <a:pPr>
                  <a:lnSpc>
                    <a:spcPct val="100000"/>
                  </a:lnSpc>
                </a:pPr>
                <a:r>
                  <a:rPr lang="tr-TR">
                    <a:effectLst/>
                  </a:rPr>
                  <a:t>Talep ve arz kısıtları; </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25 </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31</m:t>
                          </m:r>
                        </m:sub>
                      </m:sSub>
                      <m:r>
                        <a:rPr lang="tr-TR" i="1" smtClean="0">
                          <a:effectLst/>
                          <a:latin typeface="Cambria Math" panose="02040503050406030204" pitchFamily="18" charset="0"/>
                        </a:rPr>
                        <m:t>= 12</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32</m:t>
                          </m:r>
                        </m:sub>
                      </m:sSub>
                      <m:r>
                        <a:rPr lang="tr-TR" i="1" smtClean="0">
                          <a:effectLst/>
                          <a:latin typeface="Cambria Math" panose="02040503050406030204" pitchFamily="18" charset="0"/>
                        </a:rPr>
                        <m:t>= 8</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33</m:t>
                          </m:r>
                        </m:sub>
                      </m:sSub>
                      <m:r>
                        <a:rPr lang="tr-TR" i="1" smtClean="0">
                          <a:effectLst/>
                          <a:latin typeface="Cambria Math" panose="02040503050406030204" pitchFamily="18" charset="0"/>
                        </a:rPr>
                        <m:t>= 15</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24</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34</m:t>
                          </m:r>
                        </m:sub>
                      </m:sSub>
                      <m:r>
                        <a:rPr lang="tr-TR" i="1" smtClean="0">
                          <a:effectLst/>
                          <a:latin typeface="Cambria Math" panose="02040503050406030204" pitchFamily="18" charset="0"/>
                        </a:rPr>
                        <m:t>= 10</m:t>
                      </m:r>
                    </m:oMath>
                  </m:oMathPara>
                </a14:m>
                <a:endParaRPr lang="tr-TR"/>
              </a:p>
            </p:txBody>
          </p:sp>
        </mc:Choice>
        <mc:Fallback xmlns="">
          <p:sp>
            <p:nvSpPr>
              <p:cNvPr id="2" name="İçerik Yer Tutucusu 1">
                <a:extLst>
                  <a:ext uri="{FF2B5EF4-FFF2-40B4-BE49-F238E27FC236}">
                    <a16:creationId xmlns:a16="http://schemas.microsoft.com/office/drawing/2014/main" id="{59628C22-041A-51CC-139E-BDE0658CF576}"/>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22D4D6E6-BD80-A534-F620-649221FB4105}"/>
              </a:ext>
            </a:extLst>
          </p:cNvPr>
          <p:cNvSpPr>
            <a:spLocks noGrp="1"/>
          </p:cNvSpPr>
          <p:nvPr>
            <p:ph type="title"/>
          </p:nvPr>
        </p:nvSpPr>
        <p:spPr/>
        <p:txBody>
          <a:bodyPr/>
          <a:lstStyle/>
          <a:p>
            <a:r>
              <a:rPr lang="tr-TR"/>
              <a:t>Örnek</a:t>
            </a:r>
          </a:p>
        </p:txBody>
      </p:sp>
    </p:spTree>
    <p:extLst>
      <p:ext uri="{BB962C8B-B14F-4D97-AF65-F5344CB8AC3E}">
        <p14:creationId xmlns:p14="http://schemas.microsoft.com/office/powerpoint/2010/main" val="3236727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9DF5678-F7A6-B7E5-DCF8-A4646A589C8C}"/>
                  </a:ext>
                </a:extLst>
              </p:cNvPr>
              <p:cNvSpPr>
                <a:spLocks noGrp="1"/>
              </p:cNvSpPr>
              <p:nvPr>
                <p:ph idx="1"/>
              </p:nvPr>
            </p:nvSpPr>
            <p:spPr/>
            <p:txBody>
              <a:bodyPr/>
              <a:lstStyle/>
              <a:p>
                <a:pPr>
                  <a:buFont typeface="Arial" panose="020B0604020202020204" pitchFamily="34" charset="0"/>
                  <a:buChar char="•"/>
                </a:pPr>
                <a:r>
                  <a:rPr lang="tr-TR">
                    <a:effectLst/>
                  </a:rPr>
                  <a:t>İki fabrikadan dört depo ve beş müşteriye ve depolardan da müşterilere ürün dağıtımı yapılacaktır. Fabrikaların her ikisinin de kapasitesi 60000 birimdir. Depoların kapasiteleri, sırasıyla, 45000, 20000, 30000 ve 15000 birimdir. Müşterilerin talepleri, 30000, 23000, 15000, 32000 ve 16000 olarak belirlenmiştir. Birim taşıma maliyetleri Tabloda görülmektedir. Probleme ait matematik modeli kurunuz.</a:t>
                </a:r>
              </a:p>
              <a:p>
                <a:pPr>
                  <a:buFont typeface="Arial" panose="020B0604020202020204" pitchFamily="34" charset="0"/>
                  <a:buChar char="•"/>
                </a:pPr>
                <a:endParaRPr lang="tr-TR"/>
              </a:p>
              <a:p>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b="0" i="1" smtClean="0">
                            <a:effectLst/>
                            <a:latin typeface="Cambria Math" panose="02040503050406030204" pitchFamily="18" charset="0"/>
                          </a:rPr>
                          <m:t>𝑖𝑗</m:t>
                        </m:r>
                      </m:sub>
                    </m:sSub>
                    <m:r>
                      <a:rPr lang="tr-TR" i="1" smtClean="0">
                        <a:effectLst/>
                        <a:latin typeface="Cambria Math" panose="02040503050406030204" pitchFamily="18" charset="0"/>
                      </a:rPr>
                      <m:t>:</m:t>
                    </m:r>
                  </m:oMath>
                </a14:m>
                <a:r>
                  <a:rPr lang="tr-TR">
                    <a:effectLst/>
                  </a:rPr>
                  <a:t> Fabrika i'den Depo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Fabrika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𝐷</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b="0" i="1" smtClean="0">
                            <a:effectLst/>
                            <a:latin typeface="Cambria Math" panose="02040503050406030204" pitchFamily="18" charset="0"/>
                          </a:rPr>
                          <m:t>𝑖𝑗</m:t>
                        </m:r>
                      </m:sub>
                    </m:sSub>
                  </m:oMath>
                </a14:m>
                <a:r>
                  <a:rPr lang="tr-TR">
                    <a:effectLst/>
                  </a:rPr>
                  <a:t>: Depo i'den Müşteri j'ye taşınan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fabrikadan depolara gönderilen toplam miktar,</a:t>
                </a:r>
              </a:p>
              <a:p>
                <a:pPr>
                  <a:lnSpc>
                    <a:spcPct val="100000"/>
                  </a:lnSpc>
                </a:pPr>
                <a14:m>
                  <m:oMath xmlns:m="http://schemas.openxmlformats.org/officeDocument/2006/math">
                    <m:r>
                      <a:rPr lang="tr-TR" i="1" smtClean="0">
                        <a:effectLst/>
                        <a:latin typeface="Cambria Math" panose="02040503050406030204" pitchFamily="18" charset="0"/>
                      </a:rPr>
                      <m:t>𝐹</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fabrikadan müşterilere gönderilen toplam miktar,</a:t>
                </a:r>
              </a:p>
              <a:p>
                <a:pPr>
                  <a:lnSpc>
                    <a:spcPct val="100000"/>
                  </a:lnSpc>
                </a:pP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𝑀</m:t>
                        </m:r>
                      </m:e>
                      <m:sub>
                        <m:r>
                          <a:rPr lang="tr-TR" i="1" smtClean="0">
                            <a:effectLst/>
                            <a:latin typeface="Cambria Math" panose="02040503050406030204" pitchFamily="18" charset="0"/>
                          </a:rPr>
                          <m:t>𝑖</m:t>
                        </m:r>
                      </m:sub>
                    </m:sSub>
                  </m:oMath>
                </a14:m>
                <a:r>
                  <a:rPr lang="tr-TR">
                    <a:effectLst/>
                  </a:rPr>
                  <a:t>: i. müşteriye fabrikalardan gönderilen miktar,</a:t>
                </a:r>
              </a:p>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𝐷</m:t>
                        </m:r>
                      </m:e>
                      <m:sub>
                        <m:r>
                          <a:rPr lang="tr-TR" i="1" smtClean="0">
                            <a:effectLst/>
                            <a:latin typeface="Cambria Math" panose="02040503050406030204" pitchFamily="18" charset="0"/>
                          </a:rPr>
                          <m:t>𝑖</m:t>
                        </m:r>
                      </m:sub>
                    </m:sSub>
                  </m:oMath>
                </a14:m>
                <a:r>
                  <a:rPr lang="tr-TR">
                    <a:effectLst/>
                  </a:rPr>
                  <a:t>: i. müşteriye depolardan gönderilen miktar,</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C9DF5678-F7A6-B7E5-DCF8-A4646A589C8C}"/>
                  </a:ext>
                </a:extLst>
              </p:cNvPr>
              <p:cNvSpPr>
                <a:spLocks noGrp="1" noRot="1" noChangeAspect="1" noMove="1" noResize="1" noEditPoints="1" noAdjustHandles="1" noChangeArrowheads="1" noChangeShapeType="1" noTextEdit="1"/>
              </p:cNvSpPr>
              <p:nvPr>
                <p:ph idx="1"/>
              </p:nvPr>
            </p:nvSpPr>
            <p:spPr>
              <a:blipFill>
                <a:blip r:embed="rId2"/>
                <a:stretch>
                  <a:fillRect l="-290" t="-375" r="-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C5B3528D-626E-B813-3BD7-90F6BC92FDAD}"/>
              </a:ext>
            </a:extLst>
          </p:cNvPr>
          <p:cNvSpPr>
            <a:spLocks noGrp="1"/>
          </p:cNvSpPr>
          <p:nvPr>
            <p:ph type="title"/>
          </p:nvPr>
        </p:nvSpPr>
        <p:spPr/>
        <p:txBody>
          <a:bodyPr/>
          <a:lstStyle/>
          <a:p>
            <a:r>
              <a:rPr lang="tr-TR"/>
              <a:t>Fabrika-Depo-Müşteri</a:t>
            </a:r>
          </a:p>
        </p:txBody>
      </p:sp>
      <p:pic>
        <p:nvPicPr>
          <p:cNvPr id="5" name="Resim 4">
            <a:extLst>
              <a:ext uri="{FF2B5EF4-FFF2-40B4-BE49-F238E27FC236}">
                <a16:creationId xmlns:a16="http://schemas.microsoft.com/office/drawing/2014/main" id="{DC5D5DAF-945D-186C-44F6-BCCF344C9E2C}"/>
              </a:ext>
            </a:extLst>
          </p:cNvPr>
          <p:cNvPicPr>
            <a:picLocks noChangeAspect="1"/>
          </p:cNvPicPr>
          <p:nvPr/>
        </p:nvPicPr>
        <p:blipFill>
          <a:blip r:embed="rId3"/>
          <a:stretch>
            <a:fillRect/>
          </a:stretch>
        </p:blipFill>
        <p:spPr>
          <a:xfrm>
            <a:off x="5148064" y="2708920"/>
            <a:ext cx="3881692" cy="223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0901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D7F879CC-3D67-2AEE-3CF4-0423E5896A36}"/>
              </a:ext>
            </a:extLst>
          </p:cNvPr>
          <p:cNvSpPr>
            <a:spLocks noGrp="1"/>
          </p:cNvSpPr>
          <p:nvPr>
            <p:ph type="title"/>
          </p:nvPr>
        </p:nvSpPr>
        <p:spPr/>
        <p:txBody>
          <a:bodyPr/>
          <a:lstStyle/>
          <a:p>
            <a:endParaRPr lang="tr-TR"/>
          </a:p>
        </p:txBody>
      </p:sp>
      <p:sp>
        <p:nvSpPr>
          <p:cNvPr id="4" name="Oval 3">
            <a:extLst>
              <a:ext uri="{FF2B5EF4-FFF2-40B4-BE49-F238E27FC236}">
                <a16:creationId xmlns:a16="http://schemas.microsoft.com/office/drawing/2014/main" id="{96A1771A-8D5B-8214-B853-39F486EF7850}"/>
              </a:ext>
            </a:extLst>
          </p:cNvPr>
          <p:cNvSpPr/>
          <p:nvPr/>
        </p:nvSpPr>
        <p:spPr>
          <a:xfrm>
            <a:off x="1403648" y="1700808"/>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F1</a:t>
            </a:r>
          </a:p>
        </p:txBody>
      </p:sp>
      <p:sp>
        <p:nvSpPr>
          <p:cNvPr id="5" name="Oval 4">
            <a:extLst>
              <a:ext uri="{FF2B5EF4-FFF2-40B4-BE49-F238E27FC236}">
                <a16:creationId xmlns:a16="http://schemas.microsoft.com/office/drawing/2014/main" id="{802139D1-747C-4723-9E25-CFE0ABEC6E83}"/>
              </a:ext>
            </a:extLst>
          </p:cNvPr>
          <p:cNvSpPr/>
          <p:nvPr/>
        </p:nvSpPr>
        <p:spPr>
          <a:xfrm>
            <a:off x="1403648" y="2922004"/>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F2</a:t>
            </a:r>
          </a:p>
        </p:txBody>
      </p:sp>
      <p:sp>
        <p:nvSpPr>
          <p:cNvPr id="6" name="Oval 5">
            <a:extLst>
              <a:ext uri="{FF2B5EF4-FFF2-40B4-BE49-F238E27FC236}">
                <a16:creationId xmlns:a16="http://schemas.microsoft.com/office/drawing/2014/main" id="{29055A4B-4B74-A94A-F069-1B1E16CBA192}"/>
              </a:ext>
            </a:extLst>
          </p:cNvPr>
          <p:cNvSpPr/>
          <p:nvPr/>
        </p:nvSpPr>
        <p:spPr>
          <a:xfrm>
            <a:off x="3895052" y="1086827"/>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D1</a:t>
            </a:r>
          </a:p>
        </p:txBody>
      </p:sp>
      <p:sp>
        <p:nvSpPr>
          <p:cNvPr id="7" name="Oval 6">
            <a:extLst>
              <a:ext uri="{FF2B5EF4-FFF2-40B4-BE49-F238E27FC236}">
                <a16:creationId xmlns:a16="http://schemas.microsoft.com/office/drawing/2014/main" id="{A8D14652-7FAC-7185-8B79-EBA855248EC3}"/>
              </a:ext>
            </a:extLst>
          </p:cNvPr>
          <p:cNvSpPr/>
          <p:nvPr/>
        </p:nvSpPr>
        <p:spPr>
          <a:xfrm>
            <a:off x="3895052" y="2123588"/>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D2</a:t>
            </a:r>
          </a:p>
        </p:txBody>
      </p:sp>
      <p:sp>
        <p:nvSpPr>
          <p:cNvPr id="8" name="Oval 7">
            <a:extLst>
              <a:ext uri="{FF2B5EF4-FFF2-40B4-BE49-F238E27FC236}">
                <a16:creationId xmlns:a16="http://schemas.microsoft.com/office/drawing/2014/main" id="{D09E2C65-4F8F-2D00-8E1D-D9F43821723E}"/>
              </a:ext>
            </a:extLst>
          </p:cNvPr>
          <p:cNvSpPr/>
          <p:nvPr/>
        </p:nvSpPr>
        <p:spPr>
          <a:xfrm>
            <a:off x="3931100" y="3175059"/>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D3</a:t>
            </a:r>
          </a:p>
        </p:txBody>
      </p:sp>
      <p:sp>
        <p:nvSpPr>
          <p:cNvPr id="9" name="Oval 8">
            <a:extLst>
              <a:ext uri="{FF2B5EF4-FFF2-40B4-BE49-F238E27FC236}">
                <a16:creationId xmlns:a16="http://schemas.microsoft.com/office/drawing/2014/main" id="{18E033EF-0734-1C43-8B4E-08F1EE6EECEC}"/>
              </a:ext>
            </a:extLst>
          </p:cNvPr>
          <p:cNvSpPr/>
          <p:nvPr/>
        </p:nvSpPr>
        <p:spPr>
          <a:xfrm>
            <a:off x="3950003" y="4365104"/>
            <a:ext cx="648072" cy="6851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D4</a:t>
            </a:r>
          </a:p>
        </p:txBody>
      </p:sp>
      <p:sp>
        <p:nvSpPr>
          <p:cNvPr id="10" name="Oval 9">
            <a:extLst>
              <a:ext uri="{FF2B5EF4-FFF2-40B4-BE49-F238E27FC236}">
                <a16:creationId xmlns:a16="http://schemas.microsoft.com/office/drawing/2014/main" id="{B8D507E6-8972-CA4B-8DF6-69C9BC9A1BD8}"/>
              </a:ext>
            </a:extLst>
          </p:cNvPr>
          <p:cNvSpPr/>
          <p:nvPr/>
        </p:nvSpPr>
        <p:spPr>
          <a:xfrm>
            <a:off x="6706456" y="1324329"/>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M1</a:t>
            </a:r>
          </a:p>
        </p:txBody>
      </p:sp>
      <p:sp>
        <p:nvSpPr>
          <p:cNvPr id="11" name="Oval 10">
            <a:extLst>
              <a:ext uri="{FF2B5EF4-FFF2-40B4-BE49-F238E27FC236}">
                <a16:creationId xmlns:a16="http://schemas.microsoft.com/office/drawing/2014/main" id="{6412CE85-F9E4-625A-5CD5-68E3DDEB1556}"/>
              </a:ext>
            </a:extLst>
          </p:cNvPr>
          <p:cNvSpPr/>
          <p:nvPr/>
        </p:nvSpPr>
        <p:spPr>
          <a:xfrm>
            <a:off x="6706456" y="2242104"/>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M2</a:t>
            </a:r>
          </a:p>
        </p:txBody>
      </p:sp>
      <p:sp>
        <p:nvSpPr>
          <p:cNvPr id="12" name="Oval 11">
            <a:extLst>
              <a:ext uri="{FF2B5EF4-FFF2-40B4-BE49-F238E27FC236}">
                <a16:creationId xmlns:a16="http://schemas.microsoft.com/office/drawing/2014/main" id="{9262B3FE-DC3C-55FE-1448-63468EA10C9B}"/>
              </a:ext>
            </a:extLst>
          </p:cNvPr>
          <p:cNvSpPr/>
          <p:nvPr/>
        </p:nvSpPr>
        <p:spPr>
          <a:xfrm>
            <a:off x="6706456" y="3280746"/>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M3</a:t>
            </a:r>
          </a:p>
        </p:txBody>
      </p:sp>
      <p:sp>
        <p:nvSpPr>
          <p:cNvPr id="13" name="Oval 12">
            <a:extLst>
              <a:ext uri="{FF2B5EF4-FFF2-40B4-BE49-F238E27FC236}">
                <a16:creationId xmlns:a16="http://schemas.microsoft.com/office/drawing/2014/main" id="{C2E3C3C3-0BC5-284F-6E83-C84BAA2757D1}"/>
              </a:ext>
            </a:extLst>
          </p:cNvPr>
          <p:cNvSpPr/>
          <p:nvPr/>
        </p:nvSpPr>
        <p:spPr>
          <a:xfrm>
            <a:off x="6732240" y="4256887"/>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M4</a:t>
            </a:r>
          </a:p>
        </p:txBody>
      </p:sp>
      <p:sp>
        <p:nvSpPr>
          <p:cNvPr id="14" name="Oval 13">
            <a:extLst>
              <a:ext uri="{FF2B5EF4-FFF2-40B4-BE49-F238E27FC236}">
                <a16:creationId xmlns:a16="http://schemas.microsoft.com/office/drawing/2014/main" id="{E0F08040-D787-34A8-AEFA-408BA5035503}"/>
              </a:ext>
            </a:extLst>
          </p:cNvPr>
          <p:cNvSpPr/>
          <p:nvPr/>
        </p:nvSpPr>
        <p:spPr>
          <a:xfrm>
            <a:off x="6732240" y="5229200"/>
            <a:ext cx="792088" cy="796908"/>
          </a:xfrm>
          <a:prstGeom prst="ellipse">
            <a:avLst/>
          </a:prstGeom>
          <a:solidFill>
            <a:srgbClr val="EA61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t>M5</a:t>
            </a:r>
          </a:p>
        </p:txBody>
      </p:sp>
      <p:cxnSp>
        <p:nvCxnSpPr>
          <p:cNvPr id="16" name="Düz Ok Bağlayıcısı 15">
            <a:extLst>
              <a:ext uri="{FF2B5EF4-FFF2-40B4-BE49-F238E27FC236}">
                <a16:creationId xmlns:a16="http://schemas.microsoft.com/office/drawing/2014/main" id="{8413C0C3-C598-9930-E191-42F70CBB6D98}"/>
              </a:ext>
            </a:extLst>
          </p:cNvPr>
          <p:cNvCxnSpPr>
            <a:stCxn id="4" idx="6"/>
            <a:endCxn id="6" idx="2"/>
          </p:cNvCxnSpPr>
          <p:nvPr/>
        </p:nvCxnSpPr>
        <p:spPr>
          <a:xfrm flipV="1">
            <a:off x="1979712" y="1429411"/>
            <a:ext cx="1915340" cy="5594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91583037-2D2C-6E0D-050E-CC08A874BD48}"/>
              </a:ext>
            </a:extLst>
          </p:cNvPr>
          <p:cNvCxnSpPr>
            <a:cxnSpLocks/>
          </p:cNvCxnSpPr>
          <p:nvPr/>
        </p:nvCxnSpPr>
        <p:spPr>
          <a:xfrm>
            <a:off x="1979712" y="1949383"/>
            <a:ext cx="1915340" cy="4773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9F34ACC7-59E6-062A-422A-DEB47EEAEDBB}"/>
              </a:ext>
            </a:extLst>
          </p:cNvPr>
          <p:cNvCxnSpPr>
            <a:stCxn id="4" idx="6"/>
            <a:endCxn id="8" idx="2"/>
          </p:cNvCxnSpPr>
          <p:nvPr/>
        </p:nvCxnSpPr>
        <p:spPr>
          <a:xfrm>
            <a:off x="1979712" y="1988840"/>
            <a:ext cx="1951388" cy="1528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129C3184-632F-C34B-F3AF-2183F47CCAED}"/>
              </a:ext>
            </a:extLst>
          </p:cNvPr>
          <p:cNvCxnSpPr>
            <a:stCxn id="4" idx="6"/>
            <a:endCxn id="9" idx="2"/>
          </p:cNvCxnSpPr>
          <p:nvPr/>
        </p:nvCxnSpPr>
        <p:spPr>
          <a:xfrm>
            <a:off x="1979712" y="1988840"/>
            <a:ext cx="1970291" cy="27188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a:extLst>
              <a:ext uri="{FF2B5EF4-FFF2-40B4-BE49-F238E27FC236}">
                <a16:creationId xmlns:a16="http://schemas.microsoft.com/office/drawing/2014/main" id="{EC0F371E-D628-6CD1-631E-F3A150FF7A34}"/>
              </a:ext>
            </a:extLst>
          </p:cNvPr>
          <p:cNvCxnSpPr>
            <a:stCxn id="5" idx="6"/>
            <a:endCxn id="6" idx="2"/>
          </p:cNvCxnSpPr>
          <p:nvPr/>
        </p:nvCxnSpPr>
        <p:spPr>
          <a:xfrm flipV="1">
            <a:off x="1979712" y="1429411"/>
            <a:ext cx="1915340" cy="178062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8B371872-5E43-95A7-21EB-EEC9BC61F8DD}"/>
              </a:ext>
            </a:extLst>
          </p:cNvPr>
          <p:cNvCxnSpPr>
            <a:stCxn id="5" idx="6"/>
            <a:endCxn id="7" idx="2"/>
          </p:cNvCxnSpPr>
          <p:nvPr/>
        </p:nvCxnSpPr>
        <p:spPr>
          <a:xfrm flipV="1">
            <a:off x="1979712" y="2466172"/>
            <a:ext cx="1915340" cy="7438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a:extLst>
              <a:ext uri="{FF2B5EF4-FFF2-40B4-BE49-F238E27FC236}">
                <a16:creationId xmlns:a16="http://schemas.microsoft.com/office/drawing/2014/main" id="{C241DCBE-64CD-70B6-BF59-CE3D2E70B7BA}"/>
              </a:ext>
            </a:extLst>
          </p:cNvPr>
          <p:cNvCxnSpPr>
            <a:stCxn id="5" idx="6"/>
            <a:endCxn id="8" idx="2"/>
          </p:cNvCxnSpPr>
          <p:nvPr/>
        </p:nvCxnSpPr>
        <p:spPr>
          <a:xfrm>
            <a:off x="1979712" y="3210036"/>
            <a:ext cx="1951388" cy="30760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5630DD8D-9F15-0070-EBEB-2D4D758C93F7}"/>
              </a:ext>
            </a:extLst>
          </p:cNvPr>
          <p:cNvCxnSpPr>
            <a:stCxn id="5" idx="6"/>
            <a:endCxn id="9" idx="2"/>
          </p:cNvCxnSpPr>
          <p:nvPr/>
        </p:nvCxnSpPr>
        <p:spPr>
          <a:xfrm>
            <a:off x="1979712" y="3210036"/>
            <a:ext cx="1970291" cy="149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B6835DAF-A5C5-E067-D321-8D05E5F9D5DF}"/>
              </a:ext>
            </a:extLst>
          </p:cNvPr>
          <p:cNvCxnSpPr>
            <a:stCxn id="6" idx="6"/>
            <a:endCxn id="10" idx="2"/>
          </p:cNvCxnSpPr>
          <p:nvPr/>
        </p:nvCxnSpPr>
        <p:spPr>
          <a:xfrm>
            <a:off x="4543124" y="1429411"/>
            <a:ext cx="2163332" cy="29337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Düz Ok Bağlayıcısı 33">
            <a:extLst>
              <a:ext uri="{FF2B5EF4-FFF2-40B4-BE49-F238E27FC236}">
                <a16:creationId xmlns:a16="http://schemas.microsoft.com/office/drawing/2014/main" id="{3D1C62F0-5E1B-7261-828D-55666D732849}"/>
              </a:ext>
            </a:extLst>
          </p:cNvPr>
          <p:cNvCxnSpPr>
            <a:stCxn id="6" idx="6"/>
            <a:endCxn id="11" idx="2"/>
          </p:cNvCxnSpPr>
          <p:nvPr/>
        </p:nvCxnSpPr>
        <p:spPr>
          <a:xfrm>
            <a:off x="4543124" y="1429411"/>
            <a:ext cx="2163332" cy="121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Düz Ok Bağlayıcısı 35">
            <a:extLst>
              <a:ext uri="{FF2B5EF4-FFF2-40B4-BE49-F238E27FC236}">
                <a16:creationId xmlns:a16="http://schemas.microsoft.com/office/drawing/2014/main" id="{3A5E0920-E43C-A1BF-A4CD-F3D7D7E1CE19}"/>
              </a:ext>
            </a:extLst>
          </p:cNvPr>
          <p:cNvCxnSpPr>
            <a:cxnSpLocks/>
            <a:stCxn id="6" idx="6"/>
            <a:endCxn id="12" idx="2"/>
          </p:cNvCxnSpPr>
          <p:nvPr/>
        </p:nvCxnSpPr>
        <p:spPr>
          <a:xfrm>
            <a:off x="4543124" y="1429411"/>
            <a:ext cx="2163332" cy="224978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Düz Ok Bağlayıcısı 37">
            <a:extLst>
              <a:ext uri="{FF2B5EF4-FFF2-40B4-BE49-F238E27FC236}">
                <a16:creationId xmlns:a16="http://schemas.microsoft.com/office/drawing/2014/main" id="{45BCDE22-4D68-AE50-EF0C-47768F81BBF1}"/>
              </a:ext>
            </a:extLst>
          </p:cNvPr>
          <p:cNvCxnSpPr>
            <a:stCxn id="6" idx="6"/>
            <a:endCxn id="13" idx="2"/>
          </p:cNvCxnSpPr>
          <p:nvPr/>
        </p:nvCxnSpPr>
        <p:spPr>
          <a:xfrm>
            <a:off x="4543124" y="1429411"/>
            <a:ext cx="2189116" cy="32259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4ABC8A77-72BC-774A-A071-F501FEB4E6F4}"/>
              </a:ext>
            </a:extLst>
          </p:cNvPr>
          <p:cNvCxnSpPr>
            <a:stCxn id="6" idx="6"/>
            <a:endCxn id="14" idx="2"/>
          </p:cNvCxnSpPr>
          <p:nvPr/>
        </p:nvCxnSpPr>
        <p:spPr>
          <a:xfrm>
            <a:off x="4543124" y="1429411"/>
            <a:ext cx="2189116" cy="419824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958F98CA-8B52-6FEA-D859-1F64F4FD3897}"/>
              </a:ext>
            </a:extLst>
          </p:cNvPr>
          <p:cNvCxnSpPr>
            <a:cxnSpLocks/>
            <a:stCxn id="7" idx="6"/>
          </p:cNvCxnSpPr>
          <p:nvPr/>
        </p:nvCxnSpPr>
        <p:spPr>
          <a:xfrm flipV="1">
            <a:off x="4543124" y="1722783"/>
            <a:ext cx="2137257" cy="743389"/>
          </a:xfrm>
          <a:prstGeom prst="curvedConnector3">
            <a:avLst>
              <a:gd name="adj1" fmla="val 352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Bağlayıcı: Dirsek 45">
            <a:extLst>
              <a:ext uri="{FF2B5EF4-FFF2-40B4-BE49-F238E27FC236}">
                <a16:creationId xmlns:a16="http://schemas.microsoft.com/office/drawing/2014/main" id="{E406BE4D-7125-FCCD-7336-DF35686A0968}"/>
              </a:ext>
            </a:extLst>
          </p:cNvPr>
          <p:cNvCxnSpPr>
            <a:cxnSpLocks/>
            <a:stCxn id="5" idx="4"/>
            <a:endCxn id="14" idx="2"/>
          </p:cNvCxnSpPr>
          <p:nvPr/>
        </p:nvCxnSpPr>
        <p:spPr>
          <a:xfrm rot="16200000" flipH="1">
            <a:off x="3147167" y="2042581"/>
            <a:ext cx="2129586"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Bağlayıcı: Dirsek 49">
            <a:extLst>
              <a:ext uri="{FF2B5EF4-FFF2-40B4-BE49-F238E27FC236}">
                <a16:creationId xmlns:a16="http://schemas.microsoft.com/office/drawing/2014/main" id="{35B38186-BEFF-67EB-F85F-1D00F7623C57}"/>
              </a:ext>
            </a:extLst>
          </p:cNvPr>
          <p:cNvCxnSpPr>
            <a:stCxn id="5" idx="4"/>
            <a:endCxn id="13" idx="2"/>
          </p:cNvCxnSpPr>
          <p:nvPr/>
        </p:nvCxnSpPr>
        <p:spPr>
          <a:xfrm rot="16200000" flipH="1">
            <a:off x="3633324" y="1556424"/>
            <a:ext cx="1157273" cy="5040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Bağlayıcı: Dirsek 51">
            <a:extLst>
              <a:ext uri="{FF2B5EF4-FFF2-40B4-BE49-F238E27FC236}">
                <a16:creationId xmlns:a16="http://schemas.microsoft.com/office/drawing/2014/main" id="{A148D374-6337-C2A9-3E9B-E1E2AC117514}"/>
              </a:ext>
            </a:extLst>
          </p:cNvPr>
          <p:cNvCxnSpPr>
            <a:stCxn id="5" idx="4"/>
            <a:endCxn id="12" idx="2"/>
          </p:cNvCxnSpPr>
          <p:nvPr/>
        </p:nvCxnSpPr>
        <p:spPr>
          <a:xfrm rot="16200000" flipH="1">
            <a:off x="4108502" y="1081246"/>
            <a:ext cx="181132" cy="50147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53">
            <a:extLst>
              <a:ext uri="{FF2B5EF4-FFF2-40B4-BE49-F238E27FC236}">
                <a16:creationId xmlns:a16="http://schemas.microsoft.com/office/drawing/2014/main" id="{9867EFC0-F029-A7DF-B14C-624EFB07B05C}"/>
              </a:ext>
            </a:extLst>
          </p:cNvPr>
          <p:cNvCxnSpPr>
            <a:endCxn id="5" idx="2"/>
          </p:cNvCxnSpPr>
          <p:nvPr/>
        </p:nvCxnSpPr>
        <p:spPr>
          <a:xfrm>
            <a:off x="899592" y="3210036"/>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Düz Ok Bağlayıcısı 55">
            <a:extLst>
              <a:ext uri="{FF2B5EF4-FFF2-40B4-BE49-F238E27FC236}">
                <a16:creationId xmlns:a16="http://schemas.microsoft.com/office/drawing/2014/main" id="{7887F41E-D26B-D405-F8F4-A05C970C5657}"/>
              </a:ext>
            </a:extLst>
          </p:cNvPr>
          <p:cNvCxnSpPr>
            <a:endCxn id="4" idx="2"/>
          </p:cNvCxnSpPr>
          <p:nvPr/>
        </p:nvCxnSpPr>
        <p:spPr>
          <a:xfrm>
            <a:off x="899592" y="198884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Metin kutusu 56">
            <a:extLst>
              <a:ext uri="{FF2B5EF4-FFF2-40B4-BE49-F238E27FC236}">
                <a16:creationId xmlns:a16="http://schemas.microsoft.com/office/drawing/2014/main" id="{08BD89F4-1D14-ACA8-88C8-E2B2F23EB54D}"/>
              </a:ext>
            </a:extLst>
          </p:cNvPr>
          <p:cNvSpPr txBox="1"/>
          <p:nvPr/>
        </p:nvSpPr>
        <p:spPr>
          <a:xfrm>
            <a:off x="179511" y="1804173"/>
            <a:ext cx="769763" cy="369332"/>
          </a:xfrm>
          <a:prstGeom prst="rect">
            <a:avLst/>
          </a:prstGeom>
          <a:noFill/>
        </p:spPr>
        <p:txBody>
          <a:bodyPr wrap="none" rtlCol="0">
            <a:spAutoFit/>
          </a:bodyPr>
          <a:lstStyle/>
          <a:p>
            <a:r>
              <a:rPr lang="tr-TR"/>
              <a:t>60000</a:t>
            </a:r>
          </a:p>
        </p:txBody>
      </p:sp>
      <p:sp>
        <p:nvSpPr>
          <p:cNvPr id="58" name="Metin kutusu 57">
            <a:extLst>
              <a:ext uri="{FF2B5EF4-FFF2-40B4-BE49-F238E27FC236}">
                <a16:creationId xmlns:a16="http://schemas.microsoft.com/office/drawing/2014/main" id="{4A944AE2-B477-26D1-1A1E-B8098CF07A32}"/>
              </a:ext>
            </a:extLst>
          </p:cNvPr>
          <p:cNvSpPr txBox="1"/>
          <p:nvPr/>
        </p:nvSpPr>
        <p:spPr>
          <a:xfrm>
            <a:off x="190675" y="3025370"/>
            <a:ext cx="769763" cy="369332"/>
          </a:xfrm>
          <a:prstGeom prst="rect">
            <a:avLst/>
          </a:prstGeom>
          <a:noFill/>
        </p:spPr>
        <p:txBody>
          <a:bodyPr wrap="none" rtlCol="0">
            <a:spAutoFit/>
          </a:bodyPr>
          <a:lstStyle/>
          <a:p>
            <a:r>
              <a:rPr lang="tr-TR"/>
              <a:t>60000</a:t>
            </a:r>
          </a:p>
        </p:txBody>
      </p:sp>
      <p:cxnSp>
        <p:nvCxnSpPr>
          <p:cNvPr id="60" name="Bağlayıcı: Dirsek 59">
            <a:extLst>
              <a:ext uri="{FF2B5EF4-FFF2-40B4-BE49-F238E27FC236}">
                <a16:creationId xmlns:a16="http://schemas.microsoft.com/office/drawing/2014/main" id="{DAE55EED-2AFA-7117-438C-8A29090C7FFD}"/>
              </a:ext>
            </a:extLst>
          </p:cNvPr>
          <p:cNvCxnSpPr>
            <a:stCxn id="5" idx="4"/>
            <a:endCxn id="11" idx="2"/>
          </p:cNvCxnSpPr>
          <p:nvPr/>
        </p:nvCxnSpPr>
        <p:spPr>
          <a:xfrm rot="5400000" flipH="1" flipV="1">
            <a:off x="3770313" y="561925"/>
            <a:ext cx="857510" cy="5014776"/>
          </a:xfrm>
          <a:prstGeom prst="curvedConnector4">
            <a:avLst>
              <a:gd name="adj1" fmla="val -26659"/>
              <a:gd name="adj2" fmla="val 957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Bağlayıcı: Dirsek 63">
            <a:extLst>
              <a:ext uri="{FF2B5EF4-FFF2-40B4-BE49-F238E27FC236}">
                <a16:creationId xmlns:a16="http://schemas.microsoft.com/office/drawing/2014/main" id="{6D052771-9298-7546-EF72-51EA3D39F57E}"/>
              </a:ext>
            </a:extLst>
          </p:cNvPr>
          <p:cNvCxnSpPr>
            <a:cxnSpLocks/>
            <a:endCxn id="10" idx="2"/>
          </p:cNvCxnSpPr>
          <p:nvPr/>
        </p:nvCxnSpPr>
        <p:spPr>
          <a:xfrm flipV="1">
            <a:off x="2051722" y="1722783"/>
            <a:ext cx="4654734" cy="1356807"/>
          </a:xfrm>
          <a:prstGeom prst="curvedConnector3">
            <a:avLst>
              <a:gd name="adj1" fmla="val 739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Düz Ok Bağlayıcısı 71">
            <a:extLst>
              <a:ext uri="{FF2B5EF4-FFF2-40B4-BE49-F238E27FC236}">
                <a16:creationId xmlns:a16="http://schemas.microsoft.com/office/drawing/2014/main" id="{73D47639-4B9A-2FDA-23B7-A2D0B31E301F}"/>
              </a:ext>
            </a:extLst>
          </p:cNvPr>
          <p:cNvCxnSpPr>
            <a:stCxn id="11" idx="6"/>
          </p:cNvCxnSpPr>
          <p:nvPr/>
        </p:nvCxnSpPr>
        <p:spPr>
          <a:xfrm>
            <a:off x="7498544" y="2640558"/>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Düz Ok Bağlayıcısı 73">
            <a:extLst>
              <a:ext uri="{FF2B5EF4-FFF2-40B4-BE49-F238E27FC236}">
                <a16:creationId xmlns:a16="http://schemas.microsoft.com/office/drawing/2014/main" id="{16A059C6-2B90-03FB-D24F-66F79D990352}"/>
              </a:ext>
            </a:extLst>
          </p:cNvPr>
          <p:cNvCxnSpPr>
            <a:stCxn id="12" idx="6"/>
          </p:cNvCxnSpPr>
          <p:nvPr/>
        </p:nvCxnSpPr>
        <p:spPr>
          <a:xfrm>
            <a:off x="7498544" y="3679200"/>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Düz Ok Bağlayıcısı 75">
            <a:extLst>
              <a:ext uri="{FF2B5EF4-FFF2-40B4-BE49-F238E27FC236}">
                <a16:creationId xmlns:a16="http://schemas.microsoft.com/office/drawing/2014/main" id="{86BA1F27-D06C-1BDA-2232-C88D9403D9DC}"/>
              </a:ext>
            </a:extLst>
          </p:cNvPr>
          <p:cNvCxnSpPr>
            <a:stCxn id="13" idx="6"/>
          </p:cNvCxnSpPr>
          <p:nvPr/>
        </p:nvCxnSpPr>
        <p:spPr>
          <a:xfrm>
            <a:off x="7524328" y="4655341"/>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Düz Ok Bağlayıcısı 77">
            <a:extLst>
              <a:ext uri="{FF2B5EF4-FFF2-40B4-BE49-F238E27FC236}">
                <a16:creationId xmlns:a16="http://schemas.microsoft.com/office/drawing/2014/main" id="{C1A9FB92-C6CA-EB34-95BA-9610748B9E22}"/>
              </a:ext>
            </a:extLst>
          </p:cNvPr>
          <p:cNvCxnSpPr>
            <a:stCxn id="14" idx="6"/>
          </p:cNvCxnSpPr>
          <p:nvPr/>
        </p:nvCxnSpPr>
        <p:spPr>
          <a:xfrm>
            <a:off x="7524328" y="562765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Metin kutusu 78">
            <a:extLst>
              <a:ext uri="{FF2B5EF4-FFF2-40B4-BE49-F238E27FC236}">
                <a16:creationId xmlns:a16="http://schemas.microsoft.com/office/drawing/2014/main" id="{BDAD4218-EBE8-244B-C652-71E5B0C65A22}"/>
              </a:ext>
            </a:extLst>
          </p:cNvPr>
          <p:cNvSpPr txBox="1"/>
          <p:nvPr/>
        </p:nvSpPr>
        <p:spPr>
          <a:xfrm>
            <a:off x="8214559" y="1516142"/>
            <a:ext cx="769763" cy="369332"/>
          </a:xfrm>
          <a:prstGeom prst="rect">
            <a:avLst/>
          </a:prstGeom>
          <a:noFill/>
        </p:spPr>
        <p:txBody>
          <a:bodyPr wrap="none" rtlCol="0">
            <a:spAutoFit/>
          </a:bodyPr>
          <a:lstStyle/>
          <a:p>
            <a:r>
              <a:rPr lang="tr-TR"/>
              <a:t>30000</a:t>
            </a:r>
          </a:p>
        </p:txBody>
      </p:sp>
      <p:sp>
        <p:nvSpPr>
          <p:cNvPr id="80" name="Metin kutusu 79">
            <a:extLst>
              <a:ext uri="{FF2B5EF4-FFF2-40B4-BE49-F238E27FC236}">
                <a16:creationId xmlns:a16="http://schemas.microsoft.com/office/drawing/2014/main" id="{FDE84E23-7AF8-632A-6238-0D251B237C2D}"/>
              </a:ext>
            </a:extLst>
          </p:cNvPr>
          <p:cNvSpPr txBox="1"/>
          <p:nvPr/>
        </p:nvSpPr>
        <p:spPr>
          <a:xfrm>
            <a:off x="8214559" y="2434211"/>
            <a:ext cx="769763" cy="369332"/>
          </a:xfrm>
          <a:prstGeom prst="rect">
            <a:avLst/>
          </a:prstGeom>
          <a:noFill/>
        </p:spPr>
        <p:txBody>
          <a:bodyPr wrap="none" rtlCol="0">
            <a:spAutoFit/>
          </a:bodyPr>
          <a:lstStyle/>
          <a:p>
            <a:r>
              <a:rPr lang="tr-TR"/>
              <a:t>23000</a:t>
            </a:r>
          </a:p>
        </p:txBody>
      </p:sp>
      <p:sp>
        <p:nvSpPr>
          <p:cNvPr id="81" name="Metin kutusu 80">
            <a:extLst>
              <a:ext uri="{FF2B5EF4-FFF2-40B4-BE49-F238E27FC236}">
                <a16:creationId xmlns:a16="http://schemas.microsoft.com/office/drawing/2014/main" id="{36C0892B-B8F0-59E4-76FE-C83988B58C90}"/>
              </a:ext>
            </a:extLst>
          </p:cNvPr>
          <p:cNvSpPr txBox="1"/>
          <p:nvPr/>
        </p:nvSpPr>
        <p:spPr>
          <a:xfrm>
            <a:off x="8231305" y="3498067"/>
            <a:ext cx="769763" cy="369332"/>
          </a:xfrm>
          <a:prstGeom prst="rect">
            <a:avLst/>
          </a:prstGeom>
          <a:noFill/>
        </p:spPr>
        <p:txBody>
          <a:bodyPr wrap="none" rtlCol="0">
            <a:spAutoFit/>
          </a:bodyPr>
          <a:lstStyle/>
          <a:p>
            <a:r>
              <a:rPr lang="tr-TR"/>
              <a:t>15000</a:t>
            </a:r>
          </a:p>
        </p:txBody>
      </p:sp>
      <p:sp>
        <p:nvSpPr>
          <p:cNvPr id="82" name="Metin kutusu 81">
            <a:extLst>
              <a:ext uri="{FF2B5EF4-FFF2-40B4-BE49-F238E27FC236}">
                <a16:creationId xmlns:a16="http://schemas.microsoft.com/office/drawing/2014/main" id="{9231C6CA-FF67-59D9-4129-167100CD8F9E}"/>
              </a:ext>
            </a:extLst>
          </p:cNvPr>
          <p:cNvSpPr txBox="1"/>
          <p:nvPr/>
        </p:nvSpPr>
        <p:spPr>
          <a:xfrm>
            <a:off x="8231305" y="4449992"/>
            <a:ext cx="769763" cy="369332"/>
          </a:xfrm>
          <a:prstGeom prst="rect">
            <a:avLst/>
          </a:prstGeom>
          <a:noFill/>
        </p:spPr>
        <p:txBody>
          <a:bodyPr wrap="none" rtlCol="0">
            <a:spAutoFit/>
          </a:bodyPr>
          <a:lstStyle/>
          <a:p>
            <a:r>
              <a:rPr lang="tr-TR"/>
              <a:t>32000</a:t>
            </a:r>
          </a:p>
        </p:txBody>
      </p:sp>
      <p:sp>
        <p:nvSpPr>
          <p:cNvPr id="83" name="Metin kutusu 82">
            <a:extLst>
              <a:ext uri="{FF2B5EF4-FFF2-40B4-BE49-F238E27FC236}">
                <a16:creationId xmlns:a16="http://schemas.microsoft.com/office/drawing/2014/main" id="{98742227-BD25-13A9-F5C7-D57A4F5B58B3}"/>
              </a:ext>
            </a:extLst>
          </p:cNvPr>
          <p:cNvSpPr txBox="1"/>
          <p:nvPr/>
        </p:nvSpPr>
        <p:spPr>
          <a:xfrm>
            <a:off x="8214560" y="5459372"/>
            <a:ext cx="769763" cy="369332"/>
          </a:xfrm>
          <a:prstGeom prst="rect">
            <a:avLst/>
          </a:prstGeom>
          <a:noFill/>
        </p:spPr>
        <p:txBody>
          <a:bodyPr wrap="none" rtlCol="0">
            <a:spAutoFit/>
          </a:bodyPr>
          <a:lstStyle/>
          <a:p>
            <a:r>
              <a:rPr lang="tr-TR"/>
              <a:t>16000</a:t>
            </a:r>
          </a:p>
        </p:txBody>
      </p:sp>
      <p:cxnSp>
        <p:nvCxnSpPr>
          <p:cNvPr id="85" name="Düz Ok Bağlayıcısı 84">
            <a:extLst>
              <a:ext uri="{FF2B5EF4-FFF2-40B4-BE49-F238E27FC236}">
                <a16:creationId xmlns:a16="http://schemas.microsoft.com/office/drawing/2014/main" id="{B8CBD79F-9C3F-2902-DE0E-C01808CE044A}"/>
              </a:ext>
            </a:extLst>
          </p:cNvPr>
          <p:cNvCxnSpPr>
            <a:stCxn id="10" idx="6"/>
          </p:cNvCxnSpPr>
          <p:nvPr/>
        </p:nvCxnSpPr>
        <p:spPr>
          <a:xfrm>
            <a:off x="7498544" y="1722783"/>
            <a:ext cx="67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Bağlayıcı: Dirsek 86">
            <a:extLst>
              <a:ext uri="{FF2B5EF4-FFF2-40B4-BE49-F238E27FC236}">
                <a16:creationId xmlns:a16="http://schemas.microsoft.com/office/drawing/2014/main" id="{25A06647-56D8-C45A-4068-2A19134A7D05}"/>
              </a:ext>
            </a:extLst>
          </p:cNvPr>
          <p:cNvCxnSpPr>
            <a:stCxn id="4" idx="6"/>
            <a:endCxn id="10" idx="2"/>
          </p:cNvCxnSpPr>
          <p:nvPr/>
        </p:nvCxnSpPr>
        <p:spPr>
          <a:xfrm flipV="1">
            <a:off x="1979712" y="1722783"/>
            <a:ext cx="4726744" cy="2660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Bağlayıcı: Dirsek 88">
            <a:extLst>
              <a:ext uri="{FF2B5EF4-FFF2-40B4-BE49-F238E27FC236}">
                <a16:creationId xmlns:a16="http://schemas.microsoft.com/office/drawing/2014/main" id="{4BE49539-0CA0-4A69-C120-B211DBE723A0}"/>
              </a:ext>
            </a:extLst>
          </p:cNvPr>
          <p:cNvCxnSpPr>
            <a:stCxn id="4" idx="6"/>
            <a:endCxn id="11" idx="2"/>
          </p:cNvCxnSpPr>
          <p:nvPr/>
        </p:nvCxnSpPr>
        <p:spPr>
          <a:xfrm>
            <a:off x="1979712" y="1988840"/>
            <a:ext cx="4726744" cy="651718"/>
          </a:xfrm>
          <a:prstGeom prst="curvedConnector3">
            <a:avLst>
              <a:gd name="adj1" fmla="val 81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Bağlayıcı: Dirsek 90">
            <a:extLst>
              <a:ext uri="{FF2B5EF4-FFF2-40B4-BE49-F238E27FC236}">
                <a16:creationId xmlns:a16="http://schemas.microsoft.com/office/drawing/2014/main" id="{DA7DA925-D46C-E275-435B-5B6B3B2F6CE9}"/>
              </a:ext>
            </a:extLst>
          </p:cNvPr>
          <p:cNvCxnSpPr>
            <a:stCxn id="4" idx="6"/>
            <a:endCxn id="12" idx="2"/>
          </p:cNvCxnSpPr>
          <p:nvPr/>
        </p:nvCxnSpPr>
        <p:spPr>
          <a:xfrm>
            <a:off x="1979712" y="1988840"/>
            <a:ext cx="4726744" cy="1690360"/>
          </a:xfrm>
          <a:prstGeom prst="curvedConnector3">
            <a:avLst>
              <a:gd name="adj1" fmla="val 44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Bağlayıcı: Dirsek 92">
            <a:extLst>
              <a:ext uri="{FF2B5EF4-FFF2-40B4-BE49-F238E27FC236}">
                <a16:creationId xmlns:a16="http://schemas.microsoft.com/office/drawing/2014/main" id="{1A3BB409-5F25-8A58-0D90-97A4204A36A9}"/>
              </a:ext>
            </a:extLst>
          </p:cNvPr>
          <p:cNvCxnSpPr>
            <a:stCxn id="4" idx="6"/>
            <a:endCxn id="13" idx="2"/>
          </p:cNvCxnSpPr>
          <p:nvPr/>
        </p:nvCxnSpPr>
        <p:spPr>
          <a:xfrm>
            <a:off x="1979712" y="1988840"/>
            <a:ext cx="4752528" cy="2666501"/>
          </a:xfrm>
          <a:prstGeom prst="curvedConnector3">
            <a:avLst>
              <a:gd name="adj1" fmla="val 327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Bağlayıcı: Dirsek 94">
            <a:extLst>
              <a:ext uri="{FF2B5EF4-FFF2-40B4-BE49-F238E27FC236}">
                <a16:creationId xmlns:a16="http://schemas.microsoft.com/office/drawing/2014/main" id="{F7AC6399-06A6-1469-8A12-3669DD547B00}"/>
              </a:ext>
            </a:extLst>
          </p:cNvPr>
          <p:cNvCxnSpPr>
            <a:stCxn id="4" idx="6"/>
            <a:endCxn id="14" idx="2"/>
          </p:cNvCxnSpPr>
          <p:nvPr/>
        </p:nvCxnSpPr>
        <p:spPr>
          <a:xfrm>
            <a:off x="1979712" y="1988840"/>
            <a:ext cx="4752528" cy="3638814"/>
          </a:xfrm>
          <a:prstGeom prst="curvedConnector3">
            <a:avLst>
              <a:gd name="adj1" fmla="val 161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Bağlayıcı: Eğri 36">
            <a:extLst>
              <a:ext uri="{FF2B5EF4-FFF2-40B4-BE49-F238E27FC236}">
                <a16:creationId xmlns:a16="http://schemas.microsoft.com/office/drawing/2014/main" id="{FF1AEB60-4A01-B035-E181-6B5DF33E0E3B}"/>
              </a:ext>
            </a:extLst>
          </p:cNvPr>
          <p:cNvCxnSpPr>
            <a:stCxn id="9" idx="6"/>
            <a:endCxn id="14" idx="2"/>
          </p:cNvCxnSpPr>
          <p:nvPr/>
        </p:nvCxnSpPr>
        <p:spPr>
          <a:xfrm>
            <a:off x="4598075" y="4707688"/>
            <a:ext cx="2134165" cy="9199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Bağlayıcı: Eğri 39">
            <a:extLst>
              <a:ext uri="{FF2B5EF4-FFF2-40B4-BE49-F238E27FC236}">
                <a16:creationId xmlns:a16="http://schemas.microsoft.com/office/drawing/2014/main" id="{07D5AE5C-9816-23B0-738F-FB6E6DE37E9D}"/>
              </a:ext>
            </a:extLst>
          </p:cNvPr>
          <p:cNvCxnSpPr>
            <a:stCxn id="9" idx="6"/>
            <a:endCxn id="13" idx="2"/>
          </p:cNvCxnSpPr>
          <p:nvPr/>
        </p:nvCxnSpPr>
        <p:spPr>
          <a:xfrm flipV="1">
            <a:off x="4598075" y="4655341"/>
            <a:ext cx="2134165" cy="523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Bağlayıcı: Eğri 43">
            <a:extLst>
              <a:ext uri="{FF2B5EF4-FFF2-40B4-BE49-F238E27FC236}">
                <a16:creationId xmlns:a16="http://schemas.microsoft.com/office/drawing/2014/main" id="{075E0D08-F398-664C-EEBE-C31D304003A7}"/>
              </a:ext>
            </a:extLst>
          </p:cNvPr>
          <p:cNvCxnSpPr>
            <a:cxnSpLocks/>
            <a:stCxn id="9" idx="6"/>
            <a:endCxn id="12" idx="2"/>
          </p:cNvCxnSpPr>
          <p:nvPr/>
        </p:nvCxnSpPr>
        <p:spPr>
          <a:xfrm flipV="1">
            <a:off x="4598075" y="3679200"/>
            <a:ext cx="2108381" cy="10284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Bağlayıcı: Eğri 46">
            <a:extLst>
              <a:ext uri="{FF2B5EF4-FFF2-40B4-BE49-F238E27FC236}">
                <a16:creationId xmlns:a16="http://schemas.microsoft.com/office/drawing/2014/main" id="{93095720-8260-97ED-DBA5-3B3F9D3E1453}"/>
              </a:ext>
            </a:extLst>
          </p:cNvPr>
          <p:cNvCxnSpPr>
            <a:stCxn id="9" idx="6"/>
            <a:endCxn id="11" idx="2"/>
          </p:cNvCxnSpPr>
          <p:nvPr/>
        </p:nvCxnSpPr>
        <p:spPr>
          <a:xfrm flipV="1">
            <a:off x="4598075" y="2640558"/>
            <a:ext cx="2108381" cy="20671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Bağlayıcı: Eğri 50">
            <a:extLst>
              <a:ext uri="{FF2B5EF4-FFF2-40B4-BE49-F238E27FC236}">
                <a16:creationId xmlns:a16="http://schemas.microsoft.com/office/drawing/2014/main" id="{E9AAA041-9925-C794-B114-8F06DCAA632D}"/>
              </a:ext>
            </a:extLst>
          </p:cNvPr>
          <p:cNvCxnSpPr>
            <a:stCxn id="9" idx="6"/>
            <a:endCxn id="10" idx="2"/>
          </p:cNvCxnSpPr>
          <p:nvPr/>
        </p:nvCxnSpPr>
        <p:spPr>
          <a:xfrm flipV="1">
            <a:off x="4598075" y="1722783"/>
            <a:ext cx="2108381" cy="29849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Bağlayıcı: Eğri 54">
            <a:extLst>
              <a:ext uri="{FF2B5EF4-FFF2-40B4-BE49-F238E27FC236}">
                <a16:creationId xmlns:a16="http://schemas.microsoft.com/office/drawing/2014/main" id="{6021ED71-FA22-2932-19BD-BC7EA623FB3F}"/>
              </a:ext>
            </a:extLst>
          </p:cNvPr>
          <p:cNvCxnSpPr>
            <a:stCxn id="7" idx="6"/>
            <a:endCxn id="11" idx="2"/>
          </p:cNvCxnSpPr>
          <p:nvPr/>
        </p:nvCxnSpPr>
        <p:spPr>
          <a:xfrm>
            <a:off x="4543124" y="2466172"/>
            <a:ext cx="2163332" cy="1743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Bağlayıcı: Eğri 60">
            <a:extLst>
              <a:ext uri="{FF2B5EF4-FFF2-40B4-BE49-F238E27FC236}">
                <a16:creationId xmlns:a16="http://schemas.microsoft.com/office/drawing/2014/main" id="{4925542D-6568-5FFC-6F40-699F169B2AD8}"/>
              </a:ext>
            </a:extLst>
          </p:cNvPr>
          <p:cNvCxnSpPr>
            <a:cxnSpLocks/>
            <a:stCxn id="7" idx="6"/>
            <a:endCxn id="12" idx="2"/>
          </p:cNvCxnSpPr>
          <p:nvPr/>
        </p:nvCxnSpPr>
        <p:spPr>
          <a:xfrm>
            <a:off x="4543124" y="2466172"/>
            <a:ext cx="2163332" cy="12130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Bağlayıcı: Eğri 64">
            <a:extLst>
              <a:ext uri="{FF2B5EF4-FFF2-40B4-BE49-F238E27FC236}">
                <a16:creationId xmlns:a16="http://schemas.microsoft.com/office/drawing/2014/main" id="{8BC18B42-FB25-7350-BECC-82C373A5E66E}"/>
              </a:ext>
            </a:extLst>
          </p:cNvPr>
          <p:cNvCxnSpPr>
            <a:stCxn id="7" idx="6"/>
            <a:endCxn id="13" idx="2"/>
          </p:cNvCxnSpPr>
          <p:nvPr/>
        </p:nvCxnSpPr>
        <p:spPr>
          <a:xfrm>
            <a:off x="4543124" y="2466172"/>
            <a:ext cx="2189116" cy="21891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Bağlayıcı: Eğri 69">
            <a:extLst>
              <a:ext uri="{FF2B5EF4-FFF2-40B4-BE49-F238E27FC236}">
                <a16:creationId xmlns:a16="http://schemas.microsoft.com/office/drawing/2014/main" id="{0996A989-57B1-C2C7-6FB0-13119136762B}"/>
              </a:ext>
            </a:extLst>
          </p:cNvPr>
          <p:cNvCxnSpPr>
            <a:stCxn id="7" idx="6"/>
            <a:endCxn id="14" idx="2"/>
          </p:cNvCxnSpPr>
          <p:nvPr/>
        </p:nvCxnSpPr>
        <p:spPr>
          <a:xfrm>
            <a:off x="4543124" y="2466172"/>
            <a:ext cx="2189116" cy="31614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Bağlayıcı: Eğri 74">
            <a:extLst>
              <a:ext uri="{FF2B5EF4-FFF2-40B4-BE49-F238E27FC236}">
                <a16:creationId xmlns:a16="http://schemas.microsoft.com/office/drawing/2014/main" id="{1A06C17D-1B8B-C97C-28C3-4E894AB963DA}"/>
              </a:ext>
            </a:extLst>
          </p:cNvPr>
          <p:cNvCxnSpPr>
            <a:stCxn id="8" idx="6"/>
            <a:endCxn id="10" idx="2"/>
          </p:cNvCxnSpPr>
          <p:nvPr/>
        </p:nvCxnSpPr>
        <p:spPr>
          <a:xfrm flipV="1">
            <a:off x="4579172" y="1722783"/>
            <a:ext cx="2127284" cy="17948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Bağlayıcı: Eğri 83">
            <a:extLst>
              <a:ext uri="{FF2B5EF4-FFF2-40B4-BE49-F238E27FC236}">
                <a16:creationId xmlns:a16="http://schemas.microsoft.com/office/drawing/2014/main" id="{B0678C04-5149-155D-BAFE-D55BF5FF7CE9}"/>
              </a:ext>
            </a:extLst>
          </p:cNvPr>
          <p:cNvCxnSpPr>
            <a:stCxn id="8" idx="6"/>
            <a:endCxn id="11" idx="2"/>
          </p:cNvCxnSpPr>
          <p:nvPr/>
        </p:nvCxnSpPr>
        <p:spPr>
          <a:xfrm flipV="1">
            <a:off x="4579172" y="2640558"/>
            <a:ext cx="2127284" cy="8770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Bağlayıcı: Eğri 87">
            <a:extLst>
              <a:ext uri="{FF2B5EF4-FFF2-40B4-BE49-F238E27FC236}">
                <a16:creationId xmlns:a16="http://schemas.microsoft.com/office/drawing/2014/main" id="{9ADADF76-10FE-14F7-35D1-B460690B9A96}"/>
              </a:ext>
            </a:extLst>
          </p:cNvPr>
          <p:cNvCxnSpPr>
            <a:stCxn id="8" idx="6"/>
            <a:endCxn id="13" idx="2"/>
          </p:cNvCxnSpPr>
          <p:nvPr/>
        </p:nvCxnSpPr>
        <p:spPr>
          <a:xfrm>
            <a:off x="4579172" y="3517643"/>
            <a:ext cx="2153068" cy="11376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Bağlayıcı: Eğri 91">
            <a:extLst>
              <a:ext uri="{FF2B5EF4-FFF2-40B4-BE49-F238E27FC236}">
                <a16:creationId xmlns:a16="http://schemas.microsoft.com/office/drawing/2014/main" id="{E6E4ABA0-1716-8774-C05C-230CF219E19C}"/>
              </a:ext>
            </a:extLst>
          </p:cNvPr>
          <p:cNvCxnSpPr>
            <a:stCxn id="8" idx="6"/>
            <a:endCxn id="14" idx="2"/>
          </p:cNvCxnSpPr>
          <p:nvPr/>
        </p:nvCxnSpPr>
        <p:spPr>
          <a:xfrm>
            <a:off x="4579172" y="3517643"/>
            <a:ext cx="2153068" cy="21100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643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40B475B-68B0-95C9-63C7-AF8231C9524B}"/>
              </a:ext>
            </a:extLst>
          </p:cNvPr>
          <p:cNvSpPr>
            <a:spLocks noGrp="1"/>
          </p:cNvSpPr>
          <p:nvPr>
            <p:ph idx="1"/>
          </p:nvPr>
        </p:nvSpPr>
        <p:spPr>
          <a:xfrm>
            <a:off x="395536" y="908720"/>
            <a:ext cx="8402525" cy="545775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a:t>
            </a:r>
            <a:r>
              <a:rPr lang="en-US" sz="1800">
                <a:solidFill>
                  <a:srgbClr val="000000"/>
                </a:solidFill>
                <a:latin typeface="Courier New" panose="02070309020205020404" pitchFamily="49" charset="0"/>
              </a:rPr>
              <a:t>f1d1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f1d2 + f1d3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f1d4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f2d1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f2d3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f2d4 +</a:t>
            </a:r>
          </a:p>
          <a:p>
            <a:r>
              <a:rPr lang="en-US" sz="1800">
                <a:solidFill>
                  <a:srgbClr val="000000"/>
                </a:solidFill>
                <a:latin typeface="Courier New" panose="02070309020205020404" pitchFamily="49" charset="0"/>
              </a:rPr>
              <a:t>1.75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f1m2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f1m4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f1m5 +</a:t>
            </a:r>
          </a:p>
          <a:p>
            <a:r>
              <a:rPr lang="en-US" sz="1800">
                <a:solidFill>
                  <a:srgbClr val="000000"/>
                </a:solidFill>
                <a:latin typeface="Courier New" panose="02070309020205020404" pitchFamily="49" charset="0"/>
              </a:rPr>
              <a:t>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f2m1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f2m2 + 2.5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f2m4 + f2m5 +</a:t>
            </a:r>
          </a:p>
          <a:p>
            <a:r>
              <a:rPr lang="en-US" sz="1800">
                <a:solidFill>
                  <a:srgbClr val="000000"/>
                </a:solidFill>
                <a:latin typeface="Courier New" panose="02070309020205020404" pitchFamily="49" charset="0"/>
              </a:rPr>
              <a:t>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d1m4 + 3</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d1m5 +</a:t>
            </a:r>
          </a:p>
          <a:p>
            <a:r>
              <a:rPr lang="en-US" sz="1800">
                <a:solidFill>
                  <a:srgbClr val="000000"/>
                </a:solidFill>
                <a:latin typeface="Courier New" panose="02070309020205020404" pitchFamily="49" charset="0"/>
              </a:rPr>
              <a:t>d2m1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d2m2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d2m3 + d2m4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d2m5 +</a:t>
            </a:r>
          </a:p>
          <a:p>
            <a:r>
              <a:rPr lang="en-US" sz="1800">
                <a:solidFill>
                  <a:srgbClr val="000000"/>
                </a:solidFill>
                <a:latin typeface="Courier New" panose="02070309020205020404" pitchFamily="49" charset="0"/>
              </a:rPr>
              <a:t>d3m1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d3m3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d3m5 +</a:t>
            </a:r>
          </a:p>
          <a:p>
            <a:r>
              <a:rPr lang="en-US" sz="1800">
                <a:solidFill>
                  <a:srgbClr val="000000"/>
                </a:solidFill>
                <a:latin typeface="Courier New" panose="02070309020205020404" pitchFamily="49" charset="0"/>
              </a:rPr>
              <a:t>2.5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d4m1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d4m2 + .2</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d4m3 + 1.5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d4m4 + .5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d4m5 ;</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f1d1+f1d2 +f1d3 +f1d4 + f1m1 + f1m2 + f1m3 + f1m4 + f1m5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f2d1+f2d2 +f2d3 +f2d4 + f2m1 + f2m2 + f2m3 + f2m4 + f2m5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6</a:t>
            </a:r>
            <a:r>
              <a:rPr lang="en-US" sz="1800">
                <a:solidFill>
                  <a:srgbClr val="000000"/>
                </a:solidFill>
                <a:latin typeface="Courier New" panose="02070309020205020404" pitchFamily="49" charset="0"/>
              </a:rPr>
              <a:t>0000;</a:t>
            </a:r>
          </a:p>
          <a:p>
            <a:r>
              <a:rPr lang="en-US" sz="1800">
                <a:solidFill>
                  <a:srgbClr val="000000"/>
                </a:solidFill>
                <a:latin typeface="Courier New" panose="02070309020205020404" pitchFamily="49" charset="0"/>
              </a:rPr>
              <a:t> </a:t>
            </a:r>
          </a:p>
          <a:p>
            <a:r>
              <a:rPr lang="en-US" sz="1800">
                <a:solidFill>
                  <a:srgbClr val="000000"/>
                </a:solidFill>
                <a:latin typeface="Courier New" panose="02070309020205020404" pitchFamily="49" charset="0"/>
              </a:rPr>
              <a:t>f1d1 + f2d1</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d1m1 + d1m2 + d1m3 + d1m4 + d1m5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f1d2 + f2d2</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d2m1 + d2m2 + d2m3 + d2m4 + d2m5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f1d3 + f2d3 </a:t>
            </a:r>
            <a:r>
              <a:rPr lang="tr-TR" sz="1800">
                <a:solidFill>
                  <a:srgbClr val="000000"/>
                </a:solidFill>
                <a:latin typeface="Courier New" panose="02070309020205020404" pitchFamily="49" charset="0"/>
              </a:rPr>
              <a:t>– (</a:t>
            </a:r>
            <a:r>
              <a:rPr lang="en-US" sz="1800">
                <a:solidFill>
                  <a:srgbClr val="000000"/>
                </a:solidFill>
                <a:latin typeface="Courier New" panose="02070309020205020404" pitchFamily="49" charset="0"/>
              </a:rPr>
              <a:t>d3m1 + d3m2 + d3m3 + d3m4 + d3m5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p>
          <a:p>
            <a:r>
              <a:rPr lang="en-US" sz="1800">
                <a:solidFill>
                  <a:srgbClr val="000000"/>
                </a:solidFill>
                <a:latin typeface="Courier New" panose="02070309020205020404" pitchFamily="49" charset="0"/>
              </a:rPr>
              <a:t>f1d4 + f2d4</a:t>
            </a:r>
            <a:r>
              <a:rPr lang="tr-TR" sz="1800">
                <a:solidFill>
                  <a:srgbClr val="000000"/>
                </a:solidFill>
                <a:latin typeface="Courier New" panose="02070309020205020404" pitchFamily="49" charset="0"/>
              </a:rPr>
              <a:t> - (</a:t>
            </a:r>
            <a:r>
              <a:rPr lang="en-US" sz="1800">
                <a:solidFill>
                  <a:srgbClr val="000000"/>
                </a:solidFill>
                <a:latin typeface="Courier New" panose="02070309020205020404" pitchFamily="49" charset="0"/>
              </a:rPr>
              <a:t>d4m1 + d4m2 + d4m3 + d4m4 + d4m5</a:t>
            </a:r>
            <a:r>
              <a:rPr lang="tr-TR" sz="1800">
                <a:solidFill>
                  <a:srgbClr val="000000"/>
                </a:solidFill>
                <a:latin typeface="Courier New" panose="02070309020205020404" pitchFamily="49" charset="0"/>
              </a:rPr>
              <a:t>)</a:t>
            </a:r>
            <a:r>
              <a:rPr lang="en-US" sz="1800">
                <a:solidFill>
                  <a:srgbClr val="000000"/>
                </a:solidFill>
                <a:latin typeface="Courier New" panose="02070309020205020404" pitchFamily="49" charset="0"/>
              </a:rPr>
              <a:t> =</a:t>
            </a:r>
            <a:r>
              <a:rPr lang="tr-TR" sz="1800">
                <a:solidFill>
                  <a:srgbClr val="000000"/>
                </a:solidFill>
                <a:latin typeface="Courier New" panose="02070309020205020404" pitchFamily="49" charset="0"/>
              </a:rPr>
              <a:t> 0</a:t>
            </a:r>
            <a:r>
              <a:rPr lang="en-US" sz="1800">
                <a:solidFill>
                  <a:srgbClr val="000000"/>
                </a:solidFill>
                <a:latin typeface="Courier New" panose="02070309020205020404" pitchFamily="49" charset="0"/>
              </a:rPr>
              <a:t>;</a:t>
            </a:r>
            <a:endParaRPr lang="tr-TR" sz="1800">
              <a:solidFill>
                <a:srgbClr val="000000"/>
              </a:solidFill>
              <a:latin typeface="Courier New" panose="02070309020205020404" pitchFamily="49" charset="0"/>
            </a:endParaRPr>
          </a:p>
          <a:p>
            <a:endParaRPr lang="tr-TR"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d1m2 + d1m3 + d1m4 + d1m5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=45000;</a:t>
            </a:r>
          </a:p>
          <a:p>
            <a:r>
              <a:rPr lang="en-US" sz="1800">
                <a:solidFill>
                  <a:srgbClr val="000000"/>
                </a:solidFill>
                <a:latin typeface="Courier New" panose="02070309020205020404" pitchFamily="49" charset="0"/>
              </a:rPr>
              <a:t>d2m1 + d2m2 + d2m3 + d2m4 + d2m5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=20000;</a:t>
            </a:r>
          </a:p>
          <a:p>
            <a:r>
              <a:rPr lang="en-US" sz="1800">
                <a:solidFill>
                  <a:srgbClr val="000000"/>
                </a:solidFill>
                <a:latin typeface="Courier New" panose="02070309020205020404" pitchFamily="49" charset="0"/>
              </a:rPr>
              <a:t>d3m1 + d3m2 + d3m3 + d3m4 + d3m5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=30000;</a:t>
            </a:r>
          </a:p>
          <a:p>
            <a:r>
              <a:rPr lang="en-US" sz="1800">
                <a:solidFill>
                  <a:srgbClr val="000000"/>
                </a:solidFill>
                <a:latin typeface="Courier New" panose="02070309020205020404" pitchFamily="49" charset="0"/>
              </a:rPr>
              <a:t>d4m1 + d4m2 + d4m3 + d4m4 + d4m5 </a:t>
            </a:r>
            <a:r>
              <a:rPr lang="tr-TR" sz="1800">
                <a:solidFill>
                  <a:srgbClr val="000000"/>
                </a:solidFill>
                <a:latin typeface="Courier New" panose="02070309020205020404" pitchFamily="49" charset="0"/>
              </a:rPr>
              <a:t>&lt;</a:t>
            </a:r>
            <a:r>
              <a:rPr lang="en-US" sz="1800">
                <a:solidFill>
                  <a:srgbClr val="000000"/>
                </a:solidFill>
                <a:latin typeface="Courier New" panose="02070309020205020404" pitchFamily="49" charset="0"/>
              </a:rPr>
              <a:t>=15000;</a:t>
            </a:r>
          </a:p>
          <a:p>
            <a:endParaRPr lang="en-US" sz="1800">
              <a:solidFill>
                <a:srgbClr val="000000"/>
              </a:solidFill>
              <a:latin typeface="Courier New" panose="02070309020205020404" pitchFamily="49" charset="0"/>
            </a:endParaRPr>
          </a:p>
          <a:p>
            <a:r>
              <a:rPr lang="en-US" sz="1800">
                <a:solidFill>
                  <a:srgbClr val="000000"/>
                </a:solidFill>
                <a:latin typeface="Courier New" panose="02070309020205020404" pitchFamily="49" charset="0"/>
              </a:rPr>
              <a:t>d1m1 + d2m1 + d3m1 + d4m1 +f1m1 + f2m1 = 30000  ;</a:t>
            </a:r>
          </a:p>
          <a:p>
            <a:r>
              <a:rPr lang="en-US" sz="1800">
                <a:solidFill>
                  <a:srgbClr val="000000"/>
                </a:solidFill>
                <a:latin typeface="Courier New" panose="02070309020205020404" pitchFamily="49" charset="0"/>
              </a:rPr>
              <a:t>d1m2 + d2m2 + d3m2 + d4m2 +f1m2 + f2m2 = 23000;</a:t>
            </a:r>
          </a:p>
          <a:p>
            <a:r>
              <a:rPr lang="en-US" sz="1800">
                <a:solidFill>
                  <a:srgbClr val="000000"/>
                </a:solidFill>
                <a:latin typeface="Courier New" panose="02070309020205020404" pitchFamily="49" charset="0"/>
              </a:rPr>
              <a:t>d1m3 + d2m3 + d3m3 + d4m3 +f1m3 + f2m3 = 15000;</a:t>
            </a:r>
          </a:p>
          <a:p>
            <a:r>
              <a:rPr lang="en-US" sz="1800">
                <a:solidFill>
                  <a:srgbClr val="000000"/>
                </a:solidFill>
                <a:latin typeface="Courier New" panose="02070309020205020404" pitchFamily="49" charset="0"/>
              </a:rPr>
              <a:t>d1m4 + d2m4 + d3m4 + d4m4 +f1m4 + f2m4 = 32000;</a:t>
            </a:r>
          </a:p>
          <a:p>
            <a:r>
              <a:rPr lang="en-US" sz="1800">
                <a:solidFill>
                  <a:srgbClr val="000000"/>
                </a:solidFill>
                <a:latin typeface="Courier New" panose="02070309020205020404" pitchFamily="49" charset="0"/>
              </a:rPr>
              <a:t>d1m5 + d2m5 + d3m5 + d4m5 +f1m5 + f2m5 = 16000;</a:t>
            </a:r>
          </a:p>
          <a:p>
            <a:endParaRPr lang="en-US" sz="1800">
              <a:solidFill>
                <a:srgbClr val="000000"/>
              </a:solidFill>
              <a:latin typeface="Courier New" panose="02070309020205020404" pitchFamily="49" charset="0"/>
            </a:endParaRPr>
          </a:p>
          <a:p>
            <a:endParaRPr lang="tr-TR"/>
          </a:p>
        </p:txBody>
      </p:sp>
      <p:sp>
        <p:nvSpPr>
          <p:cNvPr id="3" name="Başlık 2">
            <a:extLst>
              <a:ext uri="{FF2B5EF4-FFF2-40B4-BE49-F238E27FC236}">
                <a16:creationId xmlns:a16="http://schemas.microsoft.com/office/drawing/2014/main" id="{FC5F78C2-9007-FA54-8E66-BED8A0EBD7EE}"/>
              </a:ext>
            </a:extLst>
          </p:cNvPr>
          <p:cNvSpPr>
            <a:spLocks noGrp="1"/>
          </p:cNvSpPr>
          <p:nvPr>
            <p:ph type="title"/>
          </p:nvPr>
        </p:nvSpPr>
        <p:spPr/>
        <p:txBody>
          <a:bodyPr/>
          <a:lstStyle/>
          <a:p>
            <a:r>
              <a:rPr lang="tr-TR"/>
              <a:t>Düğüm Denge </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18989AA5-DB4B-A5DE-C08F-4F8DBBBA1059}"/>
                  </a:ext>
                </a:extLst>
              </p:cNvPr>
              <p:cNvSpPr txBox="1"/>
              <p:nvPr/>
            </p:nvSpPr>
            <p:spPr>
              <a:xfrm>
                <a:off x="5782036" y="1556792"/>
                <a:ext cx="3361964" cy="954107"/>
              </a:xfrm>
              <a:prstGeom prst="rect">
                <a:avLst/>
              </a:prstGeom>
              <a:noFill/>
            </p:spPr>
            <p:txBody>
              <a:bodyPr wrap="square">
                <a:spAutoFit/>
              </a:bodyPr>
              <a:lstStyle/>
              <a:p>
                <a:r>
                  <a:rPr lang="tr-TR" sz="1400">
                    <a:effectLst/>
                  </a:rPr>
                  <a:t>Toplam depo kapasitesi 110000 ve fabrika kapasitesi 120000 birimdir. Arz fazla olduğuna göre fabrikalarla ilgili olan kısıtlar </a:t>
                </a:r>
                <a14:m>
                  <m:oMath xmlns:m="http://schemas.openxmlformats.org/officeDocument/2006/math">
                    <m:r>
                      <a:rPr lang="tr-TR" sz="1400" i="1" smtClean="0">
                        <a:effectLst/>
                        <a:latin typeface="Cambria Math" panose="02040503050406030204" pitchFamily="18" charset="0"/>
                      </a:rPr>
                      <m:t>≤ </m:t>
                    </m:r>
                  </m:oMath>
                </a14:m>
                <a:r>
                  <a:rPr lang="tr-TR" sz="1400">
                    <a:effectLst/>
                  </a:rPr>
                  <a:t>olacaktır. </a:t>
                </a:r>
              </a:p>
            </p:txBody>
          </p:sp>
        </mc:Choice>
        <mc:Fallback xmlns="">
          <p:sp>
            <p:nvSpPr>
              <p:cNvPr id="5" name="Metin kutusu 4">
                <a:extLst>
                  <a:ext uri="{FF2B5EF4-FFF2-40B4-BE49-F238E27FC236}">
                    <a16:creationId xmlns:a16="http://schemas.microsoft.com/office/drawing/2014/main" id="{18989AA5-DB4B-A5DE-C08F-4F8DBBBA1059}"/>
                  </a:ext>
                </a:extLst>
              </p:cNvPr>
              <p:cNvSpPr txBox="1">
                <a:spLocks noRot="1" noChangeAspect="1" noMove="1" noResize="1" noEditPoints="1" noAdjustHandles="1" noChangeArrowheads="1" noChangeShapeType="1" noTextEdit="1"/>
              </p:cNvSpPr>
              <p:nvPr/>
            </p:nvSpPr>
            <p:spPr>
              <a:xfrm>
                <a:off x="5782036" y="1556792"/>
                <a:ext cx="3361964" cy="954107"/>
              </a:xfrm>
              <a:prstGeom prst="rect">
                <a:avLst/>
              </a:prstGeom>
              <a:blipFill>
                <a:blip r:embed="rId2"/>
                <a:stretch>
                  <a:fillRect l="-543" t="-637" b="-5732"/>
                </a:stretch>
              </a:blipFill>
            </p:spPr>
            <p:txBody>
              <a:bodyPr/>
              <a:lstStyle/>
              <a:p>
                <a:r>
                  <a:rPr lang="tr-TR">
                    <a:noFill/>
                  </a:rPr>
                  <a:t> </a:t>
                </a:r>
              </a:p>
            </p:txBody>
          </p:sp>
        </mc:Fallback>
      </mc:AlternateContent>
    </p:spTree>
    <p:extLst>
      <p:ext uri="{BB962C8B-B14F-4D97-AF65-F5344CB8AC3E}">
        <p14:creationId xmlns:p14="http://schemas.microsoft.com/office/powerpoint/2010/main" val="3719797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4">
            <a:extLst>
              <a:ext uri="{FF2B5EF4-FFF2-40B4-BE49-F238E27FC236}">
                <a16:creationId xmlns:a16="http://schemas.microsoft.com/office/drawing/2014/main" id="{F9C87CDF-A440-62FB-4E8E-712F4A9DAB5D}"/>
              </a:ext>
            </a:extLst>
          </p:cNvPr>
          <p:cNvGraphicFramePr>
            <a:graphicFrameLocks noGrp="1"/>
          </p:cNvGraphicFramePr>
          <p:nvPr>
            <p:ph idx="1"/>
            <p:extLst>
              <p:ext uri="{D42A27DB-BD31-4B8C-83A1-F6EECF244321}">
                <p14:modId xmlns:p14="http://schemas.microsoft.com/office/powerpoint/2010/main" val="3242512061"/>
              </p:ext>
            </p:extLst>
          </p:nvPr>
        </p:nvGraphicFramePr>
        <p:xfrm>
          <a:off x="395288" y="1738313"/>
          <a:ext cx="8402634" cy="4445000"/>
        </p:xfrm>
        <a:graphic>
          <a:graphicData uri="http://schemas.openxmlformats.org/drawingml/2006/table">
            <a:tbl>
              <a:tblPr firstRow="1" bandRow="1">
                <a:tableStyleId>{5C22544A-7EE6-4342-B048-85BDC9FD1C3A}</a:tableStyleId>
              </a:tblPr>
              <a:tblGrid>
                <a:gridCol w="1400439">
                  <a:extLst>
                    <a:ext uri="{9D8B030D-6E8A-4147-A177-3AD203B41FA5}">
                      <a16:colId xmlns:a16="http://schemas.microsoft.com/office/drawing/2014/main" val="2382699953"/>
                    </a:ext>
                  </a:extLst>
                </a:gridCol>
                <a:gridCol w="1400439">
                  <a:extLst>
                    <a:ext uri="{9D8B030D-6E8A-4147-A177-3AD203B41FA5}">
                      <a16:colId xmlns:a16="http://schemas.microsoft.com/office/drawing/2014/main" val="1535014731"/>
                    </a:ext>
                  </a:extLst>
                </a:gridCol>
                <a:gridCol w="1400439">
                  <a:extLst>
                    <a:ext uri="{9D8B030D-6E8A-4147-A177-3AD203B41FA5}">
                      <a16:colId xmlns:a16="http://schemas.microsoft.com/office/drawing/2014/main" val="2148695462"/>
                    </a:ext>
                  </a:extLst>
                </a:gridCol>
                <a:gridCol w="1400439">
                  <a:extLst>
                    <a:ext uri="{9D8B030D-6E8A-4147-A177-3AD203B41FA5}">
                      <a16:colId xmlns:a16="http://schemas.microsoft.com/office/drawing/2014/main" val="1032478022"/>
                    </a:ext>
                  </a:extLst>
                </a:gridCol>
                <a:gridCol w="1400439">
                  <a:extLst>
                    <a:ext uri="{9D8B030D-6E8A-4147-A177-3AD203B41FA5}">
                      <a16:colId xmlns:a16="http://schemas.microsoft.com/office/drawing/2014/main" val="2660135676"/>
                    </a:ext>
                  </a:extLst>
                </a:gridCol>
                <a:gridCol w="1400439">
                  <a:extLst>
                    <a:ext uri="{9D8B030D-6E8A-4147-A177-3AD203B41FA5}">
                      <a16:colId xmlns:a16="http://schemas.microsoft.com/office/drawing/2014/main" val="3287535831"/>
                    </a:ext>
                  </a:extLst>
                </a:gridCol>
              </a:tblGrid>
              <a:tr h="0">
                <a:tc>
                  <a:txBody>
                    <a:bodyPr/>
                    <a:lstStyle/>
                    <a:p>
                      <a:endParaRPr lang="tr-TR"/>
                    </a:p>
                  </a:txBody>
                  <a:tcPr/>
                </a:tc>
                <a:tc>
                  <a:txBody>
                    <a:bodyPr/>
                    <a:lstStyle/>
                    <a:p>
                      <a:r>
                        <a:rPr lang="tr-TR"/>
                        <a:t>Depo 1</a:t>
                      </a:r>
                    </a:p>
                  </a:txBody>
                  <a:tcPr/>
                </a:tc>
                <a:tc>
                  <a:txBody>
                    <a:bodyPr/>
                    <a:lstStyle/>
                    <a:p>
                      <a:r>
                        <a:rPr lang="tr-TR"/>
                        <a:t>Depo 2</a:t>
                      </a:r>
                    </a:p>
                  </a:txBody>
                  <a:tcPr/>
                </a:tc>
                <a:tc>
                  <a:txBody>
                    <a:bodyPr/>
                    <a:lstStyle/>
                    <a:p>
                      <a:r>
                        <a:rPr lang="tr-TR"/>
                        <a:t>Depo 3</a:t>
                      </a:r>
                    </a:p>
                  </a:txBody>
                  <a:tcPr/>
                </a:tc>
                <a:tc>
                  <a:txBody>
                    <a:bodyPr/>
                    <a:lstStyle/>
                    <a:p>
                      <a:r>
                        <a:rPr lang="tr-TR"/>
                        <a:t>Depo 4</a:t>
                      </a:r>
                    </a:p>
                  </a:txBody>
                  <a:tcPr/>
                </a:tc>
                <a:tc>
                  <a:txBody>
                    <a:bodyPr/>
                    <a:lstStyle/>
                    <a:p>
                      <a:endParaRPr lang="tr-TR"/>
                    </a:p>
                  </a:txBody>
                  <a:tcPr/>
                </a:tc>
                <a:extLst>
                  <a:ext uri="{0D108BD9-81ED-4DB2-BD59-A6C34878D82A}">
                    <a16:rowId xmlns:a16="http://schemas.microsoft.com/office/drawing/2014/main" val="2888995031"/>
                  </a:ext>
                </a:extLst>
              </a:tr>
              <a:tr h="370840">
                <a:tc>
                  <a:txBody>
                    <a:bodyPr/>
                    <a:lstStyle/>
                    <a:p>
                      <a:r>
                        <a:rPr lang="tr-TR"/>
                        <a:t>Fabrika 1</a:t>
                      </a:r>
                    </a:p>
                  </a:txBody>
                  <a:tcPr/>
                </a:tc>
                <a:tc>
                  <a:txBody>
                    <a:bodyPr/>
                    <a:lstStyle/>
                    <a:p>
                      <a:pPr algn="r"/>
                      <a:r>
                        <a:rPr lang="tr-TR"/>
                        <a:t>3000</a:t>
                      </a:r>
                    </a:p>
                  </a:txBody>
                  <a:tcPr/>
                </a:tc>
                <a:tc>
                  <a:txBody>
                    <a:bodyPr/>
                    <a:lstStyle/>
                    <a:p>
                      <a:pPr algn="r"/>
                      <a:r>
                        <a:rPr lang="tr-TR"/>
                        <a:t>20000</a:t>
                      </a:r>
                    </a:p>
                  </a:txBody>
                  <a:tcPr/>
                </a:tc>
                <a:tc>
                  <a:txBody>
                    <a:bodyPr/>
                    <a:lstStyle/>
                    <a:p>
                      <a:pPr algn="r"/>
                      <a:endParaRPr lang="tr-TR"/>
                    </a:p>
                  </a:txBody>
                  <a:tcPr/>
                </a:tc>
                <a:tc>
                  <a:txBody>
                    <a:bodyPr/>
                    <a:lstStyle/>
                    <a:p>
                      <a:pPr algn="r"/>
                      <a:r>
                        <a:rPr lang="tr-TR"/>
                        <a:t>15000</a:t>
                      </a:r>
                    </a:p>
                  </a:txBody>
                  <a:tcPr/>
                </a:tc>
                <a:tc>
                  <a:txBody>
                    <a:bodyPr/>
                    <a:lstStyle/>
                    <a:p>
                      <a:pPr algn="r"/>
                      <a:r>
                        <a:rPr lang="tr-TR"/>
                        <a:t>20000</a:t>
                      </a:r>
                    </a:p>
                  </a:txBody>
                  <a:tcPr/>
                </a:tc>
                <a:extLst>
                  <a:ext uri="{0D108BD9-81ED-4DB2-BD59-A6C34878D82A}">
                    <a16:rowId xmlns:a16="http://schemas.microsoft.com/office/drawing/2014/main" val="4291271966"/>
                  </a:ext>
                </a:extLst>
              </a:tr>
              <a:tr h="370840">
                <a:tc>
                  <a:txBody>
                    <a:bodyPr/>
                    <a:lstStyle/>
                    <a:p>
                      <a:r>
                        <a:rPr lang="tr-TR"/>
                        <a:t>Fabrika 2</a:t>
                      </a:r>
                    </a:p>
                  </a:txBody>
                  <a:tcPr/>
                </a:tc>
                <a:tc>
                  <a:txBody>
                    <a:bodyPr/>
                    <a:lstStyle/>
                    <a:p>
                      <a:pPr algn="r"/>
                      <a:endParaRPr lang="tr-TR"/>
                    </a:p>
                  </a:txBody>
                  <a:tcPr/>
                </a:tc>
                <a:tc>
                  <a:txBody>
                    <a:bodyPr/>
                    <a:lstStyle/>
                    <a:p>
                      <a:pPr algn="r"/>
                      <a:endParaRPr lang="tr-TR"/>
                    </a:p>
                  </a:txBody>
                  <a:tcPr/>
                </a:tc>
                <a:tc>
                  <a:txBody>
                    <a:bodyPr/>
                    <a:lstStyle/>
                    <a:p>
                      <a:pPr algn="r"/>
                      <a:r>
                        <a:rPr lang="tr-TR"/>
                        <a:t>12000</a:t>
                      </a:r>
                    </a:p>
                  </a:txBody>
                  <a:tcPr/>
                </a:tc>
                <a:tc>
                  <a:txBody>
                    <a:bodyPr/>
                    <a:lstStyle/>
                    <a:p>
                      <a:pPr algn="r"/>
                      <a:endParaRPr lang="tr-TR"/>
                    </a:p>
                  </a:txBody>
                  <a:tcPr/>
                </a:tc>
                <a:tc>
                  <a:txBody>
                    <a:bodyPr/>
                    <a:lstStyle/>
                    <a:p>
                      <a:pPr algn="r"/>
                      <a:r>
                        <a:rPr lang="tr-TR"/>
                        <a:t>12000</a:t>
                      </a:r>
                    </a:p>
                  </a:txBody>
                  <a:tcPr/>
                </a:tc>
                <a:extLst>
                  <a:ext uri="{0D108BD9-81ED-4DB2-BD59-A6C34878D82A}">
                    <a16:rowId xmlns:a16="http://schemas.microsoft.com/office/drawing/2014/main" val="2538571229"/>
                  </a:ext>
                </a:extLst>
              </a:tr>
              <a:tr h="370840">
                <a:tc>
                  <a:txBody>
                    <a:bodyPr/>
                    <a:lstStyle/>
                    <a:p>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624674105"/>
                  </a:ext>
                </a:extLst>
              </a:tr>
              <a:tr h="370840">
                <a:tc>
                  <a:txBody>
                    <a:bodyPr/>
                    <a:lstStyle/>
                    <a:p>
                      <a:endParaRPr lang="tr-TR"/>
                    </a:p>
                  </a:txBody>
                  <a:tcPr/>
                </a:tc>
                <a:tc>
                  <a:txBody>
                    <a:bodyPr/>
                    <a:lstStyle/>
                    <a:p>
                      <a:r>
                        <a:rPr lang="tr-TR"/>
                        <a:t>Müşteri 1</a:t>
                      </a:r>
                    </a:p>
                  </a:txBody>
                  <a:tcPr/>
                </a:tc>
                <a:tc>
                  <a:txBody>
                    <a:bodyPr/>
                    <a:lstStyle/>
                    <a:p>
                      <a:r>
                        <a:rPr lang="tr-TR"/>
                        <a:t>Müşteri 2</a:t>
                      </a:r>
                    </a:p>
                  </a:txBody>
                  <a:tcPr/>
                </a:tc>
                <a:tc>
                  <a:txBody>
                    <a:bodyPr/>
                    <a:lstStyle/>
                    <a:p>
                      <a:r>
                        <a:rPr lang="tr-TR"/>
                        <a:t>Müşteri 3</a:t>
                      </a:r>
                    </a:p>
                  </a:txBody>
                  <a:tcPr/>
                </a:tc>
                <a:tc>
                  <a:txBody>
                    <a:bodyPr/>
                    <a:lstStyle/>
                    <a:p>
                      <a:r>
                        <a:rPr lang="tr-TR"/>
                        <a:t>Müşteri 4</a:t>
                      </a:r>
                    </a:p>
                  </a:txBody>
                  <a:tcPr/>
                </a:tc>
                <a:tc>
                  <a:txBody>
                    <a:bodyPr/>
                    <a:lstStyle/>
                    <a:p>
                      <a:r>
                        <a:rPr lang="tr-TR"/>
                        <a:t>Müşteri 5</a:t>
                      </a:r>
                    </a:p>
                  </a:txBody>
                  <a:tcPr/>
                </a:tc>
                <a:extLst>
                  <a:ext uri="{0D108BD9-81ED-4DB2-BD59-A6C34878D82A}">
                    <a16:rowId xmlns:a16="http://schemas.microsoft.com/office/drawing/2014/main" val="3226415860"/>
                  </a:ext>
                </a:extLst>
              </a:tr>
              <a:tr h="370840">
                <a:tc>
                  <a:txBody>
                    <a:bodyPr/>
                    <a:lstStyle/>
                    <a:p>
                      <a:r>
                        <a:rPr lang="tr-TR"/>
                        <a:t>Fabrika 1</a:t>
                      </a:r>
                    </a:p>
                  </a:txBody>
                  <a:tcPr/>
                </a:tc>
                <a:tc>
                  <a:txBody>
                    <a:bodyPr/>
                    <a:lstStyle/>
                    <a:p>
                      <a:pPr algn="r"/>
                      <a:r>
                        <a:rPr lang="tr-TR"/>
                        <a:t>18000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29245234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Fabrika 2</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2370600550"/>
                  </a:ext>
                </a:extLst>
              </a:tr>
              <a:tr h="370840">
                <a:tc>
                  <a:txBody>
                    <a:bodyPr/>
                    <a:lstStyle/>
                    <a:p>
                      <a:r>
                        <a:rPr lang="tr-TR"/>
                        <a:t>Depo 1</a:t>
                      </a:r>
                    </a:p>
                  </a:txBody>
                  <a:tcPr/>
                </a:tc>
                <a:tc>
                  <a:txBody>
                    <a:bodyPr/>
                    <a:lstStyle/>
                    <a:p>
                      <a:pPr algn="r"/>
                      <a:endParaRPr lang="tr-TR"/>
                    </a:p>
                  </a:txBody>
                  <a:tcPr/>
                </a:tc>
                <a:tc>
                  <a:txBody>
                    <a:bodyPr/>
                    <a:lstStyle/>
                    <a:p>
                      <a:pPr algn="r"/>
                      <a:r>
                        <a:rPr lang="tr-TR"/>
                        <a:t>3000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136993609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2</a:t>
                      </a:r>
                    </a:p>
                  </a:txBody>
                  <a:tcPr/>
                </a:tc>
                <a:tc>
                  <a:txBody>
                    <a:bodyPr/>
                    <a:lstStyle/>
                    <a:p>
                      <a:pPr algn="r"/>
                      <a:endParaRPr lang="tr-TR"/>
                    </a:p>
                  </a:txBody>
                  <a:tcPr/>
                </a:tc>
                <a:tc>
                  <a:txBody>
                    <a:bodyPr/>
                    <a:lstStyle/>
                    <a:p>
                      <a:pPr algn="r"/>
                      <a:r>
                        <a:rPr lang="tr-TR"/>
                        <a:t>20000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23521289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3</a:t>
                      </a:r>
                    </a:p>
                  </a:txBody>
                  <a:tcPr/>
                </a:tc>
                <a:tc>
                  <a:txBody>
                    <a:bodyPr/>
                    <a:lstStyle/>
                    <a:p>
                      <a:pPr algn="r"/>
                      <a:r>
                        <a:rPr lang="tr-TR"/>
                        <a:t>12000</a:t>
                      </a: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4188685365"/>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tr-TR"/>
                        <a:t>Depo 4</a:t>
                      </a:r>
                    </a:p>
                  </a:txBody>
                  <a:tcPr/>
                </a:tc>
                <a:tc>
                  <a:txBody>
                    <a:bodyPr/>
                    <a:lstStyle/>
                    <a:p>
                      <a:pPr algn="r"/>
                      <a:endParaRPr lang="tr-TR"/>
                    </a:p>
                  </a:txBody>
                  <a:tcPr/>
                </a:tc>
                <a:tc>
                  <a:txBody>
                    <a:bodyPr/>
                    <a:lstStyle/>
                    <a:p>
                      <a:pPr algn="r"/>
                      <a:endParaRPr lang="tr-TR"/>
                    </a:p>
                  </a:txBody>
                  <a:tcPr/>
                </a:tc>
                <a:tc>
                  <a:txBody>
                    <a:bodyPr/>
                    <a:lstStyle/>
                    <a:p>
                      <a:pPr algn="r"/>
                      <a:r>
                        <a:rPr lang="tr-TR"/>
                        <a:t>15000</a:t>
                      </a:r>
                    </a:p>
                  </a:txBody>
                  <a:tcPr/>
                </a:tc>
                <a:tc>
                  <a:txBody>
                    <a:bodyPr/>
                    <a:lstStyle/>
                    <a:p>
                      <a:pPr algn="r"/>
                      <a:endParaRPr lang="tr-TR"/>
                    </a:p>
                  </a:txBody>
                  <a:tcPr/>
                </a:tc>
                <a:tc>
                  <a:txBody>
                    <a:bodyPr/>
                    <a:lstStyle/>
                    <a:p>
                      <a:pPr algn="r"/>
                      <a:endParaRPr lang="tr-TR"/>
                    </a:p>
                  </a:txBody>
                  <a:tcPr/>
                </a:tc>
                <a:extLst>
                  <a:ext uri="{0D108BD9-81ED-4DB2-BD59-A6C34878D82A}">
                    <a16:rowId xmlns:a16="http://schemas.microsoft.com/office/drawing/2014/main" val="2401424883"/>
                  </a:ext>
                </a:extLst>
              </a:tr>
              <a:tr h="370840">
                <a:tc>
                  <a:txBody>
                    <a:bodyPr/>
                    <a:lstStyle/>
                    <a:p>
                      <a:endParaRPr lang="tr-TR"/>
                    </a:p>
                  </a:txBody>
                  <a:tcPr/>
                </a:tc>
                <a:tc>
                  <a:txBody>
                    <a:bodyPr/>
                    <a:lstStyle/>
                    <a:p>
                      <a:pPr algn="r"/>
                      <a:r>
                        <a:rPr lang="tr-TR"/>
                        <a:t>30000</a:t>
                      </a:r>
                    </a:p>
                  </a:txBody>
                  <a:tcPr/>
                </a:tc>
                <a:tc>
                  <a:txBody>
                    <a:bodyPr/>
                    <a:lstStyle/>
                    <a:p>
                      <a:pPr algn="r"/>
                      <a:r>
                        <a:rPr lang="tr-TR"/>
                        <a:t>23000</a:t>
                      </a:r>
                    </a:p>
                  </a:txBody>
                  <a:tcPr/>
                </a:tc>
                <a:tc>
                  <a:txBody>
                    <a:bodyPr/>
                    <a:lstStyle/>
                    <a:p>
                      <a:pPr algn="r"/>
                      <a:r>
                        <a:rPr lang="tr-TR"/>
                        <a:t>15000</a:t>
                      </a:r>
                    </a:p>
                  </a:txBody>
                  <a:tcPr/>
                </a:tc>
                <a:tc>
                  <a:txBody>
                    <a:bodyPr/>
                    <a:lstStyle/>
                    <a:p>
                      <a:pPr algn="r"/>
                      <a:r>
                        <a:rPr lang="tr-TR"/>
                        <a:t>32000</a:t>
                      </a:r>
                    </a:p>
                  </a:txBody>
                  <a:tcPr/>
                </a:tc>
                <a:tc>
                  <a:txBody>
                    <a:bodyPr/>
                    <a:lstStyle/>
                    <a:p>
                      <a:pPr algn="r"/>
                      <a:r>
                        <a:rPr lang="tr-TR"/>
                        <a:t>16000</a:t>
                      </a:r>
                    </a:p>
                  </a:txBody>
                  <a:tcPr/>
                </a:tc>
                <a:extLst>
                  <a:ext uri="{0D108BD9-81ED-4DB2-BD59-A6C34878D82A}">
                    <a16:rowId xmlns:a16="http://schemas.microsoft.com/office/drawing/2014/main" val="178373869"/>
                  </a:ext>
                </a:extLst>
              </a:tr>
            </a:tbl>
          </a:graphicData>
        </a:graphic>
      </p:graphicFrame>
      <p:sp>
        <p:nvSpPr>
          <p:cNvPr id="3" name="Başlık 2">
            <a:extLst>
              <a:ext uri="{FF2B5EF4-FFF2-40B4-BE49-F238E27FC236}">
                <a16:creationId xmlns:a16="http://schemas.microsoft.com/office/drawing/2014/main" id="{E91DD030-5C88-9FE7-66D1-0C575BA25A81}"/>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812036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CF91013-64A0-B5DE-0F77-356DEAE7493E}"/>
              </a:ext>
            </a:extLst>
          </p:cNvPr>
          <p:cNvSpPr>
            <a:spLocks noGrp="1"/>
          </p:cNvSpPr>
          <p:nvPr>
            <p:ph type="title"/>
          </p:nvPr>
        </p:nvSpPr>
        <p:spPr/>
        <p:txBody>
          <a:bodyPr/>
          <a:lstStyle/>
          <a:p>
            <a:endParaRPr lang="tr-TR"/>
          </a:p>
        </p:txBody>
      </p:sp>
      <p:sp>
        <p:nvSpPr>
          <p:cNvPr id="4" name="Dikdörtgen 3">
            <a:extLst>
              <a:ext uri="{FF2B5EF4-FFF2-40B4-BE49-F238E27FC236}">
                <a16:creationId xmlns:a16="http://schemas.microsoft.com/office/drawing/2014/main" id="{78A1CE39-345E-6F3A-7CFA-3D3A6FE848C9}"/>
              </a:ext>
            </a:extLst>
          </p:cNvPr>
          <p:cNvSpPr/>
          <p:nvPr/>
        </p:nvSpPr>
        <p:spPr>
          <a:xfrm>
            <a:off x="1187624" y="2967335"/>
            <a:ext cx="7128792" cy="1143070"/>
          </a:xfrm>
          <a:prstGeom prst="rect">
            <a:avLst/>
          </a:prstGeom>
          <a:noFill/>
        </p:spPr>
        <p:txBody>
          <a:bodyPr wrap="square" lIns="91440" tIns="45720" rIns="91440" bIns="45720">
            <a:spAutoFit/>
          </a:bodyPr>
          <a:lstStyle/>
          <a:p>
            <a:pPr>
              <a:lnSpc>
                <a:spcPct val="150000"/>
              </a:lnSpc>
            </a:pPr>
            <a:r>
              <a:rPr lang="tr-TR" sz="2400" b="0" cap="none" spc="0">
                <a:ln w="0"/>
                <a:solidFill>
                  <a:srgbClr val="EA6131"/>
                </a:solidFill>
                <a:effectLst>
                  <a:outerShdw blurRad="38100" dist="25400" dir="5400000" algn="ctr" rotWithShape="0">
                    <a:srgbClr val="6E747A">
                      <a:alpha val="43000"/>
                    </a:srgbClr>
                  </a:outerShdw>
                </a:effectLst>
              </a:rPr>
              <a:t>Eğer F1 ve F2 kapasiteleri 60000’er olmasaydı da 5000’er olsaydı ne olurdu?</a:t>
            </a:r>
          </a:p>
        </p:txBody>
      </p:sp>
    </p:spTree>
    <p:extLst>
      <p:ext uri="{BB962C8B-B14F-4D97-AF65-F5344CB8AC3E}">
        <p14:creationId xmlns:p14="http://schemas.microsoft.com/office/powerpoint/2010/main" val="2503047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0028C6D9-ACBF-446E-A81E-B4782F45792D}"/>
              </a:ext>
            </a:extLst>
          </p:cNvPr>
          <p:cNvSpPr>
            <a:spLocks noGrp="1"/>
          </p:cNvSpPr>
          <p:nvPr>
            <p:ph idx="1"/>
          </p:nvPr>
        </p:nvSpPr>
        <p:spPr>
          <a:xfrm>
            <a:off x="395536" y="908720"/>
            <a:ext cx="8402525" cy="5760640"/>
          </a:xfrm>
        </p:spPr>
        <p:txBody>
          <a:bodyPr>
            <a:normAutofit fontScale="70000" lnSpcReduction="20000"/>
          </a:bodyPr>
          <a:lstStyle/>
          <a:p>
            <a:r>
              <a:rPr lang="tr-TR" sz="1800">
                <a:solidFill>
                  <a:srgbClr val="0000FF"/>
                </a:solidFill>
                <a:latin typeface="Courier New" panose="02070309020205020404" pitchFamily="49" charset="0"/>
              </a:rPr>
              <a:t>min</a:t>
            </a:r>
            <a:r>
              <a:rPr lang="tr-TR" sz="1800">
                <a:solidFill>
                  <a:srgbClr val="000000"/>
                </a:solidFill>
                <a:latin typeface="Courier New" panose="02070309020205020404" pitchFamily="49" charset="0"/>
              </a:rPr>
              <a:t> = .5f1d1 + .5f1d2 + f1d3 + .2f1d4 +</a:t>
            </a:r>
          </a:p>
          <a:p>
            <a:r>
              <a:rPr lang="tr-TR" sz="1800">
                <a:solidFill>
                  <a:srgbClr val="000000"/>
                </a:solidFill>
                <a:latin typeface="Courier New" panose="02070309020205020404" pitchFamily="49" charset="0"/>
              </a:rPr>
              <a:t>1.5f2d1 + .3f2d2 + .5f2d3 +.2f2d4 +</a:t>
            </a:r>
          </a:p>
          <a:p>
            <a:r>
              <a:rPr lang="tr-TR" sz="1800">
                <a:solidFill>
                  <a:srgbClr val="000000"/>
                </a:solidFill>
                <a:latin typeface="Courier New" panose="02070309020205020404" pitchFamily="49" charset="0"/>
              </a:rPr>
              <a:t>1.75f1m1 + 2.5f1m2 + 1.5f1m3 + 2f1m4 + 1.5f1m5 +</a:t>
            </a:r>
          </a:p>
          <a:p>
            <a:r>
              <a:rPr lang="tr-TR" sz="1800">
                <a:solidFill>
                  <a:srgbClr val="000000"/>
                </a:solidFill>
                <a:latin typeface="Courier New" panose="02070309020205020404" pitchFamily="49" charset="0"/>
              </a:rPr>
              <a:t>2f2m1 + 2.5f2m2 + 2.5f2m3 + 1.5f2m4 + f2m5 +</a:t>
            </a:r>
          </a:p>
          <a:p>
            <a:r>
              <a:rPr lang="tr-TR" sz="1800">
                <a:solidFill>
                  <a:srgbClr val="000000"/>
                </a:solidFill>
                <a:latin typeface="Courier New" panose="02070309020205020404" pitchFamily="49" charset="0"/>
              </a:rPr>
              <a:t>1.5d1m1 + 1.5d1m2 + .5d1m3 + 1.5d1m4 + 3d1m5 +</a:t>
            </a:r>
          </a:p>
          <a:p>
            <a:r>
              <a:rPr lang="tr-TR" sz="1800">
                <a:solidFill>
                  <a:srgbClr val="000000"/>
                </a:solidFill>
                <a:latin typeface="Courier New" panose="02070309020205020404" pitchFamily="49" charset="0"/>
              </a:rPr>
              <a:t>d2m1 + .5d2m2 + .5d2m3 + d2m4 + .5d2m5 +</a:t>
            </a:r>
          </a:p>
          <a:p>
            <a:r>
              <a:rPr lang="tr-TR" sz="1800">
                <a:solidFill>
                  <a:srgbClr val="000000"/>
                </a:solidFill>
                <a:latin typeface="Courier New" panose="02070309020205020404" pitchFamily="49" charset="0"/>
              </a:rPr>
              <a:t>d3m1 + 1.5d3m2 + 2d3m3 + 2d3m4 + .5d3m5 +</a:t>
            </a:r>
          </a:p>
          <a:p>
            <a:r>
              <a:rPr lang="tr-TR" sz="1800">
                <a:solidFill>
                  <a:srgbClr val="000000"/>
                </a:solidFill>
                <a:latin typeface="Courier New" panose="02070309020205020404" pitchFamily="49" charset="0"/>
              </a:rPr>
              <a:t>2.5d4m1 + 1.5d4m2 + .2d4m3 + 1.5d4m4 + .5d4m5 ;</a:t>
            </a:r>
            <a:endParaRPr lang="en-US" sz="1800">
              <a:solidFill>
                <a:srgbClr val="000000"/>
              </a:solidFill>
              <a:latin typeface="Courier New" panose="02070309020205020404" pitchFamily="49" charset="0"/>
            </a:endParaRP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f1d1+f1d2 +f1d3 +f1d4 + f1m1 + f1m2 + f1m3 + f1m4 + f1m5 = 50000;</a:t>
            </a:r>
          </a:p>
          <a:p>
            <a:r>
              <a:rPr lang="tr-TR" sz="1800">
                <a:solidFill>
                  <a:srgbClr val="000000"/>
                </a:solidFill>
                <a:latin typeface="Courier New" panose="02070309020205020404" pitchFamily="49" charset="0"/>
              </a:rPr>
              <a:t>f2d1+f2d2 +f2d3 +f2d4 + f2m1 + f2m2 + f2m3 + f2m4 + f2m5 = 50000;</a:t>
            </a:r>
          </a:p>
          <a:p>
            <a:r>
              <a:rPr lang="tr-TR" sz="1800">
                <a:solidFill>
                  <a:srgbClr val="000000"/>
                </a:solidFill>
                <a:latin typeface="Courier New" panose="02070309020205020404" pitchFamily="49" charset="0"/>
              </a:rPr>
              <a:t> </a:t>
            </a:r>
          </a:p>
          <a:p>
            <a:r>
              <a:rPr lang="tr-TR" sz="1800">
                <a:solidFill>
                  <a:srgbClr val="000000"/>
                </a:solidFill>
                <a:latin typeface="Courier New" panose="02070309020205020404" pitchFamily="49" charset="0"/>
              </a:rPr>
              <a:t>f1d1 + f2d1 – (d1m1 + d1m2 + d1m3 + d1m4 + d1m5) = 0;</a:t>
            </a:r>
          </a:p>
          <a:p>
            <a:r>
              <a:rPr lang="tr-TR" sz="1800">
                <a:solidFill>
                  <a:srgbClr val="000000"/>
                </a:solidFill>
                <a:latin typeface="Courier New" panose="02070309020205020404" pitchFamily="49" charset="0"/>
              </a:rPr>
              <a:t>f1d2 + f2d2 - (d2m1 + d2m2 + d2m3 + d2m4 + d2m5) = 0;</a:t>
            </a:r>
          </a:p>
          <a:p>
            <a:r>
              <a:rPr lang="tr-TR" sz="1800">
                <a:solidFill>
                  <a:srgbClr val="000000"/>
                </a:solidFill>
                <a:latin typeface="Courier New" panose="02070309020205020404" pitchFamily="49" charset="0"/>
              </a:rPr>
              <a:t>f1d3 + f2d3 - (d3m1 + d3m2 + d3m3 + d3m4 + d3m5) = 0;</a:t>
            </a:r>
          </a:p>
          <a:p>
            <a:r>
              <a:rPr lang="tr-TR" sz="1800">
                <a:solidFill>
                  <a:srgbClr val="000000"/>
                </a:solidFill>
                <a:latin typeface="Courier New" panose="02070309020205020404" pitchFamily="49" charset="0"/>
              </a:rPr>
              <a:t>f1d4 + f2d4 - (d4m1 + d4m2 + d4m3 + d4m4 + d4m5) = 0;</a:t>
            </a:r>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d1m2 + d1m3 + d1m4 + d1m5 &lt;= 45000;</a:t>
            </a:r>
          </a:p>
          <a:p>
            <a:r>
              <a:rPr lang="tr-TR" sz="1800">
                <a:solidFill>
                  <a:srgbClr val="000000"/>
                </a:solidFill>
                <a:latin typeface="Courier New" panose="02070309020205020404" pitchFamily="49" charset="0"/>
              </a:rPr>
              <a:t>d2m1 + d2m2 + d2m3 + d2m4 + d2m5 &lt;= 20000;</a:t>
            </a:r>
          </a:p>
          <a:p>
            <a:r>
              <a:rPr lang="tr-TR" sz="1800">
                <a:solidFill>
                  <a:srgbClr val="000000"/>
                </a:solidFill>
                <a:latin typeface="Courier New" panose="02070309020205020404" pitchFamily="49" charset="0"/>
              </a:rPr>
              <a:t>d3m1 + d3m2 + d3m3 + d3m4 + d3m5 &lt;= 30000;</a:t>
            </a:r>
          </a:p>
          <a:p>
            <a:r>
              <a:rPr lang="tr-TR" sz="1800">
                <a:solidFill>
                  <a:srgbClr val="000000"/>
                </a:solidFill>
                <a:latin typeface="Courier New" panose="02070309020205020404" pitchFamily="49" charset="0"/>
              </a:rPr>
              <a:t>d4m1 + d4m2 + d4m3 + d4m4 + d4m5 &lt;= 15000;</a:t>
            </a:r>
            <a:endParaRPr lang="tr-TR" sz="1800"/>
          </a:p>
          <a:p>
            <a:endParaRPr lang="en-US" sz="1800">
              <a:solidFill>
                <a:srgbClr val="000000"/>
              </a:solidFill>
              <a:latin typeface="Courier New" panose="02070309020205020404" pitchFamily="49" charset="0"/>
            </a:endParaRPr>
          </a:p>
          <a:p>
            <a:r>
              <a:rPr lang="tr-TR" sz="1800">
                <a:solidFill>
                  <a:srgbClr val="000000"/>
                </a:solidFill>
                <a:latin typeface="Courier New" panose="02070309020205020404" pitchFamily="49" charset="0"/>
              </a:rPr>
              <a:t>d1m1 + d2m1 + d3m1 + d4m1 +f1m1 + f2m1 &lt;= 30000;</a:t>
            </a:r>
          </a:p>
          <a:p>
            <a:r>
              <a:rPr lang="tr-TR" sz="1800">
                <a:solidFill>
                  <a:srgbClr val="000000"/>
                </a:solidFill>
                <a:latin typeface="Courier New" panose="02070309020205020404" pitchFamily="49" charset="0"/>
              </a:rPr>
              <a:t>d1m2 + d2m2 + d3m2 + d4m2 +f1m2 + f2m2 &lt;= 23000;</a:t>
            </a:r>
          </a:p>
          <a:p>
            <a:r>
              <a:rPr lang="tr-TR" sz="1800">
                <a:solidFill>
                  <a:srgbClr val="000000"/>
                </a:solidFill>
                <a:latin typeface="Courier New" panose="02070309020205020404" pitchFamily="49" charset="0"/>
              </a:rPr>
              <a:t>d1m3 + d2m3 + d3m3 + d4m3 +f1m3 + f2m3 &lt;= 15000;</a:t>
            </a:r>
          </a:p>
          <a:p>
            <a:r>
              <a:rPr lang="tr-TR" sz="1800">
                <a:solidFill>
                  <a:srgbClr val="000000"/>
                </a:solidFill>
                <a:latin typeface="Courier New" panose="02070309020205020404" pitchFamily="49" charset="0"/>
              </a:rPr>
              <a:t>d1m4 + d2m4 + d3m4 + d4m4 +f1m4 + f2m4 &lt;= 32000;</a:t>
            </a:r>
          </a:p>
          <a:p>
            <a:r>
              <a:rPr lang="tr-TR" sz="1800">
                <a:solidFill>
                  <a:srgbClr val="000000"/>
                </a:solidFill>
                <a:latin typeface="Courier New" panose="02070309020205020404" pitchFamily="49" charset="0"/>
              </a:rPr>
              <a:t>d1m5 + d2m5 + d3m5 + d4m5 +f1m5 + f2m5 &lt;= 16000;</a:t>
            </a:r>
          </a:p>
        </p:txBody>
      </p:sp>
      <p:sp>
        <p:nvSpPr>
          <p:cNvPr id="3" name="Başlık 2">
            <a:extLst>
              <a:ext uri="{FF2B5EF4-FFF2-40B4-BE49-F238E27FC236}">
                <a16:creationId xmlns:a16="http://schemas.microsoft.com/office/drawing/2014/main" id="{4A1D59AD-DBE9-D8A7-82ED-C60609E088B5}"/>
              </a:ext>
            </a:extLst>
          </p:cNvPr>
          <p:cNvSpPr>
            <a:spLocks noGrp="1"/>
          </p:cNvSpPr>
          <p:nvPr>
            <p:ph type="title"/>
          </p:nvPr>
        </p:nvSpPr>
        <p:spPr/>
        <p:txBody>
          <a:bodyPr/>
          <a:lstStyle/>
          <a:p>
            <a:endParaRPr lang="tr-TR"/>
          </a:p>
        </p:txBody>
      </p:sp>
      <p:sp>
        <p:nvSpPr>
          <p:cNvPr id="4" name="Metin kutusu 3">
            <a:extLst>
              <a:ext uri="{FF2B5EF4-FFF2-40B4-BE49-F238E27FC236}">
                <a16:creationId xmlns:a16="http://schemas.microsoft.com/office/drawing/2014/main" id="{EC473F26-C29F-5E08-E8D9-67232F8E611E}"/>
              </a:ext>
            </a:extLst>
          </p:cNvPr>
          <p:cNvSpPr txBox="1"/>
          <p:nvPr/>
        </p:nvSpPr>
        <p:spPr>
          <a:xfrm>
            <a:off x="5652120" y="1340768"/>
            <a:ext cx="3384376" cy="954107"/>
          </a:xfrm>
          <a:prstGeom prst="rect">
            <a:avLst/>
          </a:prstGeom>
          <a:noFill/>
        </p:spPr>
        <p:txBody>
          <a:bodyPr wrap="square" rtlCol="0">
            <a:spAutoFit/>
          </a:bodyPr>
          <a:lstStyle/>
          <a:p>
            <a:r>
              <a:rPr lang="tr-TR" sz="1400"/>
              <a:t>Talep arzdan büyük olduğu için talep kısıtları küçük eşit olacaktır. Bu karşılanamayan talep olacağını gösterir. Karşılanamayan talep gevşek değişken değeri olarak görülecektir.</a:t>
            </a:r>
          </a:p>
        </p:txBody>
      </p:sp>
    </p:spTree>
    <p:extLst>
      <p:ext uri="{BB962C8B-B14F-4D97-AF65-F5344CB8AC3E}">
        <p14:creationId xmlns:p14="http://schemas.microsoft.com/office/powerpoint/2010/main" val="1032439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D537EF9C-17AE-22BF-3631-94BB18F8837C}"/>
              </a:ext>
            </a:extLst>
          </p:cNvPr>
          <p:cNvSpPr>
            <a:spLocks noGrp="1"/>
          </p:cNvSpPr>
          <p:nvPr>
            <p:ph idx="1"/>
          </p:nvPr>
        </p:nvSpPr>
        <p:spPr/>
        <p:txBody>
          <a:bodyPr/>
          <a:lstStyle/>
          <a:p>
            <a:pPr>
              <a:buFont typeface="Arial" panose="020B0604020202020204" pitchFamily="34" charset="0"/>
              <a:buChar char="•"/>
            </a:pPr>
            <a:r>
              <a:rPr lang="tr-TR">
                <a:effectLst/>
              </a:rPr>
              <a:t>Bir yakıt doldurma tankerinin müşterilerine 3 farklı tür yakıt tedarik etmesi gerekiyor. Talep karşılanmadığında şirket, teslim edilmeyen litre başına 0.25 ₺ kaybetmektedir. Tankerin farklı boyutlarda 4 ayrı bölmesi vardır. Bölme kapasiteleri sırasıyla, 1200, 800, 1300 ve 700 Lt'dir. Üç tip yakıtın talepleriyse, 1800, 1500 ve 1000 Lt'dir. Kaybı en aza indirmek için tanker nasıl yüklenmelidir?</a:t>
            </a:r>
          </a:p>
          <a:p>
            <a:endParaRPr lang="tr-TR">
              <a:effectLst/>
            </a:endParaRPr>
          </a:p>
          <a:p>
            <a:r>
              <a:rPr lang="tr-TR">
                <a:effectLst/>
              </a:rPr>
              <a:t>Problem aşağıdaki tablo ile ifade edilebilir. </a:t>
            </a:r>
          </a:p>
          <a:p>
            <a:br>
              <a:rPr lang="tr-TR">
                <a:effectLst/>
              </a:rPr>
            </a:br>
            <a:endParaRPr lang="tr-TR"/>
          </a:p>
        </p:txBody>
      </p:sp>
      <p:sp>
        <p:nvSpPr>
          <p:cNvPr id="3" name="Başlık 2">
            <a:extLst>
              <a:ext uri="{FF2B5EF4-FFF2-40B4-BE49-F238E27FC236}">
                <a16:creationId xmlns:a16="http://schemas.microsoft.com/office/drawing/2014/main" id="{3CC23021-06F0-AC50-4F2F-8FA18FF1958D}"/>
              </a:ext>
            </a:extLst>
          </p:cNvPr>
          <p:cNvSpPr>
            <a:spLocks noGrp="1"/>
          </p:cNvSpPr>
          <p:nvPr>
            <p:ph type="title"/>
          </p:nvPr>
        </p:nvSpPr>
        <p:spPr/>
        <p:txBody>
          <a:bodyPr/>
          <a:lstStyle/>
          <a:p>
            <a:r>
              <a:rPr lang="tr-TR"/>
              <a:t>Mantıksal İfadeler ve Taşıma Problemleri: Petrol Taşıma </a:t>
            </a:r>
          </a:p>
        </p:txBody>
      </p:sp>
      <p:pic>
        <p:nvPicPr>
          <p:cNvPr id="5" name="Resim 4">
            <a:extLst>
              <a:ext uri="{FF2B5EF4-FFF2-40B4-BE49-F238E27FC236}">
                <a16:creationId xmlns:a16="http://schemas.microsoft.com/office/drawing/2014/main" id="{DF877139-74B6-BE72-7084-D62DDC10575D}"/>
              </a:ext>
            </a:extLst>
          </p:cNvPr>
          <p:cNvPicPr>
            <a:picLocks noChangeAspect="1"/>
          </p:cNvPicPr>
          <p:nvPr/>
        </p:nvPicPr>
        <p:blipFill>
          <a:blip r:embed="rId2"/>
          <a:stretch>
            <a:fillRect/>
          </a:stretch>
        </p:blipFill>
        <p:spPr>
          <a:xfrm>
            <a:off x="1619672" y="3429000"/>
            <a:ext cx="5904656" cy="1636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839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A0BFC3EB-09A4-2BFB-9AC6-0D69E3D78211}"/>
                  </a:ext>
                </a:extLst>
              </p:cNvPr>
              <p:cNvSpPr>
                <a:spLocks noGrp="1"/>
              </p:cNvSpPr>
              <p:nvPr>
                <p:ph idx="1"/>
              </p:nvPr>
            </p:nvSpPr>
            <p:spPr/>
            <p:txBody>
              <a:bodyPr/>
              <a:lstStyle/>
              <a:p>
                <a:r>
                  <a:rPr lang="tr-TR" dirty="0"/>
                  <a:t>Eğer si !=</a:t>
                </a:r>
                <a:r>
                  <a:rPr lang="tr-TR" dirty="0" err="1"/>
                  <a:t>di</a:t>
                </a:r>
                <a:r>
                  <a:rPr lang="tr-TR" dirty="0"/>
                  <a:t> ise bu durumda ulaştırma 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e>
                            </m:nary>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endParaRPr lang="tr-TR"/>
              </a:p>
            </p:txBody>
          </p:sp>
        </mc:Choice>
        <mc:Fallback xmlns="">
          <p:sp>
            <p:nvSpPr>
              <p:cNvPr id="2" name="İçerik Yer Tutucusu 1">
                <a:extLst>
                  <a:ext uri="{FF2B5EF4-FFF2-40B4-BE49-F238E27FC236}">
                    <a16:creationId xmlns:a16="http://schemas.microsoft.com/office/drawing/2014/main" id="{A0BFC3EB-09A4-2BFB-9AC6-0D69E3D78211}"/>
                  </a:ext>
                </a:extLst>
              </p:cNvPr>
              <p:cNvSpPr>
                <a:spLocks noGrp="1" noRot="1" noChangeAspect="1" noMove="1" noResize="1" noEditPoints="1" noAdjustHandles="1" noChangeArrowheads="1" noChangeShapeType="1" noTextEdit="1"/>
              </p:cNvSpPr>
              <p:nvPr>
                <p:ph idx="1"/>
              </p:nvPr>
            </p:nvSpPr>
            <p:spPr>
              <a:blipFill>
                <a:blip r:embed="rId2"/>
                <a:stretch>
                  <a:fillRect l="-435" t="-37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E108296-2D4E-DDFD-13BF-C9C15FC8384B}"/>
              </a:ext>
            </a:extLst>
          </p:cNvPr>
          <p:cNvSpPr>
            <a:spLocks noGrp="1"/>
          </p:cNvSpPr>
          <p:nvPr>
            <p:ph type="title"/>
          </p:nvPr>
        </p:nvSpPr>
        <p:spPr/>
        <p:txBody>
          <a:bodyPr/>
          <a:lstStyle/>
          <a:p>
            <a:r>
              <a:rPr lang="tr-TR"/>
              <a:t>Dengesiz Taşıma Problemleri</a:t>
            </a:r>
          </a:p>
        </p:txBody>
      </p:sp>
    </p:spTree>
    <p:extLst>
      <p:ext uri="{BB962C8B-B14F-4D97-AF65-F5344CB8AC3E}">
        <p14:creationId xmlns:p14="http://schemas.microsoft.com/office/powerpoint/2010/main" val="4054236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C4B246B8-3453-CC1F-D586-27DA6CE8BB27}"/>
                  </a:ext>
                </a:extLst>
              </p:cNvPr>
              <p:cNvSpPr>
                <a:spLocks noGrp="1"/>
              </p:cNvSpPr>
              <p:nvPr>
                <p:ph idx="1"/>
              </p:nvPr>
            </p:nvSpPr>
            <p:spPr>
              <a:xfrm>
                <a:off x="395536" y="980728"/>
                <a:ext cx="8402525" cy="5877272"/>
              </a:xfrm>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0.25 ×</m:t>
                      </m:r>
                      <m:d>
                        <m:dPr>
                          <m:ctrlPr>
                            <a:rPr lang="tr-TR" i="1" smtClean="0">
                              <a:effectLst/>
                              <a:latin typeface="Cambria Math" panose="02040503050406030204" pitchFamily="18" charset="0"/>
                            </a:rPr>
                          </m:ctrlPr>
                        </m:dPr>
                        <m:e>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e>
                      </m:d>
                    </m:oMath>
                  </m:oMathPara>
                </a14:m>
                <a:endParaRPr lang="tr-TR">
                  <a:effectLst/>
                </a:endParaRP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=1800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=1500</m:t>
                      </m:r>
                    </m:oMath>
                  </m:oMathPara>
                </a14:m>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r>
                        <a:rPr lang="tr-TR" b="0" i="1" smtClean="0">
                          <a:effectLst/>
                          <a:latin typeface="Cambria Math" panose="02040503050406030204" pitchFamily="18" charset="0"/>
                        </a:rPr>
                        <m:t>10</m:t>
                      </m:r>
                      <m:r>
                        <a:rPr lang="tr-TR" i="1" smtClean="0">
                          <a:effectLst/>
                          <a:latin typeface="Cambria Math" panose="02040503050406030204" pitchFamily="18" charset="0"/>
                        </a:rPr>
                        <m:t>00</m:t>
                      </m:r>
                    </m:oMath>
                  </m:oMathPara>
                </a14:m>
                <a:endParaRPr lang="tr-TR"/>
              </a:p>
              <a:p>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≤1200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≤800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≤1300</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≤700</m:t>
                      </m:r>
                    </m:oMath>
                  </m:oMathPara>
                </a14:m>
                <a:endParaRPr lang="tr-TR"/>
              </a:p>
              <a:p>
                <a:endParaRPr lang="tr-TR"/>
              </a:p>
              <a:p>
                <a:r>
                  <a:rPr lang="tr-TR">
                    <a:effectLst/>
                  </a:rPr>
                  <a:t>Bölme i için ya Yakıt-1, ya Yakıt-2 ya da Yakıt-3 konulabilir.</a:t>
                </a:r>
                <a:endParaRPr lang="tr-T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13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23</m:t>
                              </m:r>
                            </m:e>
                          </m:d>
                        </m:sub>
                      </m:sSub>
                      <m:r>
                        <a:rPr lang="tr-TR" i="1" smtClean="0">
                          <a:effectLst/>
                          <a:latin typeface="Cambria Math" panose="02040503050406030204" pitchFamily="18" charset="0"/>
                        </a:rPr>
                        <m:t>=1</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33</m:t>
                              </m:r>
                            </m:e>
                          </m:d>
                        </m:sub>
                      </m:sSub>
                      <m:r>
                        <a:rPr lang="tr-TR" i="1" smtClean="0">
                          <a:effectLst/>
                          <a:latin typeface="Cambria Math" panose="02040503050406030204" pitchFamily="18" charset="0"/>
                        </a:rPr>
                        <m:t>=1</m:t>
                      </m:r>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41</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42</m:t>
                              </m:r>
                            </m:e>
                          </m:d>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𝑦</m:t>
                          </m:r>
                        </m:e>
                        <m:sub>
                          <m:d>
                            <m:dPr>
                              <m:begChr m:val="{"/>
                              <m:endChr m:val="}"/>
                              <m:ctrlPr>
                                <a:rPr lang="tr-TR" i="1" smtClean="0">
                                  <a:effectLst/>
                                  <a:latin typeface="Cambria Math" panose="02040503050406030204" pitchFamily="18" charset="0"/>
                                </a:rPr>
                              </m:ctrlPr>
                            </m:dPr>
                            <m:e>
                              <m:r>
                                <a:rPr lang="tr-TR" i="1" smtClean="0">
                                  <a:effectLst/>
                                  <a:latin typeface="Cambria Math" panose="02040503050406030204" pitchFamily="18" charset="0"/>
                                </a:rPr>
                                <m:t>43</m:t>
                              </m:r>
                            </m:e>
                          </m:d>
                        </m:sub>
                      </m:sSub>
                      <m:r>
                        <a:rPr lang="tr-TR" i="1" smtClean="0">
                          <a:effectLst/>
                          <a:latin typeface="Cambria Math" panose="02040503050406030204" pitchFamily="18" charset="0"/>
                        </a:rPr>
                        <m:t>=1</m:t>
                      </m:r>
                    </m:oMath>
                  </m:oMathPara>
                </a14:m>
                <a:endParaRPr lang="tr-TR"/>
              </a:p>
              <a:p>
                <a:endParaRPr lang="tr-TR"/>
              </a:p>
              <a:p>
                <a:r>
                  <a:rPr lang="tr-TR"/>
                  <a:t>yij: i. Bölmeye j. Yakıt konulursa 1 değilse 0</a:t>
                </a:r>
              </a:p>
              <a:p>
                <a:r>
                  <a:rPr lang="tr-TR"/>
                  <a:t>Xij: i.bölmeye konulan j. Yakıt miktarı</a:t>
                </a:r>
              </a:p>
              <a:p>
                <a:r>
                  <a:rPr lang="tr-TR"/>
                  <a:t>Si: i. Yakıtın karşılanamayan miktarı</a:t>
                </a:r>
              </a:p>
            </p:txBody>
          </p:sp>
        </mc:Choice>
        <mc:Fallback xmlns="">
          <p:sp>
            <p:nvSpPr>
              <p:cNvPr id="2" name="İçerik Yer Tutucusu 1">
                <a:extLst>
                  <a:ext uri="{FF2B5EF4-FFF2-40B4-BE49-F238E27FC236}">
                    <a16:creationId xmlns:a16="http://schemas.microsoft.com/office/drawing/2014/main" id="{C4B246B8-3453-CC1F-D586-27DA6CE8BB27}"/>
                  </a:ext>
                </a:extLst>
              </p:cNvPr>
              <p:cNvSpPr>
                <a:spLocks noGrp="1" noRot="1" noChangeAspect="1" noMove="1" noResize="1" noEditPoints="1" noAdjustHandles="1" noChangeArrowheads="1" noChangeShapeType="1" noTextEdit="1"/>
              </p:cNvSpPr>
              <p:nvPr>
                <p:ph idx="1"/>
              </p:nvPr>
            </p:nvSpPr>
            <p:spPr>
              <a:xfrm>
                <a:off x="395536" y="980728"/>
                <a:ext cx="8402525" cy="5877272"/>
              </a:xfrm>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4CE005E2-BB02-9328-447C-F2C16ADB1B2F}"/>
              </a:ext>
            </a:extLst>
          </p:cNvPr>
          <p:cNvSpPr>
            <a:spLocks noGrp="1"/>
          </p:cNvSpPr>
          <p:nvPr>
            <p:ph type="title"/>
          </p:nvPr>
        </p:nvSpPr>
        <p:spPr/>
        <p:txBody>
          <a:bodyPr/>
          <a:lstStyle/>
          <a:p>
            <a:r>
              <a:rPr lang="tr-TR"/>
              <a:t>Mantıksal İfadeler ve Taşıma Problemleri: Petrol Taşıma </a:t>
            </a:r>
          </a:p>
        </p:txBody>
      </p:sp>
    </p:spTree>
    <p:extLst>
      <p:ext uri="{BB962C8B-B14F-4D97-AF65-F5344CB8AC3E}">
        <p14:creationId xmlns:p14="http://schemas.microsoft.com/office/powerpoint/2010/main" val="2990909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61A9B959-6640-E5E6-4A83-FBDD22E638F7}"/>
              </a:ext>
            </a:extLst>
          </p:cNvPr>
          <p:cNvSpPr>
            <a:spLocks noGrp="1"/>
          </p:cNvSpPr>
          <p:nvPr>
            <p:ph idx="1"/>
          </p:nvPr>
        </p:nvSpPr>
        <p:spPr/>
        <p:txBody>
          <a:bodyPr>
            <a:normAutofit/>
          </a:bodyPr>
          <a:lstStyle/>
          <a:p>
            <a:pPr>
              <a:buFont typeface="Arial" panose="020B0604020202020204" pitchFamily="34" charset="0"/>
              <a:buChar char="•"/>
            </a:pPr>
            <a:r>
              <a:rPr lang="tr-TR">
                <a:effectLst/>
              </a:rPr>
              <a:t>Bir şirketin yılın çeyreği için tabloda verilen üretim kapasitesine sahip bir üretim tesisi bulunmaktadır. Fazla kapasite kullanılarak ek kapasite elde edilebilmektedir, ancak üretim maliyetini artırmaktadır. Önümüzdeki çeyrek dönem için tahmin talebi de tabloda verilmiştir. Şirket, geçtiğimiz çeyrek dönemde bir başlangıç envanteri ile başlar ve çeyrek dönem sonunda bir envanter bırakır. Üretilen ancak hemen kullanılmayan ürünler bir depoda saklanabilmektedir.</a:t>
            </a:r>
          </a:p>
          <a:p>
            <a:pPr>
              <a:buFont typeface="Arial" panose="020B0604020202020204" pitchFamily="34" charset="0"/>
              <a:buChar char="•"/>
            </a:pPr>
            <a:endParaRPr lang="tr-TR"/>
          </a:p>
          <a:p>
            <a:pPr>
              <a:buFont typeface="Arial" panose="020B0604020202020204" pitchFamily="34" charset="0"/>
              <a:buChar char="•"/>
            </a:pPr>
            <a:endParaRPr lang="tr-TR"/>
          </a:p>
          <a:p>
            <a:r>
              <a:rPr lang="tr-TR">
                <a:effectLst/>
              </a:rPr>
              <a:t>Normal mesai maliyeti: 10 Pb</a:t>
            </a:r>
          </a:p>
          <a:p>
            <a:pPr>
              <a:lnSpc>
                <a:spcPct val="100000"/>
              </a:lnSpc>
            </a:pPr>
            <a:r>
              <a:rPr lang="tr-TR">
                <a:effectLst/>
              </a:rPr>
              <a:t>Fazla mesai maliyeti: 14 Pb</a:t>
            </a:r>
          </a:p>
          <a:p>
            <a:pPr>
              <a:lnSpc>
                <a:spcPct val="100000"/>
              </a:lnSpc>
            </a:pPr>
            <a:r>
              <a:rPr lang="tr-TR">
                <a:effectLst/>
              </a:rPr>
              <a:t>Başlangıç stoğu : 100 birim</a:t>
            </a:r>
          </a:p>
          <a:p>
            <a:pPr>
              <a:lnSpc>
                <a:spcPct val="100000"/>
              </a:lnSpc>
            </a:pPr>
            <a:r>
              <a:rPr lang="tr-TR">
                <a:effectLst/>
              </a:rPr>
              <a:t>Dönem sonu stok : 125 birim</a:t>
            </a:r>
          </a:p>
          <a:p>
            <a:pPr>
              <a:lnSpc>
                <a:spcPct val="100000"/>
              </a:lnSpc>
            </a:pPr>
            <a:r>
              <a:rPr lang="tr-TR">
                <a:effectLst/>
              </a:rPr>
              <a:t>Birim ürün başına stoklama maliyeti:</a:t>
            </a:r>
          </a:p>
          <a:p>
            <a:pPr>
              <a:lnSpc>
                <a:spcPct val="100000"/>
              </a:lnSpc>
            </a:pPr>
            <a:r>
              <a:rPr lang="tr-TR">
                <a:effectLst/>
              </a:rPr>
              <a:t>Normal mesaide üretilen: % 10 ay başına her bir ürün için,</a:t>
            </a:r>
          </a:p>
          <a:p>
            <a:pPr>
              <a:lnSpc>
                <a:spcPct val="100000"/>
              </a:lnSpc>
            </a:pPr>
            <a:r>
              <a:rPr lang="tr-TR">
                <a:effectLst/>
              </a:rPr>
              <a:t>Fazla mesaide üretilen: % 14.3 ay başına her bir ürün için,</a:t>
            </a:r>
          </a:p>
          <a:p>
            <a:r>
              <a:rPr lang="tr-TR">
                <a:effectLst/>
              </a:rPr>
              <a:t>Minimum maliyetli üretim çizelgesini belirleyiniz.</a:t>
            </a:r>
            <a:endParaRPr lang="tr-TR"/>
          </a:p>
        </p:txBody>
      </p:sp>
      <p:sp>
        <p:nvSpPr>
          <p:cNvPr id="3" name="Başlık 2">
            <a:extLst>
              <a:ext uri="{FF2B5EF4-FFF2-40B4-BE49-F238E27FC236}">
                <a16:creationId xmlns:a16="http://schemas.microsoft.com/office/drawing/2014/main" id="{D4D01929-FE23-B361-3C1F-A37FDAF1BBE5}"/>
              </a:ext>
            </a:extLst>
          </p:cNvPr>
          <p:cNvSpPr>
            <a:spLocks noGrp="1"/>
          </p:cNvSpPr>
          <p:nvPr>
            <p:ph type="title"/>
          </p:nvPr>
        </p:nvSpPr>
        <p:spPr/>
        <p:txBody>
          <a:bodyPr/>
          <a:lstStyle/>
          <a:p>
            <a:r>
              <a:rPr lang="tr-TR"/>
              <a:t>Üretim Planlama Örneği</a:t>
            </a:r>
          </a:p>
        </p:txBody>
      </p:sp>
      <p:pic>
        <p:nvPicPr>
          <p:cNvPr id="5" name="Resim 4">
            <a:extLst>
              <a:ext uri="{FF2B5EF4-FFF2-40B4-BE49-F238E27FC236}">
                <a16:creationId xmlns:a16="http://schemas.microsoft.com/office/drawing/2014/main" id="{79D54FC9-A745-4155-7BC5-9FE8E1F1E47C}"/>
              </a:ext>
            </a:extLst>
          </p:cNvPr>
          <p:cNvPicPr>
            <a:picLocks noChangeAspect="1"/>
          </p:cNvPicPr>
          <p:nvPr/>
        </p:nvPicPr>
        <p:blipFill>
          <a:blip r:embed="rId2"/>
          <a:stretch>
            <a:fillRect/>
          </a:stretch>
        </p:blipFill>
        <p:spPr>
          <a:xfrm>
            <a:off x="4360617" y="2996952"/>
            <a:ext cx="4451879" cy="1656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1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44F58-71E9-F452-2DA9-674F4E414CC3}"/>
              </a:ext>
            </a:extLst>
          </p:cNvPr>
          <p:cNvSpPr>
            <a:spLocks noGrp="1"/>
          </p:cNvSpPr>
          <p:nvPr>
            <p:ph idx="1"/>
          </p:nvPr>
        </p:nvSpPr>
        <p:spPr/>
        <p:txBody>
          <a:bodyPr>
            <a:normAutofit fontScale="85000" lnSpcReduction="20000"/>
          </a:bodyPr>
          <a:lstStyle/>
          <a:p>
            <a:r>
              <a:rPr lang="tr-TR">
                <a:effectLst/>
              </a:rPr>
              <a:t>1. Fazla mesai kapasitesi tamamen kullanılırsa, kullanılabilir kapasite 100 + 800 + 164 = 1064 birim olurken, tahmini talep artı nihai envanter 850 + 125 = 975 birimdir. Dolayısıyla, 89 birimlik dengesizlik için yapay bir hedefin (ay) olduğu varsayılır. İlişkili yapay hücrelerdeki maliyetin sıfır olduğu varsayılacaktır.</a:t>
            </a:r>
          </a:p>
          <a:p>
            <a:pPr>
              <a:lnSpc>
                <a:spcPct val="100000"/>
              </a:lnSpc>
            </a:pPr>
            <a:br>
              <a:rPr lang="tr-TR">
                <a:effectLst/>
              </a:rPr>
            </a:br>
            <a:endParaRPr lang="tr-TR">
              <a:effectLst/>
            </a:endParaRPr>
          </a:p>
          <a:p>
            <a:pPr>
              <a:lnSpc>
                <a:spcPct val="100000"/>
              </a:lnSpc>
            </a:pPr>
            <a:r>
              <a:rPr lang="tr-TR">
                <a:effectLst/>
              </a:rPr>
              <a:t>2. Ocak ayı için tahmini talep 200 birimdir. İlk envanter 100 birim olduğundan, bu ay için etkin talep yalnızca 100 birimdir.</a:t>
            </a:r>
          </a:p>
          <a:p>
            <a:pPr>
              <a:lnSpc>
                <a:spcPct val="100000"/>
              </a:lnSpc>
            </a:pPr>
            <a:br>
              <a:rPr lang="tr-TR">
                <a:effectLst/>
              </a:rPr>
            </a:br>
            <a:endParaRPr lang="tr-TR">
              <a:effectLst/>
            </a:endParaRPr>
          </a:p>
          <a:p>
            <a:pPr>
              <a:lnSpc>
                <a:spcPct val="100000"/>
              </a:lnSpc>
            </a:pPr>
            <a:r>
              <a:rPr lang="tr-TR">
                <a:effectLst/>
              </a:rPr>
              <a:t>3. Ocak ayında üretilen ve aynı zamanda Ocak ayında kullanılan kalemler, normal ve fazla mesai üretimi için sırasıyla 10 ve 14 birim üretim maliyetine sahiptir. Aynı şey Şubat, Mart ve Nisan ayları için de geçerlidir.</a:t>
            </a:r>
          </a:p>
          <a:p>
            <a:pPr>
              <a:lnSpc>
                <a:spcPct val="100000"/>
              </a:lnSpc>
            </a:pPr>
            <a:br>
              <a:rPr lang="tr-TR">
                <a:effectLst/>
              </a:rPr>
            </a:br>
            <a:endParaRPr lang="tr-TR">
              <a:effectLst/>
            </a:endParaRPr>
          </a:p>
          <a:p>
            <a:pPr>
              <a:lnSpc>
                <a:spcPct val="100000"/>
              </a:lnSpc>
            </a:pPr>
            <a:r>
              <a:rPr lang="tr-TR">
                <a:effectLst/>
              </a:rPr>
              <a:t>4. Ocak ayında üretilen ancak Şubat ayında kullanılan ürünlerin bir ay boyunca depolanması gerekecek, normal ve fazla mesai üretimi için üretim-depolama maliyetini sırasıyla 10 * 1.1 = 11 ve 14 * 1.143 = 16'ya çıkaracak. Mart ayında kullanılırsa, maliyetler 12 ve 18'e yükselecek ve Nisan ayında kullanılırsa, sırasıyla 13 ve 20 olacaktır.</a:t>
            </a:r>
          </a:p>
          <a:p>
            <a:pPr>
              <a:lnSpc>
                <a:spcPct val="100000"/>
              </a:lnSpc>
            </a:pPr>
            <a:br>
              <a:rPr lang="tr-TR">
                <a:effectLst/>
              </a:rPr>
            </a:br>
            <a:endParaRPr lang="tr-TR">
              <a:effectLst/>
            </a:endParaRPr>
          </a:p>
          <a:p>
            <a:pPr>
              <a:lnSpc>
                <a:spcPct val="100000"/>
              </a:lnSpc>
            </a:pPr>
            <a:r>
              <a:rPr lang="tr-TR">
                <a:effectLst/>
              </a:rPr>
              <a:t>5. Çeyrek sonunda (yani Nisan ayında) nihai envanter 125 birimdir. Hücrelerdeki maliyet katsayıları Nisan ayındaki ile aynı olacaktır.</a:t>
            </a:r>
          </a:p>
          <a:p>
            <a:pPr>
              <a:lnSpc>
                <a:spcPct val="100000"/>
              </a:lnSpc>
            </a:pPr>
            <a:br>
              <a:rPr lang="tr-TR">
                <a:effectLst/>
              </a:rPr>
            </a:br>
            <a:endParaRPr lang="tr-TR">
              <a:effectLst/>
            </a:endParaRPr>
          </a:p>
          <a:p>
            <a:pPr>
              <a:lnSpc>
                <a:spcPct val="100000"/>
              </a:lnSpc>
            </a:pPr>
            <a:r>
              <a:rPr lang="tr-TR">
                <a:effectLst/>
              </a:rPr>
              <a:t>6. Şubat ayında üretilen ürünler Ocak ayında teslim edilemez. Dolayısıyla, bu hücrelere sonsuz maliyet tahsis edilir. Aynı durum diğer aylar için de geçerlidir.</a:t>
            </a:r>
          </a:p>
          <a:p>
            <a:endParaRPr lang="tr-TR"/>
          </a:p>
        </p:txBody>
      </p:sp>
      <p:sp>
        <p:nvSpPr>
          <p:cNvPr id="3" name="Title 2">
            <a:extLst>
              <a:ext uri="{FF2B5EF4-FFF2-40B4-BE49-F238E27FC236}">
                <a16:creationId xmlns:a16="http://schemas.microsoft.com/office/drawing/2014/main" id="{B9260C10-122E-8BAB-2C30-3EBC43A450A0}"/>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840179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33A8801-17C0-D2BD-03B1-D8C3F3BDB4CB}"/>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1FA39ECB-B769-81FF-752C-8DDF5867BFB5}"/>
              </a:ext>
            </a:extLst>
          </p:cNvPr>
          <p:cNvPicPr>
            <a:picLocks noChangeAspect="1"/>
          </p:cNvPicPr>
          <p:nvPr/>
        </p:nvPicPr>
        <p:blipFill>
          <a:blip r:embed="rId2"/>
          <a:stretch>
            <a:fillRect/>
          </a:stretch>
        </p:blipFill>
        <p:spPr>
          <a:xfrm>
            <a:off x="1403648" y="2996952"/>
            <a:ext cx="5861602" cy="2589883"/>
          </a:xfrm>
          <a:prstGeom prst="rect">
            <a:avLst/>
          </a:prstGeom>
          <a:ln>
            <a:noFill/>
          </a:ln>
          <a:effectLst>
            <a:outerShdw blurRad="292100" dist="139700" dir="2700000" algn="tl" rotWithShape="0">
              <a:srgbClr val="333333">
                <a:alpha val="65000"/>
              </a:srgbClr>
            </a:outerShdw>
          </a:effectLst>
        </p:spPr>
      </p:pic>
      <p:pic>
        <p:nvPicPr>
          <p:cNvPr id="2" name="Resim 4">
            <a:extLst>
              <a:ext uri="{FF2B5EF4-FFF2-40B4-BE49-F238E27FC236}">
                <a16:creationId xmlns:a16="http://schemas.microsoft.com/office/drawing/2014/main" id="{1B7080FD-C0C5-6592-1339-375FD8EAD264}"/>
              </a:ext>
            </a:extLst>
          </p:cNvPr>
          <p:cNvPicPr>
            <a:picLocks noChangeAspect="1"/>
          </p:cNvPicPr>
          <p:nvPr/>
        </p:nvPicPr>
        <p:blipFill>
          <a:blip r:embed="rId3"/>
          <a:stretch>
            <a:fillRect/>
          </a:stretch>
        </p:blipFill>
        <p:spPr>
          <a:xfrm>
            <a:off x="5508104" y="1124744"/>
            <a:ext cx="3360552" cy="12501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889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7C31B510-5C7A-38BF-7428-F6E7CCA51592}"/>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CA6FDCC2-BD1F-4538-F0A4-3B1486DAFC31}"/>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FE03D134-2D99-08A5-1095-ABB53A2B084D}"/>
              </a:ext>
            </a:extLst>
          </p:cNvPr>
          <p:cNvPicPr>
            <a:picLocks noChangeAspect="1"/>
          </p:cNvPicPr>
          <p:nvPr/>
        </p:nvPicPr>
        <p:blipFill>
          <a:blip r:embed="rId2"/>
          <a:stretch>
            <a:fillRect/>
          </a:stretch>
        </p:blipFill>
        <p:spPr>
          <a:xfrm>
            <a:off x="726621" y="1717130"/>
            <a:ext cx="7524328" cy="3423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7585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3DB40EDF-D359-C64B-419A-F50D55BBE2C6}"/>
              </a:ext>
            </a:extLst>
          </p:cNvPr>
          <p:cNvSpPr>
            <a:spLocks noGrp="1"/>
          </p:cNvSpPr>
          <p:nvPr>
            <p:ph idx="1"/>
          </p:nvPr>
        </p:nvSpPr>
        <p:spPr>
          <a:xfrm>
            <a:off x="395535" y="1052736"/>
            <a:ext cx="8402525" cy="5649899"/>
          </a:xfrm>
        </p:spPr>
        <p:txBody>
          <a:bodyPr>
            <a:normAutofit fontScale="92500" lnSpcReduction="20000"/>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r>
              <a:rPr lang="pt-BR"/>
              <a:t>x11N + x12N + x13N + x14N + x15N + x16N = 200</a:t>
            </a:r>
          </a:p>
          <a:p>
            <a:r>
              <a:rPr lang="pt-BR"/>
              <a:t>x11F + x12F + x13F + x14F + x15F + x16F = 44</a:t>
            </a:r>
          </a:p>
          <a:p>
            <a:r>
              <a:rPr lang="pt-BR"/>
              <a:t>x22N + x23N + x24N + x25N + x26N = 190</a:t>
            </a:r>
          </a:p>
          <a:p>
            <a:r>
              <a:rPr lang="pt-BR"/>
              <a:t>x22F + x23F + x24F + x25F + x26F = 38</a:t>
            </a:r>
          </a:p>
          <a:p>
            <a:r>
              <a:rPr lang="pt-BR"/>
              <a:t>x33N + x34N + x35N + x36N = 210</a:t>
            </a:r>
          </a:p>
          <a:p>
            <a:r>
              <a:rPr lang="pt-BR"/>
              <a:t>x33F + x34F + x35F + x36F = 42</a:t>
            </a:r>
          </a:p>
          <a:p>
            <a:r>
              <a:rPr lang="pt-BR"/>
              <a:t>x44N + x45N + x46N = 200</a:t>
            </a:r>
          </a:p>
          <a:p>
            <a:r>
              <a:rPr lang="pt-BR"/>
              <a:t>x44F + x45F + x46F = 40</a:t>
            </a:r>
          </a:p>
          <a:p>
            <a:r>
              <a:rPr lang="pt-BR"/>
              <a:t>x11N + x11F = 100</a:t>
            </a:r>
            <a:endParaRPr lang="tr-TR"/>
          </a:p>
          <a:p>
            <a:endParaRPr lang="pt-BR"/>
          </a:p>
          <a:p>
            <a:r>
              <a:rPr lang="pt-BR"/>
              <a:t>x12N + x12F + x22N + x22F  = 150</a:t>
            </a:r>
          </a:p>
          <a:p>
            <a:r>
              <a:rPr lang="pt-BR"/>
              <a:t>x13N + x13F + x23N + x23F + x33N + x33F = 250</a:t>
            </a:r>
          </a:p>
          <a:p>
            <a:r>
              <a:rPr lang="pt-BR"/>
              <a:t>x14N + x14F + x24N + x24F + x34N + x34F + x44N +x44F = 250 </a:t>
            </a:r>
          </a:p>
          <a:p>
            <a:r>
              <a:rPr lang="pt-BR"/>
              <a:t>x15N +x15F + x25N + x25F + x35N + x35F + x45N + x45F = 125</a:t>
            </a:r>
          </a:p>
          <a:p>
            <a:r>
              <a:rPr lang="pt-BR"/>
              <a:t>x16N +x16F + x26N + x26F + x36N + x36F + x46N + x46F = 89</a:t>
            </a:r>
          </a:p>
        </p:txBody>
      </p:sp>
      <p:sp>
        <p:nvSpPr>
          <p:cNvPr id="3" name="Başlık 2">
            <a:extLst>
              <a:ext uri="{FF2B5EF4-FFF2-40B4-BE49-F238E27FC236}">
                <a16:creationId xmlns:a16="http://schemas.microsoft.com/office/drawing/2014/main" id="{112F9D66-CAF1-5239-1E52-FA3CA3C7D579}"/>
              </a:ext>
            </a:extLst>
          </p:cNvPr>
          <p:cNvSpPr>
            <a:spLocks noGrp="1"/>
          </p:cNvSpPr>
          <p:nvPr>
            <p:ph type="title"/>
          </p:nvPr>
        </p:nvSpPr>
        <p:spPr/>
        <p:txBody>
          <a:bodyPr/>
          <a:lstStyle/>
          <a:p>
            <a:r>
              <a:rPr lang="tr-TR"/>
              <a:t>Doğrusal Model</a:t>
            </a:r>
          </a:p>
        </p:txBody>
      </p:sp>
    </p:spTree>
    <p:extLst>
      <p:ext uri="{BB962C8B-B14F-4D97-AF65-F5344CB8AC3E}">
        <p14:creationId xmlns:p14="http://schemas.microsoft.com/office/powerpoint/2010/main" val="3175883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EE51ED8-FF1A-B23F-3088-3B5721E9CBA6}"/>
              </a:ext>
            </a:extLst>
          </p:cNvPr>
          <p:cNvSpPr>
            <a:spLocks noGrp="1"/>
          </p:cNvSpPr>
          <p:nvPr>
            <p:ph idx="1"/>
          </p:nvPr>
        </p:nvSpPr>
        <p:spPr>
          <a:xfrm>
            <a:off x="434492" y="988157"/>
            <a:ext cx="8402525" cy="2656867"/>
          </a:xfrm>
        </p:spPr>
        <p:txBody>
          <a:bodyPr>
            <a:normAutofit/>
          </a:bodyPr>
          <a:lstStyle/>
          <a:p>
            <a:r>
              <a:rPr lang="pt-BR"/>
              <a:t>Min Z= 10x11N + 11x12N + 12x13N + 13x14N + 13 x15N +</a:t>
            </a:r>
          </a:p>
          <a:p>
            <a:r>
              <a:rPr lang="pt-BR"/>
              <a:t>	14x11F + 16x12F + 18x13F + 20x14F + 20 x15F +</a:t>
            </a:r>
          </a:p>
          <a:p>
            <a:r>
              <a:rPr lang="pt-BR"/>
              <a:t>	10x22N + 11x23N + 12x24N + 12x25N + </a:t>
            </a:r>
          </a:p>
          <a:p>
            <a:r>
              <a:rPr lang="pt-BR"/>
              <a:t>	14x22F + 16x23F + 18x24F + 18x25F + </a:t>
            </a:r>
          </a:p>
          <a:p>
            <a:r>
              <a:rPr lang="pt-BR"/>
              <a:t>	10x33N + 11x34N + 11x35N + </a:t>
            </a:r>
          </a:p>
          <a:p>
            <a:r>
              <a:rPr lang="pt-BR"/>
              <a:t>	14x33F + 16x34F + 16x35F + </a:t>
            </a:r>
          </a:p>
          <a:p>
            <a:r>
              <a:rPr lang="pt-BR"/>
              <a:t>	10x44N + 10x45N + </a:t>
            </a:r>
          </a:p>
          <a:p>
            <a:r>
              <a:rPr lang="pt-BR"/>
              <a:t>	14x44F + 14x45F </a:t>
            </a:r>
            <a:endParaRPr lang="tr-TR"/>
          </a:p>
          <a:p>
            <a:endParaRPr lang="pt-BR"/>
          </a:p>
          <a:p>
            <a:endParaRPr lang="pt-BR"/>
          </a:p>
          <a:p>
            <a:endParaRPr lang="tr-TR"/>
          </a:p>
        </p:txBody>
      </p:sp>
      <p:sp>
        <p:nvSpPr>
          <p:cNvPr id="3" name="Başlık 2">
            <a:extLst>
              <a:ext uri="{FF2B5EF4-FFF2-40B4-BE49-F238E27FC236}">
                <a16:creationId xmlns:a16="http://schemas.microsoft.com/office/drawing/2014/main" id="{3297688C-DC00-8ADC-DF22-3B4F6AEA8A23}"/>
              </a:ext>
            </a:extLst>
          </p:cNvPr>
          <p:cNvSpPr>
            <a:spLocks noGrp="1"/>
          </p:cNvSpPr>
          <p:nvPr>
            <p:ph type="title"/>
          </p:nvPr>
        </p:nvSpPr>
        <p:spPr/>
        <p:txBody>
          <a:bodyPr/>
          <a:lstStyle/>
          <a:p>
            <a:endParaRPr lang="tr-TR"/>
          </a:p>
        </p:txBody>
      </p:sp>
      <p:sp>
        <p:nvSpPr>
          <p:cNvPr id="5" name="Metin kutusu 4">
            <a:extLst>
              <a:ext uri="{FF2B5EF4-FFF2-40B4-BE49-F238E27FC236}">
                <a16:creationId xmlns:a16="http://schemas.microsoft.com/office/drawing/2014/main" id="{DA6EDD3F-A67B-2106-9F60-6B78B10E0E4D}"/>
              </a:ext>
            </a:extLst>
          </p:cNvPr>
          <p:cNvSpPr txBox="1"/>
          <p:nvPr/>
        </p:nvSpPr>
        <p:spPr>
          <a:xfrm>
            <a:off x="3527866" y="5373216"/>
            <a:ext cx="5325497" cy="1323439"/>
          </a:xfrm>
          <a:prstGeom prst="rect">
            <a:avLst/>
          </a:prstGeom>
          <a:noFill/>
        </p:spPr>
        <p:txBody>
          <a:bodyPr wrap="none" rtlCol="0">
            <a:spAutoFit/>
          </a:bodyPr>
          <a:lstStyle/>
          <a:p>
            <a:r>
              <a:rPr lang="pt-BR" sz="1600"/>
              <a:t>x12N + x12F + x22N + x22F  ≤ 150</a:t>
            </a:r>
          </a:p>
          <a:p>
            <a:r>
              <a:rPr lang="pt-BR" sz="1600"/>
              <a:t>x13N + x13F + x23N + x23F + x33N + x33F ≤ 250</a:t>
            </a:r>
          </a:p>
          <a:p>
            <a:r>
              <a:rPr lang="pt-BR" sz="1600"/>
              <a:t>x14N + x14F + x24N + x24F + x34N + x34F + x44N +x44F ≤ 250 </a:t>
            </a:r>
          </a:p>
          <a:p>
            <a:r>
              <a:rPr lang="pt-BR" sz="1600"/>
              <a:t>x15N +x15F + x25N + x25F + x35N + x35F + x45N + x45F ≤ 125</a:t>
            </a:r>
          </a:p>
          <a:p>
            <a:endParaRPr lang="tr-TR" sz="1600"/>
          </a:p>
        </p:txBody>
      </p:sp>
      <p:sp>
        <p:nvSpPr>
          <p:cNvPr id="6" name="Metin kutusu 5">
            <a:extLst>
              <a:ext uri="{FF2B5EF4-FFF2-40B4-BE49-F238E27FC236}">
                <a16:creationId xmlns:a16="http://schemas.microsoft.com/office/drawing/2014/main" id="{C7E7AF1B-A582-D058-EEE6-F56C65DAA09C}"/>
              </a:ext>
            </a:extLst>
          </p:cNvPr>
          <p:cNvSpPr txBox="1"/>
          <p:nvPr/>
        </p:nvSpPr>
        <p:spPr>
          <a:xfrm>
            <a:off x="345939" y="4054199"/>
            <a:ext cx="4229043" cy="2554545"/>
          </a:xfrm>
          <a:prstGeom prst="rect">
            <a:avLst/>
          </a:prstGeom>
          <a:noFill/>
        </p:spPr>
        <p:txBody>
          <a:bodyPr wrap="none" rtlCol="0">
            <a:spAutoFit/>
          </a:bodyPr>
          <a:lstStyle/>
          <a:p>
            <a:r>
              <a:rPr lang="pt-BR" sz="1600"/>
              <a:t>x11N + x12N + x13N + x14N + x15N + x16N = 200</a:t>
            </a:r>
          </a:p>
          <a:p>
            <a:r>
              <a:rPr lang="pt-BR" sz="1600"/>
              <a:t>x11F + x12F + x13F + x14F + x15F + x16F = 44</a:t>
            </a:r>
          </a:p>
          <a:p>
            <a:r>
              <a:rPr lang="pt-BR" sz="1600"/>
              <a:t>x22N + x23N + x24N + x25N + x26N = 190</a:t>
            </a:r>
          </a:p>
          <a:p>
            <a:r>
              <a:rPr lang="pt-BR" sz="1600"/>
              <a:t>x22F + x23F + x24F + x25F + x26F = 38</a:t>
            </a:r>
          </a:p>
          <a:p>
            <a:r>
              <a:rPr lang="pt-BR" sz="1600"/>
              <a:t>x33N + x34N + x35N + x36N = 210</a:t>
            </a:r>
          </a:p>
          <a:p>
            <a:r>
              <a:rPr lang="pt-BR" sz="1600"/>
              <a:t>x33F + x34F + x35F + x36F = 42</a:t>
            </a:r>
          </a:p>
          <a:p>
            <a:r>
              <a:rPr lang="pt-BR" sz="1600"/>
              <a:t>x44N + x45N + x46N = 200</a:t>
            </a:r>
          </a:p>
          <a:p>
            <a:r>
              <a:rPr lang="pt-BR" sz="1600"/>
              <a:t>x44F + x45F + x46F = 40</a:t>
            </a:r>
          </a:p>
          <a:p>
            <a:r>
              <a:rPr lang="pt-BR" sz="1600"/>
              <a:t>x11N + x11F = 100</a:t>
            </a:r>
            <a:endParaRPr lang="tr-TR" sz="1600"/>
          </a:p>
          <a:p>
            <a:endParaRPr lang="tr-TR" sz="1600"/>
          </a:p>
        </p:txBody>
      </p:sp>
    </p:spTree>
    <p:extLst>
      <p:ext uri="{BB962C8B-B14F-4D97-AF65-F5344CB8AC3E}">
        <p14:creationId xmlns:p14="http://schemas.microsoft.com/office/powerpoint/2010/main" val="3845688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313DD42-E21D-FB09-731F-33D4DF313514}"/>
              </a:ext>
            </a:extLst>
          </p:cNvPr>
          <p:cNvSpPr>
            <a:spLocks noGrp="1"/>
          </p:cNvSpPr>
          <p:nvPr>
            <p:ph type="ctrTitle"/>
          </p:nvPr>
        </p:nvSpPr>
        <p:spPr/>
        <p:txBody>
          <a:bodyPr/>
          <a:lstStyle/>
          <a:p>
            <a:r>
              <a:rPr lang="tr-TR" sz="4800">
                <a:solidFill>
                  <a:srgbClr val="EA6131"/>
                </a:solidFill>
              </a:rPr>
              <a:t>T</a:t>
            </a:r>
            <a:r>
              <a:rPr lang="tr-TR" sz="4800"/>
              <a:t>aşıma Pro</a:t>
            </a:r>
            <a:r>
              <a:rPr lang="tr-TR" sz="4800">
                <a:solidFill>
                  <a:srgbClr val="EA6131"/>
                </a:solidFill>
              </a:rPr>
              <a:t>b</a:t>
            </a:r>
            <a:r>
              <a:rPr lang="tr-TR" sz="4800"/>
              <a:t>lemleri </a:t>
            </a:r>
            <a:r>
              <a:rPr lang="tr-TR" sz="4800">
                <a:solidFill>
                  <a:srgbClr val="EA6131"/>
                </a:solidFill>
              </a:rPr>
              <a:t>D</a:t>
            </a:r>
            <a:r>
              <a:rPr lang="tr-TR" sz="4800"/>
              <a:t>ual </a:t>
            </a:r>
            <a:r>
              <a:rPr lang="tr-TR" sz="4800">
                <a:solidFill>
                  <a:srgbClr val="EA6131"/>
                </a:solidFill>
              </a:rPr>
              <a:t>M</a:t>
            </a:r>
            <a:r>
              <a:rPr lang="tr-TR" sz="4800"/>
              <a:t>odeli</a:t>
            </a:r>
          </a:p>
        </p:txBody>
      </p:sp>
    </p:spTree>
    <p:extLst>
      <p:ext uri="{BB962C8B-B14F-4D97-AF65-F5344CB8AC3E}">
        <p14:creationId xmlns:p14="http://schemas.microsoft.com/office/powerpoint/2010/main" val="4211105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256D9C5B-4C93-C0BB-9A98-13E47E6F064D}"/>
                  </a:ext>
                </a:extLst>
              </p:cNvPr>
              <p:cNvSpPr>
                <a:spLocks noGrp="1"/>
              </p:cNvSpPr>
              <p:nvPr>
                <p:ph idx="1"/>
              </p:nvPr>
            </p:nvSpPr>
            <p:spPr/>
            <p:txBody>
              <a:bodyPr>
                <a:normAutofit/>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+ 35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oMath>
                  </m:oMathPara>
                </a14:m>
                <a:endParaRPr lang="tr-TR">
                  <a:effectLst/>
                </a:endParaRPr>
              </a:p>
              <a:p>
                <a:pPr>
                  <a:lnSpc>
                    <a:spcPct val="100000"/>
                  </a:lnSpc>
                </a:pPr>
                <a:r>
                  <a:rPr lang="tr-TR">
                    <a:effectLst/>
                  </a:rPr>
                  <a:t>Arz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oMath>
                  </m:oMathPara>
                </a14:m>
                <a:endParaRPr lang="tr-TR">
                  <a:effectLst/>
                </a:endParaRPr>
              </a:p>
              <a:p>
                <a:pPr>
                  <a:lnSpc>
                    <a:spcPct val="100000"/>
                  </a:lnSpc>
                </a:pPr>
                <a:r>
                  <a:rPr lang="tr-TR">
                    <a:effectLst/>
                  </a:rPr>
                  <a:t>Talep kısıtları</a:t>
                </a: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p>
              <a:p>
                <a:endParaRPr lang="tr-TR"/>
              </a:p>
              <a:p>
                <a:r>
                  <a:rPr lang="tr-TR"/>
                  <a:t>Dual Model</a:t>
                </a:r>
              </a:p>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≤20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≤40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≤35</m:t>
                      </m:r>
                    </m:oMath>
                  </m:oMathPara>
                </a14:m>
                <a:endParaRPr lang="tr-TR">
                  <a:effectLst/>
                </a:endParaRPr>
              </a:p>
            </p:txBody>
          </p:sp>
        </mc:Choice>
        <mc:Fallback xmlns="">
          <p:sp>
            <p:nvSpPr>
              <p:cNvPr id="2" name="İçerik Yer Tutucusu 1">
                <a:extLst>
                  <a:ext uri="{FF2B5EF4-FFF2-40B4-BE49-F238E27FC236}">
                    <a16:creationId xmlns:a16="http://schemas.microsoft.com/office/drawing/2014/main" id="{256D9C5B-4C93-C0BB-9A98-13E47E6F064D}"/>
                  </a:ext>
                </a:extLst>
              </p:cNvPr>
              <p:cNvSpPr>
                <a:spLocks noGrp="1" noRot="1" noChangeAspect="1" noMove="1" noResize="1" noEditPoints="1" noAdjustHandles="1" noChangeArrowheads="1" noChangeShapeType="1" noTextEdit="1"/>
              </p:cNvSpPr>
              <p:nvPr>
                <p:ph idx="1"/>
              </p:nvPr>
            </p:nvSpPr>
            <p:spPr>
              <a:blipFill>
                <a:blip r:embed="rId2"/>
                <a:stretch>
                  <a:fillRect l="-435"/>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84BE0495-DA10-1827-D944-296F5F589C46}"/>
              </a:ext>
            </a:extLst>
          </p:cNvPr>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97C40FB8-5E44-21D5-4A2E-61852C9EA851}"/>
                  </a:ext>
                </a:extLst>
              </p:cNvPr>
              <p:cNvSpPr txBox="1"/>
              <p:nvPr/>
            </p:nvSpPr>
            <p:spPr>
              <a:xfrm>
                <a:off x="7110931" y="4496053"/>
                <a:ext cx="1687129" cy="1754326"/>
              </a:xfrm>
              <a:prstGeom prst="rect">
                <a:avLst/>
              </a:prstGeom>
              <a:noFill/>
            </p:spPr>
            <p:txBody>
              <a:bodyPr wrap="none" rtlCol="0">
                <a:spAutoFit/>
              </a:bodyPr>
              <a:lstStyle/>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𝑠</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up>
                          <m:r>
                            <a:rPr lang="tr-TR" i="1" smtClean="0">
                              <a:effectLst/>
                              <a:latin typeface="Cambria Math" panose="02040503050406030204" pitchFamily="18" charset="0"/>
                            </a:rPr>
                            <m:t>−</m:t>
                          </m:r>
                        </m:sup>
                      </m:sSubSup>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up>
                          <m:r>
                            <a:rPr lang="tr-TR" i="1" smtClean="0">
                              <a:effectLst/>
                              <a:latin typeface="Cambria Math" panose="02040503050406030204" pitchFamily="18" charset="0"/>
                            </a:rPr>
                            <m:t>−</m:t>
                          </m:r>
                        </m:sup>
                      </m:sSubSup>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r>
                        <a:rPr lang="tr-TR" i="1" smtClean="0">
                          <a:effectLst/>
                          <a:latin typeface="Cambria Math" panose="02040503050406030204" pitchFamily="18" charset="0"/>
                        </a:rPr>
                        <m:t>− </m:t>
                      </m:r>
                      <m:sSubSup>
                        <m:sSubSupPr>
                          <m:ctrlPr>
                            <a:rPr lang="tr-TR" i="1" smtClean="0">
                              <a:effectLst/>
                              <a:latin typeface="Cambria Math" panose="02040503050406030204" pitchFamily="18" charset="0"/>
                            </a:rPr>
                          </m:ctrlPr>
                        </m:sSubSup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up>
                          <m:r>
                            <a:rPr lang="tr-TR" i="1" smtClean="0">
                              <a:effectLst/>
                              <a:latin typeface="Cambria Math" panose="02040503050406030204" pitchFamily="18" charset="0"/>
                            </a:rPr>
                            <m:t>−</m:t>
                          </m:r>
                        </m:sup>
                      </m:sSubSup>
                    </m:oMath>
                  </m:oMathPara>
                </a14:m>
                <a:endParaRPr lang="tr-TR"/>
              </a:p>
            </p:txBody>
          </p:sp>
        </mc:Choice>
        <mc:Fallback xmlns="">
          <p:sp>
            <p:nvSpPr>
              <p:cNvPr id="4" name="Metin kutusu 3">
                <a:extLst>
                  <a:ext uri="{FF2B5EF4-FFF2-40B4-BE49-F238E27FC236}">
                    <a16:creationId xmlns:a16="http://schemas.microsoft.com/office/drawing/2014/main" id="{97C40FB8-5E44-21D5-4A2E-61852C9EA851}"/>
                  </a:ext>
                </a:extLst>
              </p:cNvPr>
              <p:cNvSpPr txBox="1">
                <a:spLocks noRot="1" noChangeAspect="1" noMove="1" noResize="1" noEditPoints="1" noAdjustHandles="1" noChangeArrowheads="1" noChangeShapeType="1" noTextEdit="1"/>
              </p:cNvSpPr>
              <p:nvPr/>
            </p:nvSpPr>
            <p:spPr>
              <a:xfrm>
                <a:off x="7110931" y="4496053"/>
                <a:ext cx="1687129" cy="1754326"/>
              </a:xfrm>
              <a:prstGeom prst="rect">
                <a:avLst/>
              </a:prstGeom>
              <a:blipFill>
                <a:blip r:embed="rId3"/>
                <a:stretch>
                  <a:fillRect/>
                </a:stretch>
              </a:blipFill>
            </p:spPr>
            <p:txBody>
              <a:bodyPr/>
              <a:lstStyle/>
              <a:p>
                <a:r>
                  <a:rPr lang="tr-TR">
                    <a:noFill/>
                  </a:rPr>
                  <a:t> </a:t>
                </a:r>
              </a:p>
            </p:txBody>
          </p:sp>
        </mc:Fallback>
      </mc:AlternateContent>
      <p:pic>
        <p:nvPicPr>
          <p:cNvPr id="8" name="Resim 7">
            <a:extLst>
              <a:ext uri="{FF2B5EF4-FFF2-40B4-BE49-F238E27FC236}">
                <a16:creationId xmlns:a16="http://schemas.microsoft.com/office/drawing/2014/main" id="{4E3EF571-318D-E647-87C8-9A323F5F37E3}"/>
              </a:ext>
            </a:extLst>
          </p:cNvPr>
          <p:cNvPicPr>
            <a:picLocks noChangeAspect="1"/>
          </p:cNvPicPr>
          <p:nvPr/>
        </p:nvPicPr>
        <p:blipFill>
          <a:blip r:embed="rId4"/>
          <a:stretch>
            <a:fillRect/>
          </a:stretch>
        </p:blipFill>
        <p:spPr>
          <a:xfrm>
            <a:off x="5940152" y="2690813"/>
            <a:ext cx="3090732" cy="1234814"/>
          </a:xfrm>
          <a:prstGeom prst="rect">
            <a:avLst/>
          </a:prstGeom>
        </p:spPr>
      </p:pic>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1A38B618-674A-1C39-5FFA-E302487F31BD}"/>
                  </a:ext>
                </a:extLst>
              </p:cNvPr>
              <p:cNvSpPr txBox="1"/>
              <p:nvPr/>
            </p:nvSpPr>
            <p:spPr>
              <a:xfrm>
                <a:off x="2195736" y="6282351"/>
                <a:ext cx="5517628" cy="369332"/>
              </a:xfrm>
              <a:prstGeom prst="rect">
                <a:avLst/>
              </a:prstGeom>
              <a:noFill/>
            </p:spPr>
            <p:txBody>
              <a:bodyPr wrap="square">
                <a:spAutoFit/>
              </a:bodyPr>
              <a:lstStyle/>
              <a:p>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oMath>
                </a14:m>
                <a:r>
                  <a:rPr lang="tr-TR"/>
                  <a:t> sınırlandırılmamış, çünkü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i="1">
                            <a:latin typeface="Cambria Math" panose="02040503050406030204" pitchFamily="18" charset="0"/>
                          </a:rPr>
                          <m:t>1</m:t>
                        </m:r>
                      </m:sub>
                    </m:sSub>
                    <m:r>
                      <a:rPr lang="tr-TR"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𝑀</m:t>
                    </m:r>
                  </m:oMath>
                </a14:m>
                <a:r>
                  <a:rPr lang="tr-TR"/>
                  <a:t> ve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𝑢</m:t>
                        </m:r>
                      </m:e>
                      <m:sub>
                        <m:r>
                          <a:rPr lang="tr-TR" b="0" i="1" smtClean="0">
                            <a:latin typeface="Cambria Math" panose="02040503050406030204" pitchFamily="18" charset="0"/>
                          </a:rPr>
                          <m:t>2</m:t>
                        </m:r>
                      </m:sub>
                    </m:sSub>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𝑀</m:t>
                    </m:r>
                  </m:oMath>
                </a14:m>
                <a:endParaRPr lang="tr-TR"/>
              </a:p>
            </p:txBody>
          </p:sp>
        </mc:Choice>
        <mc:Fallback xmlns="">
          <p:sp>
            <p:nvSpPr>
              <p:cNvPr id="6" name="Metin kutusu 5">
                <a:extLst>
                  <a:ext uri="{FF2B5EF4-FFF2-40B4-BE49-F238E27FC236}">
                    <a16:creationId xmlns:a16="http://schemas.microsoft.com/office/drawing/2014/main" id="{1A38B618-674A-1C39-5FFA-E302487F31BD}"/>
                  </a:ext>
                </a:extLst>
              </p:cNvPr>
              <p:cNvSpPr txBox="1">
                <a:spLocks noRot="1" noChangeAspect="1" noMove="1" noResize="1" noEditPoints="1" noAdjustHandles="1" noChangeArrowheads="1" noChangeShapeType="1" noTextEdit="1"/>
              </p:cNvSpPr>
              <p:nvPr/>
            </p:nvSpPr>
            <p:spPr>
              <a:xfrm>
                <a:off x="2195736" y="6282351"/>
                <a:ext cx="5517628" cy="369332"/>
              </a:xfrm>
              <a:prstGeom prst="rect">
                <a:avLst/>
              </a:prstGeom>
              <a:blipFill>
                <a:blip r:embed="rId5"/>
                <a:stretch>
                  <a:fillRect t="-10000" b="-26667"/>
                </a:stretch>
              </a:blipFill>
            </p:spPr>
            <p:txBody>
              <a:bodyPr/>
              <a:lstStyle/>
              <a:p>
                <a:r>
                  <a:rPr lang="tr-TR">
                    <a:noFill/>
                  </a:rPr>
                  <a:t> </a:t>
                </a:r>
              </a:p>
            </p:txBody>
          </p:sp>
        </mc:Fallback>
      </mc:AlternateContent>
    </p:spTree>
    <p:extLst>
      <p:ext uri="{BB962C8B-B14F-4D97-AF65-F5344CB8AC3E}">
        <p14:creationId xmlns:p14="http://schemas.microsoft.com/office/powerpoint/2010/main" val="17277658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F760730-3CDC-A33D-E5C2-CB053D8B0B69}"/>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𝑀𝑖𝑛</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15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+ 20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+ 35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oMath>
                  </m:oMathPara>
                </a14:m>
                <a:endParaRPr lang="tr-TR">
                  <a:effectLst/>
                </a:endParaRPr>
              </a:p>
              <a:p>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p>
              <a:p>
                <a:endParaRPr lang="tr-TR"/>
              </a:p>
              <a:p>
                <a:endParaRPr lang="tr-TR"/>
              </a:p>
            </p:txBody>
          </p:sp>
        </mc:Choice>
        <mc:Fallback>
          <p:sp>
            <p:nvSpPr>
              <p:cNvPr id="2" name="Content Placeholder 1">
                <a:extLst>
                  <a:ext uri="{FF2B5EF4-FFF2-40B4-BE49-F238E27FC236}">
                    <a16:creationId xmlns:a16="http://schemas.microsoft.com/office/drawing/2014/main" id="{AF760730-3CDC-A33D-E5C2-CB053D8B0B6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163D8921-D2AD-7B99-F2C6-CB2A8F874304}"/>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43714FA9-DFAA-0A73-9DC5-CF925EFB9525}"/>
              </a:ext>
            </a:extLst>
          </p:cNvPr>
          <p:cNvPicPr>
            <a:picLocks noChangeAspect="1"/>
          </p:cNvPicPr>
          <p:nvPr/>
        </p:nvPicPr>
        <p:blipFill>
          <a:blip r:embed="rId3"/>
          <a:stretch>
            <a:fillRect/>
          </a:stretch>
        </p:blipFill>
        <p:spPr>
          <a:xfrm>
            <a:off x="2267743" y="3284984"/>
            <a:ext cx="6300147" cy="3168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6684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CC3AD22E-9595-E2A7-B360-691A83B894E6}"/>
              </a:ext>
            </a:extLst>
          </p:cNvPr>
          <p:cNvSpPr>
            <a:spLocks noGrp="1"/>
          </p:cNvSpPr>
          <p:nvPr>
            <p:ph idx="1"/>
          </p:nvPr>
        </p:nvSpPr>
        <p:spPr/>
        <p:txBody>
          <a:bodyPr/>
          <a:lstStyle/>
          <a:p>
            <a:endParaRPr lang="tr-TR"/>
          </a:p>
        </p:txBody>
      </p:sp>
      <p:sp>
        <p:nvSpPr>
          <p:cNvPr id="3" name="Başlık 2">
            <a:extLst>
              <a:ext uri="{FF2B5EF4-FFF2-40B4-BE49-F238E27FC236}">
                <a16:creationId xmlns:a16="http://schemas.microsoft.com/office/drawing/2014/main" id="{701683AD-E523-3A18-3DD4-16503D9AD867}"/>
              </a:ext>
            </a:extLst>
          </p:cNvPr>
          <p:cNvSpPr>
            <a:spLocks noGrp="1"/>
          </p:cNvSpPr>
          <p:nvPr>
            <p:ph type="title"/>
          </p:nvPr>
        </p:nvSpPr>
        <p:spPr/>
        <p:txBody>
          <a:bodyPr/>
          <a:lstStyle/>
          <a:p>
            <a:r>
              <a:rPr lang="tr-TR"/>
              <a:t>Örnek</a:t>
            </a:r>
          </a:p>
        </p:txBody>
      </p:sp>
      <p:grpSp>
        <p:nvGrpSpPr>
          <p:cNvPr id="4" name="Group 29">
            <a:extLst>
              <a:ext uri="{FF2B5EF4-FFF2-40B4-BE49-F238E27FC236}">
                <a16:creationId xmlns:a16="http://schemas.microsoft.com/office/drawing/2014/main" id="{ADE35777-4084-B45E-8B52-4864541C4431}"/>
              </a:ext>
            </a:extLst>
          </p:cNvPr>
          <p:cNvGrpSpPr>
            <a:grpSpLocks/>
          </p:cNvGrpSpPr>
          <p:nvPr/>
        </p:nvGrpSpPr>
        <p:grpSpPr bwMode="auto">
          <a:xfrm>
            <a:off x="1043610" y="2085186"/>
            <a:ext cx="6248404" cy="2692403"/>
            <a:chOff x="946" y="2186"/>
            <a:chExt cx="3936" cy="1696"/>
          </a:xfrm>
          <a:solidFill>
            <a:srgbClr val="FEB349"/>
          </a:solidFill>
        </p:grpSpPr>
        <p:sp>
          <p:nvSpPr>
            <p:cNvPr id="5" name="Rectangle 4">
              <a:extLst>
                <a:ext uri="{FF2B5EF4-FFF2-40B4-BE49-F238E27FC236}">
                  <a16:creationId xmlns:a16="http://schemas.microsoft.com/office/drawing/2014/main" id="{8ED7F398-09A4-28D8-3CF4-E57E3FC84B45}"/>
                </a:ext>
              </a:extLst>
            </p:cNvPr>
            <p:cNvSpPr>
              <a:spLocks noChangeArrowheads="1"/>
            </p:cNvSpPr>
            <p:nvPr/>
          </p:nvSpPr>
          <p:spPr bwMode="auto">
            <a:xfrm>
              <a:off x="4390" y="2186"/>
              <a:ext cx="390"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Arz</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6" name="Rectangle 5">
              <a:extLst>
                <a:ext uri="{FF2B5EF4-FFF2-40B4-BE49-F238E27FC236}">
                  <a16:creationId xmlns:a16="http://schemas.microsoft.com/office/drawing/2014/main" id="{63C9B4D0-EC61-A20C-4391-C0267CCA5DF2}"/>
                </a:ext>
              </a:extLst>
            </p:cNvPr>
            <p:cNvSpPr>
              <a:spLocks noChangeArrowheads="1"/>
            </p:cNvSpPr>
            <p:nvPr/>
          </p:nvSpPr>
          <p:spPr bwMode="auto">
            <a:xfrm>
              <a:off x="4558" y="3147"/>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7" name="Rectangle 6">
              <a:extLst>
                <a:ext uri="{FF2B5EF4-FFF2-40B4-BE49-F238E27FC236}">
                  <a16:creationId xmlns:a16="http://schemas.microsoft.com/office/drawing/2014/main" id="{333AEA7E-20B4-9577-6BC7-521CFD706E38}"/>
                </a:ext>
              </a:extLst>
            </p:cNvPr>
            <p:cNvSpPr>
              <a:spLocks noChangeArrowheads="1"/>
            </p:cNvSpPr>
            <p:nvPr/>
          </p:nvSpPr>
          <p:spPr bwMode="auto">
            <a:xfrm>
              <a:off x="4558" y="2606"/>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50</a:t>
              </a:r>
            </a:p>
          </p:txBody>
        </p:sp>
        <p:sp>
          <p:nvSpPr>
            <p:cNvPr id="8" name="Rectangle 7">
              <a:extLst>
                <a:ext uri="{FF2B5EF4-FFF2-40B4-BE49-F238E27FC236}">
                  <a16:creationId xmlns:a16="http://schemas.microsoft.com/office/drawing/2014/main" id="{DF04E489-086B-4AAA-247A-2D49D2C327CF}"/>
                </a:ext>
              </a:extLst>
            </p:cNvPr>
            <p:cNvSpPr>
              <a:spLocks noChangeArrowheads="1"/>
            </p:cNvSpPr>
            <p:nvPr/>
          </p:nvSpPr>
          <p:spPr bwMode="auto">
            <a:xfrm>
              <a:off x="1679"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pPr algn="ctr"/>
              <a:endParaRPr lang="tr-TR" altLang="tr-TR"/>
            </a:p>
          </p:txBody>
        </p:sp>
        <p:sp>
          <p:nvSpPr>
            <p:cNvPr id="9" name="Rectangle 8">
              <a:extLst>
                <a:ext uri="{FF2B5EF4-FFF2-40B4-BE49-F238E27FC236}">
                  <a16:creationId xmlns:a16="http://schemas.microsoft.com/office/drawing/2014/main" id="{2F990197-8255-3785-831F-D77749EC5298}"/>
                </a:ext>
              </a:extLst>
            </p:cNvPr>
            <p:cNvSpPr>
              <a:spLocks noChangeArrowheads="1"/>
            </p:cNvSpPr>
            <p:nvPr/>
          </p:nvSpPr>
          <p:spPr bwMode="auto">
            <a:xfrm>
              <a:off x="2571"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0" name="Rectangle 9">
              <a:extLst>
                <a:ext uri="{FF2B5EF4-FFF2-40B4-BE49-F238E27FC236}">
                  <a16:creationId xmlns:a16="http://schemas.microsoft.com/office/drawing/2014/main" id="{8F780B3C-B900-41FE-660E-C4456023C628}"/>
                </a:ext>
              </a:extLst>
            </p:cNvPr>
            <p:cNvSpPr>
              <a:spLocks noChangeArrowheads="1"/>
            </p:cNvSpPr>
            <p:nvPr/>
          </p:nvSpPr>
          <p:spPr bwMode="auto">
            <a:xfrm>
              <a:off x="1679"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1" name="Rectangle 10">
              <a:extLst>
                <a:ext uri="{FF2B5EF4-FFF2-40B4-BE49-F238E27FC236}">
                  <a16:creationId xmlns:a16="http://schemas.microsoft.com/office/drawing/2014/main" id="{29A7CDF8-5F50-6552-BA24-F11D50FB7C06}"/>
                </a:ext>
              </a:extLst>
            </p:cNvPr>
            <p:cNvSpPr>
              <a:spLocks noChangeArrowheads="1"/>
            </p:cNvSpPr>
            <p:nvPr/>
          </p:nvSpPr>
          <p:spPr bwMode="auto">
            <a:xfrm>
              <a:off x="3463" y="2490"/>
              <a:ext cx="892" cy="533"/>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2" name="Rectangle 11">
              <a:extLst>
                <a:ext uri="{FF2B5EF4-FFF2-40B4-BE49-F238E27FC236}">
                  <a16:creationId xmlns:a16="http://schemas.microsoft.com/office/drawing/2014/main" id="{2F50BF04-F0AF-0AE5-FF4E-82C2E5FA9AB4}"/>
                </a:ext>
              </a:extLst>
            </p:cNvPr>
            <p:cNvSpPr>
              <a:spLocks noChangeArrowheads="1"/>
            </p:cNvSpPr>
            <p:nvPr/>
          </p:nvSpPr>
          <p:spPr bwMode="auto">
            <a:xfrm>
              <a:off x="2571"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3" name="Rectangle 12">
              <a:extLst>
                <a:ext uri="{FF2B5EF4-FFF2-40B4-BE49-F238E27FC236}">
                  <a16:creationId xmlns:a16="http://schemas.microsoft.com/office/drawing/2014/main" id="{A1EFD4B9-4FA8-C678-97AE-7F29642AC28C}"/>
                </a:ext>
              </a:extLst>
            </p:cNvPr>
            <p:cNvSpPr>
              <a:spLocks noChangeArrowheads="1"/>
            </p:cNvSpPr>
            <p:nvPr/>
          </p:nvSpPr>
          <p:spPr bwMode="auto">
            <a:xfrm>
              <a:off x="3463" y="3023"/>
              <a:ext cx="892" cy="532"/>
            </a:xfrm>
            <a:prstGeom prst="rect">
              <a:avLst/>
            </a:prstGeom>
            <a:grpFill/>
            <a:ln w="12700">
              <a:solidFill>
                <a:srgbClr val="FFFFFF"/>
              </a:solidFill>
              <a:miter lim="800000"/>
              <a:headEnd/>
              <a:tailEnd/>
            </a:ln>
            <a:effectLst>
              <a:outerShdw dist="17961" dir="2700000" algn="ctr" rotWithShape="0">
                <a:srgbClr val="000000"/>
              </a:outerShdw>
            </a:effectLst>
          </p:spPr>
          <p:txBody>
            <a:bodyPr wrap="none" anchor="ctr"/>
            <a:lstStyle/>
            <a:p>
              <a:endParaRPr lang="tr-TR"/>
            </a:p>
          </p:txBody>
        </p:sp>
        <p:sp>
          <p:nvSpPr>
            <p:cNvPr id="14" name="Rectangle 13">
              <a:extLst>
                <a:ext uri="{FF2B5EF4-FFF2-40B4-BE49-F238E27FC236}">
                  <a16:creationId xmlns:a16="http://schemas.microsoft.com/office/drawing/2014/main" id="{577ACF55-157D-F735-96E0-DDB0D13DD023}"/>
                </a:ext>
              </a:extLst>
            </p:cNvPr>
            <p:cNvSpPr>
              <a:spLocks noChangeArrowheads="1"/>
            </p:cNvSpPr>
            <p:nvPr/>
          </p:nvSpPr>
          <p:spPr bwMode="auto">
            <a:xfrm>
              <a:off x="4003"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35</a:t>
              </a:r>
            </a:p>
          </p:txBody>
        </p:sp>
        <p:sp>
          <p:nvSpPr>
            <p:cNvPr id="15" name="Rectangle 14">
              <a:extLst>
                <a:ext uri="{FF2B5EF4-FFF2-40B4-BE49-F238E27FC236}">
                  <a16:creationId xmlns:a16="http://schemas.microsoft.com/office/drawing/2014/main" id="{1E6D8F82-8748-04B0-1011-699254D2F15E}"/>
                </a:ext>
              </a:extLst>
            </p:cNvPr>
            <p:cNvSpPr>
              <a:spLocks noChangeArrowheads="1"/>
            </p:cNvSpPr>
            <p:nvPr/>
          </p:nvSpPr>
          <p:spPr bwMode="auto">
            <a:xfrm>
              <a:off x="4003"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20</a:t>
              </a:r>
            </a:p>
          </p:txBody>
        </p:sp>
        <p:sp>
          <p:nvSpPr>
            <p:cNvPr id="16" name="Rectangle 15">
              <a:extLst>
                <a:ext uri="{FF2B5EF4-FFF2-40B4-BE49-F238E27FC236}">
                  <a16:creationId xmlns:a16="http://schemas.microsoft.com/office/drawing/2014/main" id="{701D1ABC-FDB9-FE56-D075-37D4C14BF37F}"/>
                </a:ext>
              </a:extLst>
            </p:cNvPr>
            <p:cNvSpPr>
              <a:spLocks noChangeArrowheads="1"/>
            </p:cNvSpPr>
            <p:nvPr/>
          </p:nvSpPr>
          <p:spPr bwMode="auto">
            <a:xfrm>
              <a:off x="3111"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40</a:t>
              </a:r>
            </a:p>
          </p:txBody>
        </p:sp>
        <p:sp>
          <p:nvSpPr>
            <p:cNvPr id="17" name="Rectangle 16">
              <a:extLst>
                <a:ext uri="{FF2B5EF4-FFF2-40B4-BE49-F238E27FC236}">
                  <a16:creationId xmlns:a16="http://schemas.microsoft.com/office/drawing/2014/main" id="{E3DEC0BD-2FD0-5BD2-905A-154F57099246}"/>
                </a:ext>
              </a:extLst>
            </p:cNvPr>
            <p:cNvSpPr>
              <a:spLocks noChangeArrowheads="1"/>
            </p:cNvSpPr>
            <p:nvPr/>
          </p:nvSpPr>
          <p:spPr bwMode="auto">
            <a:xfrm>
              <a:off x="3111" y="2490"/>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dirty="0">
                  <a:solidFill>
                    <a:srgbClr val="FFFFFF"/>
                  </a:solidFill>
                  <a:effectLst>
                    <a:outerShdw blurRad="38100" dist="38100" dir="2700000" algn="tl">
                      <a:srgbClr val="000000"/>
                    </a:outerShdw>
                  </a:effectLst>
                  <a:latin typeface="Arial" panose="020B0604020202020204" pitchFamily="34" charset="0"/>
                </a:rPr>
                <a:t>30</a:t>
              </a:r>
            </a:p>
          </p:txBody>
        </p:sp>
        <p:sp>
          <p:nvSpPr>
            <p:cNvPr id="18" name="Rectangle 17">
              <a:extLst>
                <a:ext uri="{FF2B5EF4-FFF2-40B4-BE49-F238E27FC236}">
                  <a16:creationId xmlns:a16="http://schemas.microsoft.com/office/drawing/2014/main" id="{B2E7FC4D-0585-03FF-698E-7C710A45A5F0}"/>
                </a:ext>
              </a:extLst>
            </p:cNvPr>
            <p:cNvSpPr>
              <a:spLocks noChangeArrowheads="1"/>
            </p:cNvSpPr>
            <p:nvPr/>
          </p:nvSpPr>
          <p:spPr bwMode="auto">
            <a:xfrm>
              <a:off x="2219" y="3023"/>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30</a:t>
              </a:r>
            </a:p>
          </p:txBody>
        </p:sp>
        <p:sp>
          <p:nvSpPr>
            <p:cNvPr id="19" name="Rectangle 18">
              <a:extLst>
                <a:ext uri="{FF2B5EF4-FFF2-40B4-BE49-F238E27FC236}">
                  <a16:creationId xmlns:a16="http://schemas.microsoft.com/office/drawing/2014/main" id="{65F4674F-AE61-4AE6-9016-CC1019C266EC}"/>
                </a:ext>
              </a:extLst>
            </p:cNvPr>
            <p:cNvSpPr>
              <a:spLocks noChangeArrowheads="1"/>
            </p:cNvSpPr>
            <p:nvPr/>
          </p:nvSpPr>
          <p:spPr bwMode="auto">
            <a:xfrm>
              <a:off x="946" y="3615"/>
              <a:ext cx="534" cy="26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tr-TR" altLang="tr-TR" sz="2000" i="0">
                  <a:solidFill>
                    <a:srgbClr val="FFFFFF"/>
                  </a:solidFill>
                  <a:effectLst>
                    <a:outerShdw blurRad="38100" dist="38100" dir="2700000" algn="tl">
                      <a:srgbClr val="000000"/>
                    </a:outerShdw>
                  </a:effectLst>
                  <a:latin typeface="Arial" panose="020B0604020202020204" pitchFamily="34" charset="0"/>
                </a:rPr>
                <a:t>Talep</a:t>
              </a:r>
              <a:endParaRPr lang="en-US" altLang="tr-TR" sz="2000" i="0">
                <a:solidFill>
                  <a:srgbClr val="FFFFFF"/>
                </a:solidFill>
                <a:effectLst>
                  <a:outerShdw blurRad="38100" dist="38100" dir="2700000" algn="tl">
                    <a:srgbClr val="000000"/>
                  </a:outerShdw>
                </a:effectLst>
                <a:latin typeface="Arial" panose="020B0604020202020204" pitchFamily="34" charset="0"/>
              </a:endParaRPr>
            </a:p>
          </p:txBody>
        </p:sp>
        <p:sp>
          <p:nvSpPr>
            <p:cNvPr id="20" name="Rectangle 19">
              <a:extLst>
                <a:ext uri="{FF2B5EF4-FFF2-40B4-BE49-F238E27FC236}">
                  <a16:creationId xmlns:a16="http://schemas.microsoft.com/office/drawing/2014/main" id="{5CF00959-278C-1C03-605C-6DCAD30E2C19}"/>
                </a:ext>
              </a:extLst>
            </p:cNvPr>
            <p:cNvSpPr>
              <a:spLocks noChangeArrowheads="1"/>
            </p:cNvSpPr>
            <p:nvPr/>
          </p:nvSpPr>
          <p:spPr bwMode="auto">
            <a:xfrm>
              <a:off x="37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10</a:t>
              </a:r>
            </a:p>
          </p:txBody>
        </p:sp>
        <p:sp>
          <p:nvSpPr>
            <p:cNvPr id="21" name="Rectangle 20">
              <a:extLst>
                <a:ext uri="{FF2B5EF4-FFF2-40B4-BE49-F238E27FC236}">
                  <a16:creationId xmlns:a16="http://schemas.microsoft.com/office/drawing/2014/main" id="{7C7928C3-5844-06B5-ED4E-C981D1489BDD}"/>
                </a:ext>
              </a:extLst>
            </p:cNvPr>
            <p:cNvSpPr>
              <a:spLocks noChangeArrowheads="1"/>
            </p:cNvSpPr>
            <p:nvPr/>
          </p:nvSpPr>
          <p:spPr bwMode="auto">
            <a:xfrm>
              <a:off x="28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45</a:t>
              </a:r>
            </a:p>
          </p:txBody>
        </p:sp>
        <p:sp>
          <p:nvSpPr>
            <p:cNvPr id="22" name="Rectangle 21">
              <a:extLst>
                <a:ext uri="{FF2B5EF4-FFF2-40B4-BE49-F238E27FC236}">
                  <a16:creationId xmlns:a16="http://schemas.microsoft.com/office/drawing/2014/main" id="{BBD2BE6B-8DD3-7CD9-1793-6EC835223E4A}"/>
                </a:ext>
              </a:extLst>
            </p:cNvPr>
            <p:cNvSpPr>
              <a:spLocks noChangeArrowheads="1"/>
            </p:cNvSpPr>
            <p:nvPr/>
          </p:nvSpPr>
          <p:spPr bwMode="auto">
            <a:xfrm>
              <a:off x="1954" y="3615"/>
              <a:ext cx="324"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25</a:t>
              </a:r>
            </a:p>
          </p:txBody>
        </p:sp>
        <p:sp>
          <p:nvSpPr>
            <p:cNvPr id="23" name="Rectangle 22">
              <a:extLst>
                <a:ext uri="{FF2B5EF4-FFF2-40B4-BE49-F238E27FC236}">
                  <a16:creationId xmlns:a16="http://schemas.microsoft.com/office/drawing/2014/main" id="{68A4B08F-5D66-3BEE-583F-768F0DC00815}"/>
                </a:ext>
              </a:extLst>
            </p:cNvPr>
            <p:cNvSpPr>
              <a:spLocks noChangeArrowheads="1"/>
            </p:cNvSpPr>
            <p:nvPr/>
          </p:nvSpPr>
          <p:spPr bwMode="auto">
            <a:xfrm>
              <a:off x="1186" y="2606"/>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S1</a:t>
              </a:r>
            </a:p>
          </p:txBody>
        </p:sp>
        <p:sp>
          <p:nvSpPr>
            <p:cNvPr id="24" name="Rectangle 23">
              <a:extLst>
                <a:ext uri="{FF2B5EF4-FFF2-40B4-BE49-F238E27FC236}">
                  <a16:creationId xmlns:a16="http://schemas.microsoft.com/office/drawing/2014/main" id="{B5D5AC50-3778-18ED-7848-5D9A38BC8449}"/>
                </a:ext>
              </a:extLst>
            </p:cNvPr>
            <p:cNvSpPr>
              <a:spLocks noChangeArrowheads="1"/>
            </p:cNvSpPr>
            <p:nvPr/>
          </p:nvSpPr>
          <p:spPr bwMode="auto">
            <a:xfrm>
              <a:off x="1186" y="3147"/>
              <a:ext cx="342"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S2</a:t>
              </a:r>
            </a:p>
          </p:txBody>
        </p:sp>
        <p:sp>
          <p:nvSpPr>
            <p:cNvPr id="25" name="Rectangle 24">
              <a:extLst>
                <a:ext uri="{FF2B5EF4-FFF2-40B4-BE49-F238E27FC236}">
                  <a16:creationId xmlns:a16="http://schemas.microsoft.com/office/drawing/2014/main" id="{A78C9624-56FA-7750-E311-D133B9C83793}"/>
                </a:ext>
              </a:extLst>
            </p:cNvPr>
            <p:cNvSpPr>
              <a:spLocks noChangeArrowheads="1"/>
            </p:cNvSpPr>
            <p:nvPr/>
          </p:nvSpPr>
          <p:spPr bwMode="auto">
            <a:xfrm>
              <a:off x="37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D3</a:t>
              </a:r>
            </a:p>
          </p:txBody>
        </p:sp>
        <p:sp>
          <p:nvSpPr>
            <p:cNvPr id="26" name="Rectangle 25">
              <a:extLst>
                <a:ext uri="{FF2B5EF4-FFF2-40B4-BE49-F238E27FC236}">
                  <a16:creationId xmlns:a16="http://schemas.microsoft.com/office/drawing/2014/main" id="{906221A3-1E94-A7DB-B859-443C9C0B2FC3}"/>
                </a:ext>
              </a:extLst>
            </p:cNvPr>
            <p:cNvSpPr>
              <a:spLocks noChangeArrowheads="1"/>
            </p:cNvSpPr>
            <p:nvPr/>
          </p:nvSpPr>
          <p:spPr bwMode="auto">
            <a:xfrm>
              <a:off x="28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a:solidFill>
                    <a:srgbClr val="FFFFFF"/>
                  </a:solidFill>
                  <a:effectLst>
                    <a:outerShdw blurRad="38100" dist="38100" dir="2700000" algn="tl">
                      <a:srgbClr val="000000"/>
                    </a:outerShdw>
                  </a:effectLst>
                  <a:latin typeface="Arial" panose="020B0604020202020204" pitchFamily="34" charset="0"/>
                </a:rPr>
                <a:t>D2</a:t>
              </a:r>
            </a:p>
          </p:txBody>
        </p:sp>
        <p:sp>
          <p:nvSpPr>
            <p:cNvPr id="27" name="Rectangle 26">
              <a:extLst>
                <a:ext uri="{FF2B5EF4-FFF2-40B4-BE49-F238E27FC236}">
                  <a16:creationId xmlns:a16="http://schemas.microsoft.com/office/drawing/2014/main" id="{84CA4C12-AF15-0DF4-EC9D-258D05D633B5}"/>
                </a:ext>
              </a:extLst>
            </p:cNvPr>
            <p:cNvSpPr>
              <a:spLocks noChangeArrowheads="1"/>
            </p:cNvSpPr>
            <p:nvPr/>
          </p:nvSpPr>
          <p:spPr bwMode="auto">
            <a:xfrm>
              <a:off x="1954" y="2186"/>
              <a:ext cx="351" cy="264"/>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5888" tIns="57150" rIns="115888" bIns="57150">
              <a:spAutoFit/>
            </a:bodyP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tr-TR" sz="2000" i="0" dirty="0">
                  <a:solidFill>
                    <a:srgbClr val="FFFFFF"/>
                  </a:solidFill>
                  <a:effectLst>
                    <a:outerShdw blurRad="38100" dist="38100" dir="2700000" algn="tl">
                      <a:srgbClr val="000000"/>
                    </a:outerShdw>
                  </a:effectLst>
                  <a:latin typeface="Arial" panose="020B0604020202020204" pitchFamily="34" charset="0"/>
                </a:rPr>
                <a:t>D1</a:t>
              </a:r>
            </a:p>
          </p:txBody>
        </p:sp>
        <p:sp>
          <p:nvSpPr>
            <p:cNvPr id="28" name="Rectangle 27">
              <a:extLst>
                <a:ext uri="{FF2B5EF4-FFF2-40B4-BE49-F238E27FC236}">
                  <a16:creationId xmlns:a16="http://schemas.microsoft.com/office/drawing/2014/main" id="{1FB120A0-5645-A4A7-8FAE-B2F30929449E}"/>
                </a:ext>
              </a:extLst>
            </p:cNvPr>
            <p:cNvSpPr>
              <a:spLocks noChangeArrowheads="1"/>
            </p:cNvSpPr>
            <p:nvPr/>
          </p:nvSpPr>
          <p:spPr bwMode="auto">
            <a:xfrm>
              <a:off x="2221" y="2491"/>
              <a:ext cx="352" cy="292"/>
            </a:xfrm>
            <a:prstGeom prst="rect">
              <a:avLst/>
            </a:prstGeom>
            <a:grpFill/>
            <a:ln w="12700">
              <a:solidFill>
                <a:srgbClr val="FFFFFF"/>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115888" tIns="57150" rIns="115888" bIns="57150" anchor="ctr"/>
            <a:lstStyle>
              <a:lvl1pPr defTabSz="1428750">
                <a:defRPr sz="2400">
                  <a:solidFill>
                    <a:schemeClr val="tx1"/>
                  </a:solidFill>
                  <a:latin typeface="Times New Roman" panose="02020603050405020304" pitchFamily="18" charset="0"/>
                </a:defRPr>
              </a:lvl1pPr>
              <a:lvl2pPr marL="571500" defTabSz="1428750">
                <a:defRPr sz="2400">
                  <a:solidFill>
                    <a:schemeClr val="tx1"/>
                  </a:solidFill>
                  <a:latin typeface="Times New Roman" panose="02020603050405020304" pitchFamily="18" charset="0"/>
                </a:defRPr>
              </a:lvl2pPr>
              <a:lvl3pPr marL="1143000" defTabSz="1428750">
                <a:defRPr sz="2400">
                  <a:solidFill>
                    <a:schemeClr val="tx1"/>
                  </a:solidFill>
                  <a:latin typeface="Times New Roman" panose="02020603050405020304" pitchFamily="18" charset="0"/>
                </a:defRPr>
              </a:lvl3pPr>
              <a:lvl4pPr marL="1714500" defTabSz="1428750">
                <a:defRPr sz="2400">
                  <a:solidFill>
                    <a:schemeClr val="tx1"/>
                  </a:solidFill>
                  <a:latin typeface="Times New Roman" panose="02020603050405020304" pitchFamily="18" charset="0"/>
                </a:defRPr>
              </a:lvl4pPr>
              <a:lvl5pPr marL="2286000" defTabSz="1428750">
                <a:defRPr sz="2400">
                  <a:solidFill>
                    <a:schemeClr val="tx1"/>
                  </a:solidFill>
                  <a:latin typeface="Times New Roman" panose="02020603050405020304" pitchFamily="18" charset="0"/>
                </a:defRPr>
              </a:lvl5pPr>
              <a:lvl6pPr marL="2743200" defTabSz="1428750" eaLnBrk="0" fontAlgn="base" hangingPunct="0">
                <a:spcBef>
                  <a:spcPct val="0"/>
                </a:spcBef>
                <a:spcAft>
                  <a:spcPct val="0"/>
                </a:spcAft>
                <a:defRPr sz="2400">
                  <a:solidFill>
                    <a:schemeClr val="tx1"/>
                  </a:solidFill>
                  <a:latin typeface="Times New Roman" panose="02020603050405020304" pitchFamily="18" charset="0"/>
                </a:defRPr>
              </a:lvl6pPr>
              <a:lvl7pPr marL="3200400" defTabSz="1428750" eaLnBrk="0" fontAlgn="base" hangingPunct="0">
                <a:spcBef>
                  <a:spcPct val="0"/>
                </a:spcBef>
                <a:spcAft>
                  <a:spcPct val="0"/>
                </a:spcAft>
                <a:defRPr sz="2400">
                  <a:solidFill>
                    <a:schemeClr val="tx1"/>
                  </a:solidFill>
                  <a:latin typeface="Times New Roman" panose="02020603050405020304" pitchFamily="18" charset="0"/>
                </a:defRPr>
              </a:lvl7pPr>
              <a:lvl8pPr marL="3657600" defTabSz="1428750" eaLnBrk="0" fontAlgn="base" hangingPunct="0">
                <a:spcBef>
                  <a:spcPct val="0"/>
                </a:spcBef>
                <a:spcAft>
                  <a:spcPct val="0"/>
                </a:spcAft>
                <a:defRPr sz="2400">
                  <a:solidFill>
                    <a:schemeClr val="tx1"/>
                  </a:solidFill>
                  <a:latin typeface="Times New Roman" panose="02020603050405020304" pitchFamily="18" charset="0"/>
                </a:defRPr>
              </a:lvl8pPr>
              <a:lvl9pPr marL="4114800" defTabSz="142875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tr-TR" sz="1800" i="0">
                  <a:solidFill>
                    <a:srgbClr val="FFFFFF"/>
                  </a:solidFill>
                  <a:effectLst>
                    <a:outerShdw blurRad="38100" dist="38100" dir="2700000" algn="tl">
                      <a:srgbClr val="000000"/>
                    </a:outerShdw>
                  </a:effectLst>
                  <a:latin typeface="Arial" panose="020B0604020202020204" pitchFamily="34" charset="0"/>
                </a:rPr>
                <a:t>15</a:t>
              </a:r>
            </a:p>
          </p:txBody>
        </p:sp>
      </p:grpSp>
    </p:spTree>
    <p:extLst>
      <p:ext uri="{BB962C8B-B14F-4D97-AF65-F5344CB8AC3E}">
        <p14:creationId xmlns:p14="http://schemas.microsoft.com/office/powerpoint/2010/main" val="150574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49848D4-99B7-7E3D-97D4-72AC397C276F}"/>
                  </a:ext>
                </a:extLst>
              </p:cNvPr>
              <p:cNvSpPr>
                <a:spLocks noGrp="1"/>
              </p:cNvSpPr>
              <p:nvPr>
                <p:ph idx="1"/>
              </p:nvPr>
            </p:nvSpPr>
            <p:spPr>
              <a:xfrm>
                <a:off x="395535" y="988157"/>
                <a:ext cx="8402525" cy="4881686"/>
              </a:xfrm>
            </p:spPr>
            <p:txBody>
              <a:bodyPr/>
              <a:lstStyle/>
              <a:p>
                <a:pPr/>
                <a14:m>
                  <m:oMathPara xmlns:m="http://schemas.openxmlformats.org/officeDocument/2006/math">
                    <m:oMathParaPr>
                      <m:jc m:val="centerGroup"/>
                    </m:oMathParaPr>
                    <m:oMath xmlns:m="http://schemas.openxmlformats.org/officeDocument/2006/math">
                      <m:r>
                        <a:rPr lang="tr-TR" i="1" smtClean="0">
                          <a:effectLst/>
                          <a:latin typeface="Cambria Math" panose="02040503050406030204" pitchFamily="18" charset="0"/>
                        </a:rPr>
                        <m:t>𝑀𝑎𝑘𝑠</m:t>
                      </m:r>
                      <m:r>
                        <a:rPr lang="tr-TR" i="1" smtClean="0">
                          <a:effectLst/>
                          <a:latin typeface="Cambria Math" panose="02040503050406030204" pitchFamily="18" charset="0"/>
                        </a:rPr>
                        <m:t> </m:t>
                      </m:r>
                      <m:r>
                        <m:rPr>
                          <m:lit/>
                        </m:rPr>
                        <a:rPr lang="tr-TR" i="1" smtClean="0">
                          <a:effectLst/>
                          <a:latin typeface="Cambria Math" panose="02040503050406030204" pitchFamily="18" charset="0"/>
                        </a:rPr>
                        <m:t> </m:t>
                      </m:r>
                      <m:r>
                        <a:rPr lang="tr-TR" i="1" smtClean="0">
                          <a:effectLst/>
                          <a:latin typeface="Cambria Math" panose="02040503050406030204" pitchFamily="18" charset="0"/>
                        </a:rPr>
                        <m:t>𝑍</m:t>
                      </m:r>
                      <m:r>
                        <a:rPr lang="tr-TR" i="1" smtClean="0">
                          <a:effectLst/>
                          <a:latin typeface="Cambria Math" panose="02040503050406030204" pitchFamily="18" charset="0"/>
                        </a:rPr>
                        <m:t> = 50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+ 30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b="0" i="1" smtClean="0">
                          <a:effectLst/>
                          <a:latin typeface="Cambria Math" panose="02040503050406030204" pitchFamily="18" charset="0"/>
                        </a:rPr>
                        <m:t>−</m:t>
                      </m:r>
                      <m:r>
                        <a:rPr lang="tr-TR" i="1" smtClean="0">
                          <a:effectLst/>
                          <a:latin typeface="Cambria Math" panose="02040503050406030204" pitchFamily="18" charset="0"/>
                        </a:rPr>
                        <m:t> 25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b="0" i="1" smtClean="0">
                          <a:effectLst/>
                          <a:latin typeface="Cambria Math" panose="02040503050406030204" pitchFamily="18" charset="0"/>
                        </a:rPr>
                        <m:t>−</m:t>
                      </m:r>
                      <m:r>
                        <a:rPr lang="tr-TR" i="1" smtClean="0">
                          <a:effectLst/>
                          <a:latin typeface="Cambria Math" panose="02040503050406030204" pitchFamily="18" charset="0"/>
                        </a:rPr>
                        <m:t> 45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b="0" i="1" smtClean="0">
                          <a:effectLst/>
                          <a:latin typeface="Cambria Math" panose="02040503050406030204" pitchFamily="18" charset="0"/>
                        </a:rPr>
                        <m:t>−</m:t>
                      </m:r>
                      <m:r>
                        <a:rPr lang="tr-TR" i="1" smtClean="0">
                          <a:effectLst/>
                          <a:latin typeface="Cambria Math" panose="02040503050406030204" pitchFamily="18" charset="0"/>
                        </a:rPr>
                        <m:t> 40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≤15</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13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1</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≤20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21</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1</m:t>
                          </m:r>
                        </m:sub>
                      </m:sSub>
                      <m:r>
                        <a:rPr lang="tr-TR" i="1" smtClean="0">
                          <a:effectLst/>
                          <a:latin typeface="Cambria Math" panose="02040503050406030204" pitchFamily="18" charset="0"/>
                        </a:rPr>
                        <m:t>≤30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22</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≤40</m:t>
                      </m:r>
                    </m:oMath>
                  </m:oMathPara>
                </a14:m>
                <a:endParaRPr lang="tr-TR">
                  <a:effectLst/>
                </a:endParaRPr>
              </a:p>
              <a:p>
                <a:pPr>
                  <a:lnSpc>
                    <a:spcPct val="100000"/>
                  </a:lnSpc>
                </a:pPr>
                <a14:m>
                  <m:oMathPara xmlns:m="http://schemas.openxmlformats.org/officeDocument/2006/math">
                    <m:oMathParaPr>
                      <m:jc m:val="centerGroup"/>
                    </m:oMathParaPr>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𝑥</m:t>
                          </m:r>
                        </m:e>
                        <m:sub>
                          <m:r>
                            <a:rPr lang="tr-TR" b="0" i="1" smtClean="0">
                              <a:effectLst/>
                              <a:latin typeface="Cambria Math" panose="02040503050406030204" pitchFamily="18" charset="0"/>
                            </a:rPr>
                            <m:t>23</m:t>
                          </m:r>
                        </m:sub>
                      </m:sSub>
                      <m:r>
                        <a:rPr lang="tr-TR" i="1" smtClean="0">
                          <a:effectLst/>
                          <a:latin typeface="Cambria Math" panose="02040503050406030204" pitchFamily="18" charset="0"/>
                        </a:rPr>
                        <m:t>→</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2</m:t>
                          </m:r>
                        </m:sub>
                      </m:sSub>
                      <m:r>
                        <a:rPr lang="tr-TR" b="0" i="1" smtClean="0">
                          <a:effectLst/>
                          <a:latin typeface="Cambria Math" panose="02040503050406030204" pitchFamily="18" charset="0"/>
                        </a:rPr>
                        <m:t>−</m:t>
                      </m:r>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3</m:t>
                          </m:r>
                        </m:sub>
                      </m:sSub>
                      <m:r>
                        <a:rPr lang="tr-TR" i="1" smtClean="0">
                          <a:effectLst/>
                          <a:latin typeface="Cambria Math" panose="02040503050406030204" pitchFamily="18" charset="0"/>
                        </a:rPr>
                        <m:t>≤35</m:t>
                      </m:r>
                    </m:oMath>
                  </m:oMathPara>
                </a14:m>
                <a:endParaRPr lang="tr-TR"/>
              </a:p>
            </p:txBody>
          </p:sp>
        </mc:Choice>
        <mc:Fallback>
          <p:sp>
            <p:nvSpPr>
              <p:cNvPr id="2" name="Content Placeholder 1">
                <a:extLst>
                  <a:ext uri="{FF2B5EF4-FFF2-40B4-BE49-F238E27FC236}">
                    <a16:creationId xmlns:a16="http://schemas.microsoft.com/office/drawing/2014/main" id="{F49848D4-99B7-7E3D-97D4-72AC397C276F}"/>
                  </a:ext>
                </a:extLst>
              </p:cNvPr>
              <p:cNvSpPr>
                <a:spLocks noGrp="1" noRot="1" noChangeAspect="1" noMove="1" noResize="1" noEditPoints="1" noAdjustHandles="1" noChangeArrowheads="1" noChangeShapeType="1" noTextEdit="1"/>
              </p:cNvSpPr>
              <p:nvPr>
                <p:ph idx="1"/>
              </p:nvPr>
            </p:nvSpPr>
            <p:spPr>
              <a:xfrm>
                <a:off x="395535" y="988157"/>
                <a:ext cx="8402525" cy="4881686"/>
              </a:xfrm>
              <a:blipFill>
                <a:blip r:embed="rId2"/>
                <a:stretch>
                  <a:fillRect/>
                </a:stretch>
              </a:blipFill>
            </p:spPr>
            <p:txBody>
              <a:bodyPr/>
              <a:lstStyle/>
              <a:p>
                <a:r>
                  <a:rPr lang="tr-TR">
                    <a:noFill/>
                  </a:rPr>
                  <a:t> </a:t>
                </a:r>
              </a:p>
            </p:txBody>
          </p:sp>
        </mc:Fallback>
      </mc:AlternateContent>
      <p:sp>
        <p:nvSpPr>
          <p:cNvPr id="3" name="Title 2">
            <a:extLst>
              <a:ext uri="{FF2B5EF4-FFF2-40B4-BE49-F238E27FC236}">
                <a16:creationId xmlns:a16="http://schemas.microsoft.com/office/drawing/2014/main" id="{8BB47C73-EFF4-1C7A-AEB4-4B1E2DA1ED52}"/>
              </a:ext>
            </a:extLst>
          </p:cNvPr>
          <p:cNvSpPr>
            <a:spLocks noGrp="1"/>
          </p:cNvSpPr>
          <p:nvPr>
            <p:ph type="title"/>
          </p:nvPr>
        </p:nvSpPr>
        <p:spPr/>
        <p:txBody>
          <a:bodyPr/>
          <a:lstStyle/>
          <a:p>
            <a:endParaRPr lang="tr-TR"/>
          </a:p>
        </p:txBody>
      </p:sp>
      <p:pic>
        <p:nvPicPr>
          <p:cNvPr id="5" name="Picture 4">
            <a:extLst>
              <a:ext uri="{FF2B5EF4-FFF2-40B4-BE49-F238E27FC236}">
                <a16:creationId xmlns:a16="http://schemas.microsoft.com/office/drawing/2014/main" id="{5F182758-6AC3-7E4D-5646-1071F8CB147B}"/>
              </a:ext>
            </a:extLst>
          </p:cNvPr>
          <p:cNvPicPr>
            <a:picLocks noChangeAspect="1"/>
          </p:cNvPicPr>
          <p:nvPr/>
        </p:nvPicPr>
        <p:blipFill>
          <a:blip r:embed="rId3"/>
          <a:stretch>
            <a:fillRect/>
          </a:stretch>
        </p:blipFill>
        <p:spPr>
          <a:xfrm>
            <a:off x="2824287" y="3212976"/>
            <a:ext cx="5940152" cy="337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823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çerik Yer Tutucusu 1">
                <a:extLst>
                  <a:ext uri="{FF2B5EF4-FFF2-40B4-BE49-F238E27FC236}">
                    <a16:creationId xmlns:a16="http://schemas.microsoft.com/office/drawing/2014/main" id="{3EFF9677-DC3E-3FD9-450B-75D7C5B281E7}"/>
                  </a:ext>
                </a:extLst>
              </p:cNvPr>
              <p:cNvSpPr>
                <a:spLocks noGrp="1"/>
              </p:cNvSpPr>
              <p:nvPr>
                <p:ph idx="1"/>
              </p:nvPr>
            </p:nvSpPr>
            <p:spPr/>
            <p:txBody>
              <a:bodyPr/>
              <a:lstStyle/>
              <a:p>
                <a:pPr>
                  <a:buFont typeface="Arial" panose="020B0604020202020204" pitchFamily="34" charset="0"/>
                  <a:buChar char="•"/>
                </a:pPr>
                <a:r>
                  <a:rPr lang="tr-TR">
                    <a:effectLst/>
                  </a:rPr>
                  <a:t>Dual model değişkenleri ui ve vj, tabloda, sırasıyla, satır ve sütunlara karşılık gelir. Dual değişken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oMath>
                </a14:m>
                <a:r>
                  <a:rPr lang="tr-TR">
                    <a:effectLst/>
                  </a:rPr>
                  <a:t> ürünün, i. noktadaki, değeri olarak yorumlanabilir.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ise ürünün dağıtıldığı j lokasyonundaki değeri olarak tanımlanabilir (pazar fiyatı). Bu durumda amaç denklemi bu iki değerin toplamını maksimize etmek isteyecektir. Dual kısıtlar ise, bir hücreye atama yapılabilmesi için taşıma maliyetinin hesaplanan toplam değeri aşmaması gerektiğini ifade eder.</a:t>
                </a:r>
              </a:p>
              <a:p>
                <a:pPr>
                  <a:buFont typeface="Arial" panose="020B0604020202020204" pitchFamily="34" charset="0"/>
                  <a:buChar char="•"/>
                </a:pPr>
                <a:endParaRPr lang="tr-TR"/>
              </a:p>
              <a:p>
                <a:pPr>
                  <a:buFont typeface="Arial" panose="020B0604020202020204" pitchFamily="34" charset="0"/>
                  <a:buChar char="•"/>
                </a:pPr>
                <a:r>
                  <a:rPr lang="tr-TR">
                    <a:effectLst/>
                  </a:rPr>
                  <a:t>Simplex iterasyonlarında, çözüme girecek değişkene c-z satırına bakarak karar verdiğimizi hatırlayalım. </a:t>
                </a:r>
                <a14:m>
                  <m:oMath xmlns:m="http://schemas.openxmlformats.org/officeDocument/2006/math">
                    <m:r>
                      <a:rPr lang="tr-TR" i="1" smtClean="0">
                        <a:effectLst/>
                        <a:latin typeface="Cambria Math" panose="02040503050406030204" pitchFamily="18" charset="0"/>
                      </a:rPr>
                      <m:t>𝑧</m:t>
                    </m:r>
                    <m:r>
                      <a:rPr lang="tr-TR" i="1" smtClean="0">
                        <a:effectLst/>
                        <a:latin typeface="Cambria Math" panose="02040503050406030204" pitchFamily="18" charset="0"/>
                      </a:rPr>
                      <m:t> =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𝑢</m:t>
                        </m:r>
                      </m:e>
                      <m:sub>
                        <m:r>
                          <a:rPr lang="tr-TR" i="1" smtClean="0">
                            <a:effectLst/>
                            <a:latin typeface="Cambria Math" panose="02040503050406030204" pitchFamily="18" charset="0"/>
                          </a:rPr>
                          <m:t>𝑖</m:t>
                        </m:r>
                      </m:sub>
                    </m:sSub>
                    <m:r>
                      <a:rPr lang="tr-TR" i="1" smtClean="0">
                        <a:effectLst/>
                        <a:latin typeface="Cambria Math" panose="02040503050406030204" pitchFamily="18" charset="0"/>
                      </a:rPr>
                      <m:t>+ </m:t>
                    </m:r>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𝑗</m:t>
                        </m:r>
                      </m:sub>
                    </m:sSub>
                  </m:oMath>
                </a14:m>
                <a:r>
                  <a:rPr lang="tr-TR">
                    <a:effectLst/>
                  </a:rPr>
                  <a:t> olarak hesaplanan, gölge fiyatlarla belirlenen bir değerdir. Bir maksimizasyon probleminde </a:t>
                </a:r>
                <a14:m>
                  <m:oMath xmlns:m="http://schemas.openxmlformats.org/officeDocument/2006/math">
                    <m:r>
                      <a:rPr lang="tr-TR" i="1" smtClean="0">
                        <a:effectLst/>
                        <a:latin typeface="Cambria Math" panose="02040503050406030204" pitchFamily="18" charset="0"/>
                      </a:rPr>
                      <m:t>𝑐</m:t>
                    </m:r>
                    <m:r>
                      <a:rPr lang="tr-TR" i="1" smtClean="0">
                        <a:effectLst/>
                        <a:latin typeface="Cambria Math" panose="02040503050406030204" pitchFamily="18" charset="0"/>
                      </a:rPr>
                      <m:t>−</m:t>
                    </m:r>
                    <m:r>
                      <a:rPr lang="tr-TR" i="1" smtClean="0">
                        <a:effectLst/>
                        <a:latin typeface="Cambria Math" panose="02040503050406030204" pitchFamily="18" charset="0"/>
                      </a:rPr>
                      <m:t>𝑧</m:t>
                    </m:r>
                    <m:r>
                      <a:rPr lang="tr-TR" b="0" i="1" smtClean="0">
                        <a:effectLst/>
                        <a:latin typeface="Cambria Math" panose="02040503050406030204" pitchFamily="18" charset="0"/>
                      </a:rPr>
                      <m:t>&gt;</m:t>
                    </m:r>
                    <m:r>
                      <a:rPr lang="tr-TR" i="1" smtClean="0">
                        <a:effectLst/>
                        <a:latin typeface="Cambria Math" panose="02040503050406030204" pitchFamily="18" charset="0"/>
                      </a:rPr>
                      <m:t>0</m:t>
                    </m:r>
                  </m:oMath>
                </a14:m>
                <a:r>
                  <a:rPr lang="tr-TR">
                    <a:effectLst/>
                  </a:rPr>
                  <a:t> olan değişkenleri çözüme dahil ederiz, -ki bu da getirinin maliyeti aştığı, minimizasyon problemlerinde c-z &lt;0 olan değişkenleri çözüme dahil ederiz,-ki bu da maliyetin aşağı çekildiği durumdur. </a:t>
                </a:r>
              </a:p>
              <a:p>
                <a:pPr>
                  <a:buFont typeface="Arial" panose="020B0604020202020204" pitchFamily="34" charset="0"/>
                  <a:buChar char="•"/>
                </a:pPr>
                <a:endParaRPr lang="tr-TR"/>
              </a:p>
              <a:p>
                <a:pPr>
                  <a:buFont typeface="Arial" panose="020B0604020202020204" pitchFamily="34" charset="0"/>
                  <a:buChar char="•"/>
                </a:pPr>
                <a:r>
                  <a:rPr lang="tr-TR">
                    <a:effectLst/>
                  </a:rPr>
                  <a:t>MODI optimizasyon testinin bu şekilde yürütüldüğüne dikkat ediniz. MODI yönteminde ilk değişken değerini sıfır kabul ederek çözüme başlarız, örnek problem çözümünde en az bir dual değişkenin değerinin sıfır olduğuna dikkat edelim (</a:t>
                </a:r>
                <a14:m>
                  <m:oMath xmlns:m="http://schemas.openxmlformats.org/officeDocument/2006/math">
                    <m:sSub>
                      <m:sSubPr>
                        <m:ctrlPr>
                          <a:rPr lang="tr-TR" i="1" smtClean="0">
                            <a:effectLst/>
                            <a:latin typeface="Cambria Math" panose="02040503050406030204" pitchFamily="18" charset="0"/>
                          </a:rPr>
                        </m:ctrlPr>
                      </m:sSubPr>
                      <m:e>
                        <m:r>
                          <a:rPr lang="tr-TR" i="1" smtClean="0">
                            <a:effectLst/>
                            <a:latin typeface="Cambria Math" panose="02040503050406030204" pitchFamily="18" charset="0"/>
                          </a:rPr>
                          <m:t>𝑣</m:t>
                        </m:r>
                      </m:e>
                      <m:sub>
                        <m:r>
                          <a:rPr lang="tr-TR" i="1" smtClean="0">
                            <a:effectLst/>
                            <a:latin typeface="Cambria Math" panose="02040503050406030204" pitchFamily="18" charset="0"/>
                          </a:rPr>
                          <m:t>2</m:t>
                        </m:r>
                      </m:sub>
                    </m:sSub>
                    <m:r>
                      <a:rPr lang="tr-TR" i="1" smtClean="0">
                        <a:effectLst/>
                        <a:latin typeface="Cambria Math" panose="02040503050406030204" pitchFamily="18" charset="0"/>
                      </a:rPr>
                      <m:t>=0</m:t>
                    </m:r>
                  </m:oMath>
                </a14:m>
                <a:r>
                  <a:rPr lang="tr-TR">
                    <a:effectLst/>
                  </a:rPr>
                  <a:t>).</a:t>
                </a:r>
                <a:endParaRPr lang="tr-TR"/>
              </a:p>
              <a:p>
                <a:pPr>
                  <a:buFont typeface="Arial" panose="020B0604020202020204" pitchFamily="34" charset="0"/>
                  <a:buChar char="•"/>
                </a:pPr>
                <a:endParaRPr lang="tr-TR"/>
              </a:p>
            </p:txBody>
          </p:sp>
        </mc:Choice>
        <mc:Fallback xmlns="">
          <p:sp>
            <p:nvSpPr>
              <p:cNvPr id="2" name="İçerik Yer Tutucusu 1">
                <a:extLst>
                  <a:ext uri="{FF2B5EF4-FFF2-40B4-BE49-F238E27FC236}">
                    <a16:creationId xmlns:a16="http://schemas.microsoft.com/office/drawing/2014/main" id="{3EFF9677-DC3E-3FD9-450B-75D7C5B281E7}"/>
                  </a:ext>
                </a:extLst>
              </p:cNvPr>
              <p:cNvSpPr>
                <a:spLocks noGrp="1" noRot="1" noChangeAspect="1" noMove="1" noResize="1" noEditPoints="1" noAdjustHandles="1" noChangeArrowheads="1" noChangeShapeType="1" noTextEdit="1"/>
              </p:cNvSpPr>
              <p:nvPr>
                <p:ph idx="1"/>
              </p:nvPr>
            </p:nvSpPr>
            <p:spPr>
              <a:blipFill>
                <a:blip r:embed="rId2"/>
                <a:stretch>
                  <a:fillRect l="-290" t="-375" r="-726"/>
                </a:stretch>
              </a:blipFill>
            </p:spPr>
            <p:txBody>
              <a:bodyPr/>
              <a:lstStyle/>
              <a:p>
                <a:r>
                  <a:rPr lang="tr-TR">
                    <a:noFill/>
                  </a:rPr>
                  <a:t> </a:t>
                </a:r>
              </a:p>
            </p:txBody>
          </p:sp>
        </mc:Fallback>
      </mc:AlternateContent>
      <p:sp>
        <p:nvSpPr>
          <p:cNvPr id="3" name="Başlık 2">
            <a:extLst>
              <a:ext uri="{FF2B5EF4-FFF2-40B4-BE49-F238E27FC236}">
                <a16:creationId xmlns:a16="http://schemas.microsoft.com/office/drawing/2014/main" id="{9EE824B9-B901-9E47-773A-83916AD2EEF3}"/>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1270299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23E0D-D0CE-49C1-A8F9-5246083B467C}"/>
              </a:ext>
            </a:extLst>
          </p:cNvPr>
          <p:cNvSpPr>
            <a:spLocks noGrp="1"/>
          </p:cNvSpPr>
          <p:nvPr>
            <p:ph type="ctrTitle"/>
          </p:nvPr>
        </p:nvSpPr>
        <p:spPr/>
        <p:txBody>
          <a:bodyPr/>
          <a:lstStyle/>
          <a:p>
            <a:r>
              <a:rPr lang="tr-TR" sz="6600" dirty="0">
                <a:solidFill>
                  <a:srgbClr val="EA6131"/>
                </a:solidFill>
              </a:rPr>
              <a:t>A</a:t>
            </a:r>
            <a:r>
              <a:rPr lang="tr-TR" sz="6600" dirty="0"/>
              <a:t>tama Pr</a:t>
            </a:r>
            <a:r>
              <a:rPr lang="tr-TR" sz="6600" dirty="0">
                <a:solidFill>
                  <a:srgbClr val="EA6131"/>
                </a:solidFill>
              </a:rPr>
              <a:t>o</a:t>
            </a:r>
            <a:r>
              <a:rPr lang="tr-TR" sz="6600" dirty="0"/>
              <a:t>blemleri</a:t>
            </a:r>
          </a:p>
        </p:txBody>
      </p:sp>
    </p:spTree>
    <p:extLst>
      <p:ext uri="{BB962C8B-B14F-4D97-AF65-F5344CB8AC3E}">
        <p14:creationId xmlns:p14="http://schemas.microsoft.com/office/powerpoint/2010/main" val="840856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89A67A-EEBD-4DBB-8619-9F23216A78C9}"/>
              </a:ext>
            </a:extLst>
          </p:cNvPr>
          <p:cNvSpPr>
            <a:spLocks noGrp="1"/>
          </p:cNvSpPr>
          <p:nvPr>
            <p:ph idx="1"/>
          </p:nvPr>
        </p:nvSpPr>
        <p:spPr/>
        <p:txBody>
          <a:bodyPr/>
          <a:lstStyle/>
          <a:p>
            <a:r>
              <a:rPr lang="tr-TR" dirty="0"/>
              <a:t>Bir 0-1 tam sayılı programlama problemidir. </a:t>
            </a:r>
          </a:p>
          <a:p>
            <a:endParaRPr lang="tr-TR" dirty="0"/>
          </a:p>
          <a:p>
            <a:r>
              <a:rPr lang="tr-TR" dirty="0"/>
              <a:t>Tanımlı tek bir kaynağın bir hedefe atanması veya atanmaması problemini tanımlar. Örnek olarak bir kişi bir departmana atanır veya atanmaz. </a:t>
            </a:r>
          </a:p>
          <a:p>
            <a:endParaRPr lang="tr-TR" dirty="0"/>
          </a:p>
          <a:p>
            <a:r>
              <a:rPr lang="tr-TR" dirty="0"/>
              <a:t>Kısıtlar</a:t>
            </a:r>
          </a:p>
          <a:p>
            <a:pPr lvl="1"/>
            <a:r>
              <a:rPr lang="tr-TR" dirty="0"/>
              <a:t>Bir pozisyona </a:t>
            </a:r>
            <a:r>
              <a:rPr lang="tr-TR"/>
              <a:t>bir atama yapılır,</a:t>
            </a:r>
            <a:endParaRPr lang="tr-TR" dirty="0"/>
          </a:p>
          <a:p>
            <a:pPr lvl="1"/>
            <a:r>
              <a:rPr lang="tr-TR"/>
              <a:t>Bir atama anacak ve ancak bir pozisyona yapılır</a:t>
            </a:r>
            <a:endParaRPr lang="tr-TR" dirty="0"/>
          </a:p>
          <a:p>
            <a:endParaRPr lang="tr-TR" dirty="0"/>
          </a:p>
        </p:txBody>
      </p:sp>
      <p:sp>
        <p:nvSpPr>
          <p:cNvPr id="2" name="Unvan 1">
            <a:extLst>
              <a:ext uri="{FF2B5EF4-FFF2-40B4-BE49-F238E27FC236}">
                <a16:creationId xmlns:a16="http://schemas.microsoft.com/office/drawing/2014/main" id="{9B4D53B7-7554-46BA-8294-B0D5C22AFDAB}"/>
              </a:ext>
            </a:extLst>
          </p:cNvPr>
          <p:cNvSpPr>
            <a:spLocks noGrp="1"/>
          </p:cNvSpPr>
          <p:nvPr>
            <p:ph type="title"/>
          </p:nvPr>
        </p:nvSpPr>
        <p:spPr/>
        <p:txBody>
          <a:bodyPr/>
          <a:lstStyle/>
          <a:p>
            <a:r>
              <a:rPr lang="tr-TR" dirty="0"/>
              <a:t>Atama Problemleri</a:t>
            </a:r>
          </a:p>
        </p:txBody>
      </p:sp>
    </p:spTree>
    <p:extLst>
      <p:ext uri="{BB962C8B-B14F-4D97-AF65-F5344CB8AC3E}">
        <p14:creationId xmlns:p14="http://schemas.microsoft.com/office/powerpoint/2010/main" val="843123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93ABC1-EAFD-E578-7E67-AFCDF7B4CC84}"/>
              </a:ext>
            </a:extLst>
          </p:cNvPr>
          <p:cNvSpPr>
            <a:spLocks noGrp="1"/>
          </p:cNvSpPr>
          <p:nvPr>
            <p:ph type="ctrTitle"/>
          </p:nvPr>
        </p:nvSpPr>
        <p:spPr/>
        <p:txBody>
          <a:bodyPr/>
          <a:lstStyle/>
          <a:p>
            <a:r>
              <a:rPr lang="tr-TR" sz="4800">
                <a:solidFill>
                  <a:srgbClr val="EA6131"/>
                </a:solidFill>
              </a:rPr>
              <a:t>A</a:t>
            </a:r>
            <a:r>
              <a:rPr lang="tr-TR" sz="4800"/>
              <a:t>tama P</a:t>
            </a:r>
            <a:r>
              <a:rPr lang="tr-TR" sz="4800">
                <a:solidFill>
                  <a:srgbClr val="EA6131"/>
                </a:solidFill>
              </a:rPr>
              <a:t>r</a:t>
            </a:r>
            <a:r>
              <a:rPr lang="tr-TR" sz="4800"/>
              <a:t>oblemleri </a:t>
            </a:r>
            <a:br>
              <a:rPr lang="tr-TR" sz="4800"/>
            </a:br>
            <a:r>
              <a:rPr lang="tr-TR" sz="4800">
                <a:solidFill>
                  <a:srgbClr val="EA6131"/>
                </a:solidFill>
              </a:rPr>
              <a:t>D</a:t>
            </a:r>
            <a:r>
              <a:rPr lang="tr-TR" sz="4800"/>
              <a:t>oğrusal </a:t>
            </a:r>
            <a:r>
              <a:rPr lang="tr-TR" sz="4800">
                <a:solidFill>
                  <a:srgbClr val="EA6131"/>
                </a:solidFill>
              </a:rPr>
              <a:t>P</a:t>
            </a:r>
            <a:r>
              <a:rPr lang="tr-TR" sz="4800"/>
              <a:t>rogramlama </a:t>
            </a:r>
            <a:r>
              <a:rPr lang="tr-TR" sz="4800">
                <a:solidFill>
                  <a:srgbClr val="EA6131"/>
                </a:solidFill>
              </a:rPr>
              <a:t>M</a:t>
            </a:r>
            <a:r>
              <a:rPr lang="tr-TR" sz="4800"/>
              <a:t>odeli</a:t>
            </a:r>
          </a:p>
        </p:txBody>
      </p:sp>
    </p:spTree>
    <p:extLst>
      <p:ext uri="{BB962C8B-B14F-4D97-AF65-F5344CB8AC3E}">
        <p14:creationId xmlns:p14="http://schemas.microsoft.com/office/powerpoint/2010/main" val="544348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İçerik Yer Tutucusu 5">
                <a:extLst>
                  <a:ext uri="{FF2B5EF4-FFF2-40B4-BE49-F238E27FC236}">
                    <a16:creationId xmlns:a16="http://schemas.microsoft.com/office/drawing/2014/main" id="{F3A345EC-3C92-086A-3B90-FB31EF3FE128}"/>
                  </a:ext>
                </a:extLst>
              </p:cNvPr>
              <p:cNvSpPr>
                <a:spLocks noGrp="1"/>
              </p:cNvSpPr>
              <p:nvPr>
                <p:ph idx="1"/>
              </p:nvPr>
            </p:nvSpPr>
            <p:spPr/>
            <p:txBody>
              <a:bodyPr/>
              <a:lstStyle/>
              <a:p>
                <a:pPr>
                  <a:lnSpc>
                    <a:spcPct val="70000"/>
                  </a:lnSpc>
                  <a:buFont typeface="Monotype Sorts" pitchFamily="2" charset="2"/>
                  <a:buNone/>
                </a:pPr>
                <a:r>
                  <a:rPr lang="en-US" altLang="tr-TR"/>
                  <a:t> Min</a:t>
                </a:r>
                <a:r>
                  <a:rPr lang="tr-TR" altLang="tr-TR"/>
                  <a:t>/Maks</a:t>
                </a:r>
                <a:r>
                  <a:rPr lang="en-US" altLang="tr-TR"/>
                  <a:t>   </a:t>
                </a:r>
                <a:r>
                  <a:rPr lang="en-US" altLang="tr-TR">
                    <a:latin typeface="Symbol" panose="05050102010706020507" pitchFamily="18" charset="2"/>
                  </a:rPr>
                  <a:t></a:t>
                </a:r>
                <a:r>
                  <a:rPr lang="en-US" altLang="tr-TR" i="1"/>
                  <a:t>c</a:t>
                </a:r>
                <a:r>
                  <a:rPr lang="en-US" altLang="tr-TR" i="1" baseline="-25000"/>
                  <a:t>ij</a:t>
                </a:r>
                <a:r>
                  <a:rPr lang="en-US" altLang="tr-TR" i="1"/>
                  <a:t>x</a:t>
                </a:r>
                <a:r>
                  <a:rPr lang="en-US" altLang="tr-TR" i="1" baseline="-25000"/>
                  <a:t>ij                    </a:t>
                </a:r>
                <a:r>
                  <a:rPr lang="en-US" altLang="tr-TR" i="1"/>
                  <a:t>(</a:t>
                </a:r>
                <a:r>
                  <a:rPr lang="tr-TR" altLang="tr-TR" i="1"/>
                  <a:t>toplam maliyet/kar</a:t>
                </a:r>
                <a:r>
                  <a:rPr lang="en-US" altLang="tr-TR" i="1"/>
                  <a:t>)</a:t>
                </a:r>
                <a:endParaRPr lang="en-US" altLang="tr-TR"/>
              </a:p>
              <a:p>
                <a:pPr>
                  <a:lnSpc>
                    <a:spcPct val="70000"/>
                  </a:lnSpc>
                  <a:buFont typeface="Monotype Sorts" pitchFamily="2" charset="2"/>
                  <a:buNone/>
                </a:pPr>
                <a:r>
                  <a:rPr lang="en-US" altLang="tr-TR"/>
                  <a:t>             </a:t>
                </a:r>
                <a:r>
                  <a:rPr lang="en-US" altLang="tr-TR" i="1"/>
                  <a:t>i j</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tr-TR" altLang="tr-TR"/>
                  <a:t>  </a:t>
                </a: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a:t>
                </a:r>
                <a:r>
                  <a:rPr lang="tr-TR" altLang="tr-TR"/>
                  <a:t>= </a:t>
                </a:r>
                <a:r>
                  <a:rPr lang="tr-TR" altLang="tr-TR" i="1"/>
                  <a:t>1</a:t>
                </a:r>
                <a:r>
                  <a:rPr lang="en-US" altLang="tr-TR"/>
                  <a:t>  	</a:t>
                </a:r>
                <a:r>
                  <a:rPr lang="tr-TR" altLang="tr-TR"/>
                  <a:t>her bir i kaynağı için </a:t>
                </a:r>
                <a:r>
                  <a:rPr lang="en-US" altLang="tr-TR"/>
                  <a:t>(</a:t>
                </a:r>
                <a:r>
                  <a:rPr lang="tr-TR" altLang="tr-TR"/>
                  <a:t>tedarik kısıtları</a:t>
                </a:r>
                <a:r>
                  <a:rPr lang="en-US" altLang="tr-TR"/>
                  <a:t>)</a:t>
                </a:r>
              </a:p>
              <a:p>
                <a:pPr>
                  <a:lnSpc>
                    <a:spcPct val="70000"/>
                  </a:lnSpc>
                  <a:buFont typeface="Monotype Sorts" pitchFamily="2" charset="2"/>
                  <a:buNone/>
                </a:pPr>
                <a:r>
                  <a:rPr lang="en-US" altLang="tr-TR"/>
                  <a:t>              </a:t>
                </a:r>
                <a:r>
                  <a:rPr lang="en-US" altLang="tr-TR" i="1"/>
                  <a:t>j</a:t>
                </a:r>
                <a:r>
                  <a:rPr lang="en-US" altLang="tr-TR"/>
                  <a:t> </a:t>
                </a: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a:latin typeface="Symbol" panose="05050102010706020507" pitchFamily="18" charset="2"/>
                  </a:rPr>
                  <a:t></a:t>
                </a:r>
                <a:r>
                  <a:rPr lang="en-US" altLang="tr-TR" i="1"/>
                  <a:t>x</a:t>
                </a:r>
                <a:r>
                  <a:rPr lang="en-US" altLang="tr-TR" i="1" baseline="-25000"/>
                  <a:t>ij</a:t>
                </a:r>
                <a:r>
                  <a:rPr lang="en-US" altLang="tr-TR"/>
                  <a:t> = </a:t>
                </a:r>
                <a:r>
                  <a:rPr lang="tr-TR" altLang="tr-TR" i="1"/>
                  <a:t>1</a:t>
                </a:r>
                <a:r>
                  <a:rPr lang="en-US" altLang="tr-TR" i="1"/>
                  <a:t> </a:t>
                </a:r>
                <a:r>
                  <a:rPr lang="en-US" altLang="tr-TR"/>
                  <a:t>        </a:t>
                </a:r>
                <a:r>
                  <a:rPr lang="tr-TR" altLang="tr-TR"/>
                  <a:t>Her bir </a:t>
                </a:r>
                <a:r>
                  <a:rPr lang="en-US" altLang="tr-TR"/>
                  <a:t> </a:t>
                </a:r>
                <a:r>
                  <a:rPr lang="en-US" altLang="tr-TR" i="1"/>
                  <a:t>j</a:t>
                </a:r>
                <a:r>
                  <a:rPr lang="tr-TR" altLang="tr-TR" i="1"/>
                  <a:t> hedef noktası için </a:t>
                </a:r>
                <a:r>
                  <a:rPr lang="en-US" altLang="tr-TR" i="1"/>
                  <a:t> (</a:t>
                </a:r>
                <a:r>
                  <a:rPr lang="tr-TR" altLang="tr-TR" i="1"/>
                  <a:t>talep kısıtları</a:t>
                </a:r>
                <a:r>
                  <a:rPr lang="en-US" altLang="tr-TR" i="1"/>
                  <a:t>)</a:t>
                </a:r>
                <a:endParaRPr lang="en-US" altLang="tr-TR"/>
              </a:p>
              <a:p>
                <a:pPr>
                  <a:lnSpc>
                    <a:spcPct val="70000"/>
                  </a:lnSpc>
                  <a:buFont typeface="Monotype Sorts" pitchFamily="2" charset="2"/>
                  <a:buNone/>
                </a:pPr>
                <a:r>
                  <a:rPr lang="en-US" altLang="tr-TR"/>
                  <a:t>              </a:t>
                </a:r>
                <a:r>
                  <a:rPr lang="en-US" altLang="tr-TR" i="1"/>
                  <a:t>i</a:t>
                </a:r>
                <a:endParaRPr lang="en-US" altLang="tr-TR"/>
              </a:p>
              <a:p>
                <a:pPr>
                  <a:lnSpc>
                    <a:spcPct val="70000"/>
                  </a:lnSpc>
                  <a:buFont typeface="Monotype Sorts" pitchFamily="2" charset="2"/>
                  <a:buNone/>
                </a:pPr>
                <a:endParaRPr lang="en-US" altLang="tr-TR" sz="900"/>
              </a:p>
              <a:p>
                <a:pPr>
                  <a:lnSpc>
                    <a:spcPct val="70000"/>
                  </a:lnSpc>
                  <a:buFont typeface="Monotype Sorts" pitchFamily="2" charset="2"/>
                  <a:buNone/>
                </a:pPr>
                <a:r>
                  <a:rPr lang="en-US" altLang="tr-TR"/>
                  <a:t>              </a:t>
                </a:r>
                <a:r>
                  <a:rPr lang="en-US" altLang="tr-TR" i="1"/>
                  <a:t>x</a:t>
                </a:r>
                <a:r>
                  <a:rPr lang="en-US" altLang="tr-TR" i="1" baseline="-25000"/>
                  <a:t>ij</a:t>
                </a:r>
                <a:r>
                  <a:rPr lang="en-US" altLang="tr-TR"/>
                  <a:t> </a:t>
                </a:r>
                <a:r>
                  <a:rPr lang="en-US" altLang="tr-TR" u="sng"/>
                  <a:t>&gt;</a:t>
                </a:r>
                <a:r>
                  <a:rPr lang="en-US" altLang="tr-TR"/>
                  <a:t> 0 	</a:t>
                </a:r>
                <a:r>
                  <a:rPr lang="tr-TR" altLang="tr-TR"/>
                  <a:t>pozitiflik şartı</a:t>
                </a: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pPr>
                  <a:lnSpc>
                    <a:spcPct val="70000"/>
                  </a:lnSpc>
                  <a:buFont typeface="Monotype Sorts" pitchFamily="2" charset="2"/>
                  <a:buNone/>
                </a:pPr>
                <a:endParaRPr lang="tr-TR"/>
              </a:p>
              <a:p>
                <a:r>
                  <a:rPr lang="tr-TR" dirty="0"/>
                  <a:t>Eğer si !=</a:t>
                </a:r>
                <a:r>
                  <a:rPr lang="tr-TR" dirty="0" err="1"/>
                  <a:t>di</a:t>
                </a:r>
                <a:r>
                  <a:rPr lang="tr-TR" dirty="0"/>
                  <a:t> ise bu </a:t>
                </a:r>
                <a:r>
                  <a:rPr lang="tr-TR"/>
                  <a:t>durumda atama </a:t>
                </a:r>
                <a:r>
                  <a:rPr lang="tr-TR" dirty="0"/>
                  <a:t>modeli dengesidir. </a:t>
                </a:r>
              </a:p>
              <a:p>
                <a:endParaRPr lang="tr-TR" dirty="0"/>
              </a:p>
              <a:p>
                <a:r>
                  <a:rPr lang="tr-TR" dirty="0"/>
                  <a:t>Kısıtlar </a:t>
                </a:r>
                <a14:m>
                  <m:oMath xmlns:m="http://schemas.openxmlformats.org/officeDocument/2006/math">
                    <m:d>
                      <m:dPr>
                        <m:begChr m:val="{"/>
                        <m:endChr m:val=""/>
                        <m:ctrlPr>
                          <a:rPr lang="tr-TR" i="1" smtClean="0">
                            <a:latin typeface="Cambria Math" panose="02040503050406030204" pitchFamily="18" charset="0"/>
                          </a:rPr>
                        </m:ctrlPr>
                      </m:dPr>
                      <m:e>
                        <m:eqArr>
                          <m:eqArrPr>
                            <m:ctrlPr>
                              <a:rPr lang="tr-TR" i="1" smtClean="0">
                                <a:latin typeface="Cambria Math" panose="02040503050406030204" pitchFamily="18" charset="0"/>
                              </a:rPr>
                            </m:ctrlPr>
                          </m:eqArrPr>
                          <m:e>
                            <m:nary>
                              <m:naryPr>
                                <m:chr m:val="∑"/>
                                <m:supHide m:val="on"/>
                                <m:ctrlPr>
                                  <a:rPr lang="tr-TR" i="1" smtClean="0">
                                    <a:latin typeface="Cambria Math" panose="02040503050406030204" pitchFamily="18" charset="0"/>
                                  </a:rPr>
                                </m:ctrlPr>
                              </m:naryPr>
                              <m:sub>
                                <m:r>
                                  <m:rPr>
                                    <m:brk m:alnAt="7"/>
                                  </m:rPr>
                                  <a:rPr lang="tr-TR" b="0" i="1" smtClean="0">
                                    <a:latin typeface="Cambria Math" panose="02040503050406030204" pitchFamily="18" charset="0"/>
                                  </a:rPr>
                                  <m:t>𝑗</m:t>
                                </m:r>
                              </m:sub>
                              <m:sup/>
                              <m:e>
                                <m:sSub>
                                  <m:sSubPr>
                                    <m:ctrlPr>
                                      <a:rPr lang="tr-TR"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𝑖𝑗</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𝑠</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𝑠</m:t>
                                    </m:r>
                                  </m:e>
                                  <m:sub>
                                    <m:r>
                                      <a:rPr lang="tr-TR">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=1</m:t>
                                </m:r>
                              </m:e>
                            </m:nary>
                            <m:r>
                              <a:rPr lang="tr-TR" i="1">
                                <a:latin typeface="Cambria Math" panose="02040503050406030204" pitchFamily="18" charset="0"/>
                              </a:rPr>
                              <m:t>𝐸</m:t>
                            </m:r>
                            <m:r>
                              <a:rPr lang="tr-TR" i="1">
                                <a:latin typeface="Cambria Math" panose="02040503050406030204" pitchFamily="18" charset="0"/>
                              </a:rPr>
                              <m:t>ğ</m:t>
                            </m:r>
                            <m:r>
                              <a:rPr lang="tr-TR" i="1">
                                <a:latin typeface="Cambria Math" panose="02040503050406030204" pitchFamily="18" charset="0"/>
                              </a:rPr>
                              <m:t>𝑒𝑟</m:t>
                            </m:r>
                            <m:r>
                              <a:rPr lang="tr-TR" i="1">
                                <a:latin typeface="Cambria Math" panose="02040503050406030204" pitchFamily="18" charset="0"/>
                              </a:rPr>
                              <m:t> </m:t>
                            </m:r>
                            <m:r>
                              <a:rPr lang="tr-TR" i="1">
                                <a:latin typeface="Cambria Math" panose="02040503050406030204" pitchFamily="18" charset="0"/>
                              </a:rPr>
                              <m:t>𝑠𝑖</m:t>
                            </m:r>
                            <m:r>
                              <a:rPr lang="tr-TR" i="1">
                                <a:latin typeface="Cambria Math" panose="02040503050406030204" pitchFamily="18" charset="0"/>
                              </a:rPr>
                              <m:t>&gt;</m:t>
                            </m:r>
                            <m:r>
                              <a:rPr lang="tr-TR" i="1">
                                <a:latin typeface="Cambria Math" panose="02040503050406030204" pitchFamily="18" charset="0"/>
                              </a:rPr>
                              <m:t>𝑑𝑖</m:t>
                            </m:r>
                          </m:e>
                          <m:e>
                            <m:nary>
                              <m:naryPr>
                                <m:chr m:val="∑"/>
                                <m:supHide m:val="on"/>
                                <m:ctrlPr>
                                  <a:rPr lang="tr-TR" i="1">
                                    <a:latin typeface="Cambria Math" panose="02040503050406030204" pitchFamily="18" charset="0"/>
                                  </a:rPr>
                                </m:ctrlPr>
                              </m:naryPr>
                              <m:sub>
                                <m:r>
                                  <a:rPr lang="tr-TR" b="0" i="1" smtClean="0">
                                    <a:latin typeface="Cambria Math" panose="02040503050406030204" pitchFamily="18" charset="0"/>
                                  </a:rPr>
                                  <m:t>𝑖</m:t>
                                </m:r>
                              </m:sub>
                              <m:sup/>
                              <m:e>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𝑖𝑗</m:t>
                                    </m:r>
                                  </m:sub>
                                </m:sSub>
                                <m:r>
                                  <a:rPr lang="tr-TR" i="1">
                                    <a:latin typeface="Cambria Math" panose="02040503050406030204" pitchFamily="18" charset="0"/>
                                    <a:ea typeface="Cambria Math" panose="02040503050406030204" pitchFamily="18" charset="0"/>
                                  </a:rPr>
                                  <m:t>≤</m:t>
                                </m:r>
                                <m:sSub>
                                  <m:sSubPr>
                                    <m:ctrlPr>
                                      <a:rPr lang="tr-TR" i="1">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𝑑</m:t>
                                    </m:r>
                                  </m:e>
                                  <m:sub>
                                    <m:r>
                                      <a:rPr lang="tr-TR" b="0" i="1" smtClean="0">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m:t>
                                </m:r>
                              </m:e>
                            </m:nary>
                            <m:sSub>
                              <m:sSubPr>
                                <m:ctrlPr>
                                  <a:rPr lang="tr-TR" i="1">
                                    <a:latin typeface="Cambria Math" panose="02040503050406030204" pitchFamily="18" charset="0"/>
                                    <a:ea typeface="Cambria Math" panose="02040503050406030204" pitchFamily="18" charset="0"/>
                                  </a:rPr>
                                </m:ctrlPr>
                              </m:sSubPr>
                              <m:e>
                                <m:r>
                                  <a:rPr lang="tr-TR">
                                    <a:latin typeface="Cambria Math" panose="02040503050406030204" pitchFamily="18" charset="0"/>
                                    <a:ea typeface="Cambria Math" panose="02040503050406030204" pitchFamily="18" charset="0"/>
                                  </a:rPr>
                                  <m:t>𝑑</m:t>
                                </m:r>
                              </m:e>
                              <m:sub>
                                <m:r>
                                  <a:rPr lang="tr-TR">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ğ</m:t>
                            </m:r>
                            <m:r>
                              <a:rPr lang="tr-TR" b="0" i="1" smtClean="0">
                                <a:latin typeface="Cambria Math" panose="02040503050406030204" pitchFamily="18" charset="0"/>
                                <a:ea typeface="Cambria Math" panose="02040503050406030204" pitchFamily="18" charset="0"/>
                              </a:rPr>
                              <m:t>𝑒𝑟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𝑠𝑖</m:t>
                            </m:r>
                            <m:r>
                              <a:rPr lang="tr-TR" b="0" i="1" smtClean="0">
                                <a:latin typeface="Cambria Math" panose="02040503050406030204" pitchFamily="18" charset="0"/>
                                <a:ea typeface="Cambria Math" panose="02040503050406030204" pitchFamily="18" charset="0"/>
                              </a:rPr>
                              <m:t>&lt;</m:t>
                            </m:r>
                            <m:r>
                              <a:rPr lang="tr-TR" b="0" i="1" smtClean="0">
                                <a:latin typeface="Cambria Math" panose="02040503050406030204" pitchFamily="18" charset="0"/>
                                <a:ea typeface="Cambria Math" panose="02040503050406030204" pitchFamily="18" charset="0"/>
                              </a:rPr>
                              <m:t>𝑑𝑗</m:t>
                            </m:r>
                          </m:e>
                        </m:eqArr>
                      </m:e>
                    </m:d>
                  </m:oMath>
                </a14:m>
                <a:endParaRPr lang="tr-TR" dirty="0"/>
              </a:p>
              <a:p>
                <a:r>
                  <a:rPr lang="tr-TR" dirty="0"/>
                  <a:t> şeklinde düzenlenir. </a:t>
                </a:r>
              </a:p>
              <a:p>
                <a:pPr>
                  <a:lnSpc>
                    <a:spcPct val="70000"/>
                  </a:lnSpc>
                  <a:buFont typeface="Monotype Sorts" pitchFamily="2" charset="2"/>
                  <a:buNone/>
                </a:pPr>
                <a:endParaRPr lang="tr-TR"/>
              </a:p>
            </p:txBody>
          </p:sp>
        </mc:Choice>
        <mc:Fallback xmlns="">
          <p:sp>
            <p:nvSpPr>
              <p:cNvPr id="6" name="İçerik Yer Tutucusu 5">
                <a:extLst>
                  <a:ext uri="{FF2B5EF4-FFF2-40B4-BE49-F238E27FC236}">
                    <a16:creationId xmlns:a16="http://schemas.microsoft.com/office/drawing/2014/main" id="{F3A345EC-3C92-086A-3B90-FB31EF3FE128}"/>
                  </a:ext>
                </a:extLst>
              </p:cNvPr>
              <p:cNvSpPr>
                <a:spLocks noGrp="1" noRot="1" noChangeAspect="1" noMove="1" noResize="1" noEditPoints="1" noAdjustHandles="1" noChangeArrowheads="1" noChangeShapeType="1" noTextEdit="1"/>
              </p:cNvSpPr>
              <p:nvPr>
                <p:ph idx="1"/>
              </p:nvPr>
            </p:nvSpPr>
            <p:spPr>
              <a:blipFill>
                <a:blip r:embed="rId2"/>
                <a:stretch>
                  <a:fillRect l="-435" t="-1875"/>
                </a:stretch>
              </a:blipFill>
            </p:spPr>
            <p:txBody>
              <a:bodyPr/>
              <a:lstStyle/>
              <a:p>
                <a:r>
                  <a:rPr lang="tr-TR">
                    <a:noFill/>
                  </a:rPr>
                  <a:t> </a:t>
                </a:r>
              </a:p>
            </p:txBody>
          </p:sp>
        </mc:Fallback>
      </mc:AlternateContent>
      <p:sp>
        <p:nvSpPr>
          <p:cNvPr id="5" name="Başlık 4">
            <a:extLst>
              <a:ext uri="{FF2B5EF4-FFF2-40B4-BE49-F238E27FC236}">
                <a16:creationId xmlns:a16="http://schemas.microsoft.com/office/drawing/2014/main" id="{F70823BB-9E06-96FC-2DC5-F93E18A3D855}"/>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3682271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B356BB-B184-43B9-93A7-39B95A837190}"/>
              </a:ext>
            </a:extLst>
          </p:cNvPr>
          <p:cNvSpPr>
            <a:spLocks noGrp="1"/>
          </p:cNvSpPr>
          <p:nvPr>
            <p:ph idx="1"/>
          </p:nvPr>
        </p:nvSpPr>
        <p:spPr/>
        <p:txBody>
          <a:bodyPr/>
          <a:lstStyle/>
          <a:p>
            <a:r>
              <a:rPr lang="tr-TR" dirty="0"/>
              <a:t>Dört Kişilik bir takımı (A,B,C,D) şehirlere departman sorumlusu olarak </a:t>
            </a:r>
            <a:r>
              <a:rPr lang="tr-TR"/>
              <a:t>atayalım.</a:t>
            </a:r>
          </a:p>
          <a:p>
            <a:endParaRPr lang="tr-TR"/>
          </a:p>
          <a:p>
            <a:r>
              <a:rPr lang="tr-TR"/>
              <a:t>Tabloda bir kişinin bir şehre atanmasına ait maliyetler görülmektedir. </a:t>
            </a:r>
            <a:endParaRPr lang="tr-TR" dirty="0"/>
          </a:p>
        </p:txBody>
      </p:sp>
      <p:sp>
        <p:nvSpPr>
          <p:cNvPr id="4" name="Başlık 3">
            <a:extLst>
              <a:ext uri="{FF2B5EF4-FFF2-40B4-BE49-F238E27FC236}">
                <a16:creationId xmlns:a16="http://schemas.microsoft.com/office/drawing/2014/main" id="{0FF091AC-1B4B-2A31-8ACA-B80561B1A697}"/>
              </a:ext>
            </a:extLst>
          </p:cNvPr>
          <p:cNvSpPr>
            <a:spLocks noGrp="1"/>
          </p:cNvSpPr>
          <p:nvPr>
            <p:ph type="title"/>
          </p:nvPr>
        </p:nvSpPr>
        <p:spPr/>
        <p:txBody>
          <a:bodyPr/>
          <a:lstStyle/>
          <a:p>
            <a:r>
              <a:rPr lang="tr-TR"/>
              <a:t>Personel Atama Problemi</a:t>
            </a:r>
          </a:p>
        </p:txBody>
      </p:sp>
      <p:graphicFrame>
        <p:nvGraphicFramePr>
          <p:cNvPr id="5" name="Tablo 4">
            <a:extLst>
              <a:ext uri="{FF2B5EF4-FFF2-40B4-BE49-F238E27FC236}">
                <a16:creationId xmlns:a16="http://schemas.microsoft.com/office/drawing/2014/main" id="{048E9B1E-0224-4607-8264-F7C51FB0FBBA}"/>
              </a:ext>
            </a:extLst>
          </p:cNvPr>
          <p:cNvGraphicFramePr>
            <a:graphicFrameLocks noGrp="1"/>
          </p:cNvGraphicFramePr>
          <p:nvPr>
            <p:extLst>
              <p:ext uri="{D42A27DB-BD31-4B8C-83A1-F6EECF244321}">
                <p14:modId xmlns:p14="http://schemas.microsoft.com/office/powerpoint/2010/main" val="2552061743"/>
              </p:ext>
            </p:extLst>
          </p:nvPr>
        </p:nvGraphicFramePr>
        <p:xfrm>
          <a:off x="1121664" y="3485369"/>
          <a:ext cx="6096000" cy="1718602"/>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93706427"/>
                    </a:ext>
                  </a:extLst>
                </a:gridCol>
                <a:gridCol w="1016000">
                  <a:extLst>
                    <a:ext uri="{9D8B030D-6E8A-4147-A177-3AD203B41FA5}">
                      <a16:colId xmlns:a16="http://schemas.microsoft.com/office/drawing/2014/main" val="3595338"/>
                    </a:ext>
                  </a:extLst>
                </a:gridCol>
                <a:gridCol w="1016000">
                  <a:extLst>
                    <a:ext uri="{9D8B030D-6E8A-4147-A177-3AD203B41FA5}">
                      <a16:colId xmlns:a16="http://schemas.microsoft.com/office/drawing/2014/main" val="101818420"/>
                    </a:ext>
                  </a:extLst>
                </a:gridCol>
                <a:gridCol w="1016000">
                  <a:extLst>
                    <a:ext uri="{9D8B030D-6E8A-4147-A177-3AD203B41FA5}">
                      <a16:colId xmlns:a16="http://schemas.microsoft.com/office/drawing/2014/main" val="3263522681"/>
                    </a:ext>
                  </a:extLst>
                </a:gridCol>
                <a:gridCol w="1016000">
                  <a:extLst>
                    <a:ext uri="{9D8B030D-6E8A-4147-A177-3AD203B41FA5}">
                      <a16:colId xmlns:a16="http://schemas.microsoft.com/office/drawing/2014/main" val="3354051064"/>
                    </a:ext>
                  </a:extLst>
                </a:gridCol>
                <a:gridCol w="1016000">
                  <a:extLst>
                    <a:ext uri="{9D8B030D-6E8A-4147-A177-3AD203B41FA5}">
                      <a16:colId xmlns:a16="http://schemas.microsoft.com/office/drawing/2014/main" val="1102111086"/>
                    </a:ext>
                  </a:extLst>
                </a:gridCol>
              </a:tblGrid>
              <a:tr h="0">
                <a:tc>
                  <a:txBody>
                    <a:bodyPr/>
                    <a:lstStyle/>
                    <a:p>
                      <a:endParaRPr lang="tr-TR" sz="1400" dirty="0"/>
                    </a:p>
                  </a:txBody>
                  <a:tcPr marL="68580" marR="68580" marT="34290" marB="34290"/>
                </a:tc>
                <a:tc>
                  <a:txBody>
                    <a:bodyPr/>
                    <a:lstStyle/>
                    <a:p>
                      <a:r>
                        <a:rPr lang="tr-TR" sz="1400" dirty="0"/>
                        <a:t>Ankara</a:t>
                      </a:r>
                    </a:p>
                  </a:txBody>
                  <a:tcPr marL="68580" marR="68580" marT="34290" marB="34290"/>
                </a:tc>
                <a:tc>
                  <a:txBody>
                    <a:bodyPr/>
                    <a:lstStyle/>
                    <a:p>
                      <a:r>
                        <a:rPr lang="tr-TR" sz="1400" dirty="0"/>
                        <a:t>Adana </a:t>
                      </a:r>
                    </a:p>
                  </a:txBody>
                  <a:tcPr marL="68580" marR="68580" marT="34290" marB="34290"/>
                </a:tc>
                <a:tc>
                  <a:txBody>
                    <a:bodyPr/>
                    <a:lstStyle/>
                    <a:p>
                      <a:r>
                        <a:rPr lang="tr-TR" sz="1400" dirty="0"/>
                        <a:t>Samsun</a:t>
                      </a:r>
                    </a:p>
                  </a:txBody>
                  <a:tcPr marL="68580" marR="68580" marT="34290" marB="34290"/>
                </a:tc>
                <a:tc>
                  <a:txBody>
                    <a:bodyPr/>
                    <a:lstStyle/>
                    <a:p>
                      <a:r>
                        <a:rPr lang="tr-TR" sz="1400" dirty="0"/>
                        <a:t>İstanbul</a:t>
                      </a:r>
                    </a:p>
                  </a:txBody>
                  <a:tcPr marL="68580" marR="68580" marT="34290" marB="34290"/>
                </a:tc>
                <a:tc>
                  <a:txBody>
                    <a:bodyPr/>
                    <a:lstStyle/>
                    <a:p>
                      <a:endParaRPr lang="tr-TR" sz="1400" dirty="0"/>
                    </a:p>
                  </a:txBody>
                  <a:tcPr marL="68580" marR="68580" marT="34290" marB="34290"/>
                </a:tc>
                <a:extLst>
                  <a:ext uri="{0D108BD9-81ED-4DB2-BD59-A6C34878D82A}">
                    <a16:rowId xmlns:a16="http://schemas.microsoft.com/office/drawing/2014/main" val="1896522417"/>
                  </a:ext>
                </a:extLst>
              </a:tr>
              <a:tr h="278130">
                <a:tc>
                  <a:txBody>
                    <a:bodyPr/>
                    <a:lstStyle/>
                    <a:p>
                      <a:r>
                        <a:rPr lang="tr-TR" sz="1400" dirty="0"/>
                        <a:t>A</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dirty="0"/>
                        <a:t>90</a:t>
                      </a:r>
                    </a:p>
                  </a:txBody>
                  <a:tcPr marL="68580" marR="68580" marT="34290" marB="34290"/>
                </a:tc>
                <a:tc>
                  <a:txBody>
                    <a:bodyPr/>
                    <a:lstStyle/>
                    <a:p>
                      <a:pPr algn="ctr"/>
                      <a:r>
                        <a:rPr lang="tr-TR" sz="1400" dirty="0"/>
                        <a:t>180</a:t>
                      </a:r>
                    </a:p>
                  </a:txBody>
                  <a:tcPr marL="68580" marR="68580" marT="34290" marB="34290"/>
                </a:tc>
                <a:tc>
                  <a:txBody>
                    <a:bodyPr/>
                    <a:lstStyle/>
                    <a:p>
                      <a:pPr algn="ctr"/>
                      <a:r>
                        <a:rPr lang="tr-TR" sz="1400" dirty="0"/>
                        <a:t>300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516385182"/>
                  </a:ext>
                </a:extLst>
              </a:tr>
              <a:tr h="278130">
                <a:tc>
                  <a:txBody>
                    <a:bodyPr/>
                    <a:lstStyle/>
                    <a:p>
                      <a:r>
                        <a:rPr lang="tr-TR" sz="1400" dirty="0"/>
                        <a:t>B</a:t>
                      </a:r>
                    </a:p>
                  </a:txBody>
                  <a:tcPr marL="68580" marR="68580" marT="34290" marB="34290"/>
                </a:tc>
                <a:tc>
                  <a:txBody>
                    <a:bodyPr/>
                    <a:lstStyle/>
                    <a:p>
                      <a:pPr algn="ctr"/>
                      <a:r>
                        <a:rPr lang="tr-TR" sz="1400" dirty="0"/>
                        <a:t>220</a:t>
                      </a:r>
                    </a:p>
                  </a:txBody>
                  <a:tcPr marL="68580" marR="68580" marT="34290" marB="34290"/>
                </a:tc>
                <a:tc>
                  <a:txBody>
                    <a:bodyPr/>
                    <a:lstStyle/>
                    <a:p>
                      <a:pPr algn="ctr"/>
                      <a:r>
                        <a:rPr lang="tr-TR" sz="1400" dirty="0"/>
                        <a:t>85</a:t>
                      </a:r>
                    </a:p>
                  </a:txBody>
                  <a:tcPr marL="68580" marR="68580" marT="34290" marB="34290"/>
                </a:tc>
                <a:tc>
                  <a:txBody>
                    <a:bodyPr/>
                    <a:lstStyle/>
                    <a:p>
                      <a:pPr algn="ctr"/>
                      <a:r>
                        <a:rPr lang="tr-TR" sz="1400" dirty="0"/>
                        <a:t>170</a:t>
                      </a:r>
                    </a:p>
                  </a:txBody>
                  <a:tcPr marL="68580" marR="68580" marT="34290" marB="34290"/>
                </a:tc>
                <a:tc>
                  <a:txBody>
                    <a:bodyPr/>
                    <a:lstStyle/>
                    <a:p>
                      <a:pPr algn="ctr"/>
                      <a:r>
                        <a:rPr lang="tr-TR" sz="1400" dirty="0"/>
                        <a:t>280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1196865916"/>
                  </a:ext>
                </a:extLst>
              </a:tr>
              <a:tr h="278130">
                <a:tc>
                  <a:txBody>
                    <a:bodyPr/>
                    <a:lstStyle/>
                    <a:p>
                      <a:r>
                        <a:rPr lang="tr-TR" sz="1400" dirty="0"/>
                        <a:t>C</a:t>
                      </a:r>
                    </a:p>
                  </a:txBody>
                  <a:tcPr marL="68580" marR="68580" marT="34290" marB="34290"/>
                </a:tc>
                <a:tc>
                  <a:txBody>
                    <a:bodyPr/>
                    <a:lstStyle/>
                    <a:p>
                      <a:pPr algn="ctr"/>
                      <a:r>
                        <a:rPr lang="tr-TR" sz="1400" dirty="0"/>
                        <a:t>200</a:t>
                      </a:r>
                    </a:p>
                  </a:txBody>
                  <a:tcPr marL="68580" marR="68580" marT="34290" marB="34290"/>
                </a:tc>
                <a:tc>
                  <a:txBody>
                    <a:bodyPr/>
                    <a:lstStyle/>
                    <a:p>
                      <a:pPr algn="ctr"/>
                      <a:r>
                        <a:rPr lang="tr-TR" sz="1400" dirty="0"/>
                        <a:t>86</a:t>
                      </a:r>
                    </a:p>
                  </a:txBody>
                  <a:tcPr marL="68580" marR="68580" marT="34290" marB="34290"/>
                </a:tc>
                <a:tc>
                  <a:txBody>
                    <a:bodyPr/>
                    <a:lstStyle/>
                    <a:p>
                      <a:pPr algn="ctr"/>
                      <a:r>
                        <a:rPr lang="tr-TR" sz="1400" dirty="0"/>
                        <a:t>150</a:t>
                      </a:r>
                    </a:p>
                  </a:txBody>
                  <a:tcPr marL="68580" marR="68580" marT="34290" marB="34290"/>
                </a:tc>
                <a:tc>
                  <a:txBody>
                    <a:bodyPr/>
                    <a:lstStyle/>
                    <a:p>
                      <a:pPr algn="ctr"/>
                      <a:r>
                        <a:rPr lang="tr-TR" sz="1400" dirty="0"/>
                        <a:t>290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2515664173"/>
                  </a:ext>
                </a:extLst>
              </a:tr>
              <a:tr h="295421">
                <a:tc>
                  <a:txBody>
                    <a:bodyPr/>
                    <a:lstStyle/>
                    <a:p>
                      <a:r>
                        <a:rPr lang="tr-TR" sz="1400" dirty="0"/>
                        <a:t>D</a:t>
                      </a:r>
                    </a:p>
                  </a:txBody>
                  <a:tcPr marL="68580" marR="68580" marT="34290" marB="34290"/>
                </a:tc>
                <a:tc>
                  <a:txBody>
                    <a:bodyPr/>
                    <a:lstStyle/>
                    <a:p>
                      <a:pPr algn="ctr"/>
                      <a:r>
                        <a:rPr lang="tr-TR" sz="1400" dirty="0"/>
                        <a:t>205</a:t>
                      </a:r>
                    </a:p>
                  </a:txBody>
                  <a:tcPr marL="68580" marR="68580" marT="34290" marB="34290"/>
                </a:tc>
                <a:tc>
                  <a:txBody>
                    <a:bodyPr/>
                    <a:lstStyle/>
                    <a:p>
                      <a:pPr algn="ctr"/>
                      <a:r>
                        <a:rPr lang="tr-TR" sz="1400" dirty="0"/>
                        <a:t>34</a:t>
                      </a:r>
                    </a:p>
                  </a:txBody>
                  <a:tcPr marL="68580" marR="68580" marT="34290" marB="34290"/>
                </a:tc>
                <a:tc>
                  <a:txBody>
                    <a:bodyPr/>
                    <a:lstStyle/>
                    <a:p>
                      <a:pPr algn="ctr"/>
                      <a:r>
                        <a:rPr lang="tr-TR" sz="1400" dirty="0"/>
                        <a:t>165</a:t>
                      </a:r>
                    </a:p>
                  </a:txBody>
                  <a:tcPr marL="68580" marR="68580" marT="34290" marB="34290"/>
                </a:tc>
                <a:tc>
                  <a:txBody>
                    <a:bodyPr/>
                    <a:lstStyle/>
                    <a:p>
                      <a:pPr algn="ctr"/>
                      <a:r>
                        <a:rPr lang="tr-TR" sz="1400" dirty="0"/>
                        <a:t>210</a:t>
                      </a:r>
                    </a:p>
                  </a:txBody>
                  <a:tcPr marL="68580" marR="68580" marT="34290" marB="34290"/>
                </a:tc>
                <a:tc>
                  <a:txBody>
                    <a:bodyPr/>
                    <a:lstStyle/>
                    <a:p>
                      <a:pPr algn="ctr"/>
                      <a:r>
                        <a:rPr lang="tr-TR" sz="1400"/>
                        <a:t>1</a:t>
                      </a:r>
                      <a:endParaRPr lang="tr-TR" sz="1400" dirty="0"/>
                    </a:p>
                  </a:txBody>
                  <a:tcPr marL="68580" marR="68580" marT="34290" marB="34290"/>
                </a:tc>
                <a:extLst>
                  <a:ext uri="{0D108BD9-81ED-4DB2-BD59-A6C34878D82A}">
                    <a16:rowId xmlns:a16="http://schemas.microsoft.com/office/drawing/2014/main" val="928448111"/>
                  </a:ext>
                </a:extLst>
              </a:tr>
              <a:tr h="295421">
                <a:tc>
                  <a:txBody>
                    <a:bodyPr/>
                    <a:lstStyle/>
                    <a:p>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r>
                        <a:rPr lang="tr-TR" sz="1400"/>
                        <a:t>1</a:t>
                      </a:r>
                      <a:endParaRPr lang="tr-TR" sz="1400" dirty="0"/>
                    </a:p>
                  </a:txBody>
                  <a:tcPr marL="68580" marR="68580" marT="34290" marB="34290"/>
                </a:tc>
                <a:tc>
                  <a:txBody>
                    <a:bodyPr/>
                    <a:lstStyle/>
                    <a:p>
                      <a:pPr algn="ctr"/>
                      <a:endParaRPr lang="tr-TR" sz="1400" dirty="0"/>
                    </a:p>
                  </a:txBody>
                  <a:tcPr marL="68580" marR="68580" marT="34290" marB="34290"/>
                </a:tc>
                <a:extLst>
                  <a:ext uri="{0D108BD9-81ED-4DB2-BD59-A6C34878D82A}">
                    <a16:rowId xmlns:a16="http://schemas.microsoft.com/office/drawing/2014/main" val="101008146"/>
                  </a:ext>
                </a:extLst>
              </a:tr>
            </a:tbl>
          </a:graphicData>
        </a:graphic>
      </p:graphicFrame>
    </p:spTree>
    <p:extLst>
      <p:ext uri="{BB962C8B-B14F-4D97-AF65-F5344CB8AC3E}">
        <p14:creationId xmlns:p14="http://schemas.microsoft.com/office/powerpoint/2010/main" val="1208281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560A0A-4532-4109-BA35-D279B3D5011F}"/>
              </a:ext>
            </a:extLst>
          </p:cNvPr>
          <p:cNvSpPr>
            <a:spLocks noGrp="1"/>
          </p:cNvSpPr>
          <p:nvPr>
            <p:ph idx="1"/>
          </p:nvPr>
        </p:nvSpPr>
        <p:spPr/>
        <p:txBody>
          <a:bodyPr>
            <a:normAutofit/>
          </a:bodyPr>
          <a:lstStyle/>
          <a:p>
            <a:r>
              <a:rPr lang="tr-TR" err="1"/>
              <a:t>Min</a:t>
            </a:r>
            <a:r>
              <a:rPr lang="tr-TR"/>
              <a:t> Z = </a:t>
            </a:r>
            <a:r>
              <a:rPr lang="tr-TR" dirty="0"/>
              <a:t>210 x11 + 90 x12 + 180 x13 + 220 x21 + 85 x22 + 170 x23 +  220 x31 + 86 x32 + 150 x33 + 300x14 + 280x24 + 290x34 + 210x44</a:t>
            </a:r>
          </a:p>
          <a:p>
            <a:endParaRPr lang="tr-TR" dirty="0"/>
          </a:p>
          <a:p>
            <a:r>
              <a:rPr lang="tr-TR" dirty="0"/>
              <a:t>X11 + x12 + x13 + x14 = 1</a:t>
            </a:r>
          </a:p>
          <a:p>
            <a:r>
              <a:rPr lang="tr-TR" dirty="0"/>
              <a:t>X21 + x22 + x23 + x24 = 1</a:t>
            </a:r>
          </a:p>
          <a:p>
            <a:r>
              <a:rPr lang="tr-TR" dirty="0"/>
              <a:t>X31 + x32 + x33 + x34 =1</a:t>
            </a:r>
          </a:p>
          <a:p>
            <a:r>
              <a:rPr lang="tr-TR" dirty="0"/>
              <a:t>X41 + x42 + x43 + x44= 1</a:t>
            </a:r>
          </a:p>
          <a:p>
            <a:endParaRPr lang="tr-TR" dirty="0"/>
          </a:p>
          <a:p>
            <a:r>
              <a:rPr lang="tr-TR" dirty="0"/>
              <a:t>X11 + x21 + x31 + x41 = 1</a:t>
            </a:r>
          </a:p>
          <a:p>
            <a:r>
              <a:rPr lang="tr-TR" dirty="0"/>
              <a:t>X12 + x22 + x32 + x42= 1</a:t>
            </a:r>
          </a:p>
          <a:p>
            <a:r>
              <a:rPr lang="tr-TR" dirty="0"/>
              <a:t>X13 + x23 + x33 + x43 =1  </a:t>
            </a:r>
          </a:p>
          <a:p>
            <a:r>
              <a:rPr lang="tr-TR" dirty="0"/>
              <a:t>X14 + x24 + x34 + x44 =1  </a:t>
            </a:r>
          </a:p>
          <a:p>
            <a:endParaRPr lang="tr-TR" dirty="0"/>
          </a:p>
          <a:p>
            <a:endParaRPr lang="tr-TR" dirty="0"/>
          </a:p>
        </p:txBody>
      </p:sp>
      <p:sp>
        <p:nvSpPr>
          <p:cNvPr id="2" name="Unvan 1">
            <a:extLst>
              <a:ext uri="{FF2B5EF4-FFF2-40B4-BE49-F238E27FC236}">
                <a16:creationId xmlns:a16="http://schemas.microsoft.com/office/drawing/2014/main" id="{0E2401CC-D51A-4877-965F-7627DE0A884F}"/>
              </a:ext>
            </a:extLst>
          </p:cNvPr>
          <p:cNvSpPr>
            <a:spLocks noGrp="1"/>
          </p:cNvSpPr>
          <p:nvPr>
            <p:ph type="title"/>
          </p:nvPr>
        </p:nvSpPr>
        <p:spPr/>
        <p:txBody>
          <a:bodyPr/>
          <a:lstStyle/>
          <a:p>
            <a:r>
              <a:rPr lang="tr-TR"/>
              <a:t>Doğrusal Model</a:t>
            </a:r>
            <a:endParaRPr lang="tr-TR" dirty="0"/>
          </a:p>
        </p:txBody>
      </p:sp>
    </p:spTree>
    <p:extLst>
      <p:ext uri="{BB962C8B-B14F-4D97-AF65-F5344CB8AC3E}">
        <p14:creationId xmlns:p14="http://schemas.microsoft.com/office/powerpoint/2010/main" val="2113862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CC5A-694A-4037-BA5C-02E1FFB5FEB0}"/>
              </a:ext>
            </a:extLst>
          </p:cNvPr>
          <p:cNvSpPr>
            <a:spLocks noGrp="1"/>
          </p:cNvSpPr>
          <p:nvPr>
            <p:ph type="ctrTitle"/>
          </p:nvPr>
        </p:nvSpPr>
        <p:spPr/>
        <p:txBody>
          <a:bodyPr>
            <a:normAutofit/>
          </a:bodyPr>
          <a:lstStyle/>
          <a:p>
            <a:r>
              <a:rPr lang="tr-TR">
                <a:solidFill>
                  <a:srgbClr val="EA6131"/>
                </a:solidFill>
              </a:rPr>
              <a:t>M</a:t>
            </a:r>
            <a:r>
              <a:rPr lang="tr-TR"/>
              <a:t>acar Al</a:t>
            </a:r>
            <a:r>
              <a:rPr lang="tr-TR">
                <a:solidFill>
                  <a:srgbClr val="EA6131"/>
                </a:solidFill>
              </a:rPr>
              <a:t>g</a:t>
            </a:r>
            <a:r>
              <a:rPr lang="tr-TR"/>
              <a:t>oritması</a:t>
            </a:r>
          </a:p>
        </p:txBody>
      </p:sp>
    </p:spTree>
    <p:extLst>
      <p:ext uri="{BB962C8B-B14F-4D97-AF65-F5344CB8AC3E}">
        <p14:creationId xmlns:p14="http://schemas.microsoft.com/office/powerpoint/2010/main" val="1373816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CC71A-E760-46D2-87E1-FF555E0ACE3E}"/>
              </a:ext>
            </a:extLst>
          </p:cNvPr>
          <p:cNvSpPr>
            <a:spLocks noGrp="1"/>
          </p:cNvSpPr>
          <p:nvPr>
            <p:ph idx="1"/>
          </p:nvPr>
        </p:nvSpPr>
        <p:spPr/>
        <p:txBody>
          <a:bodyPr>
            <a:normAutofit/>
          </a:bodyPr>
          <a:lstStyle/>
          <a:p>
            <a:r>
              <a:rPr lang="tr-TR" dirty="0"/>
              <a:t>Adım 1: Satırlardaki minimum elemanı bul (</a:t>
            </a:r>
            <a:r>
              <a:rPr lang="tr-TR" dirty="0" err="1"/>
              <a:t>Minimizasyon</a:t>
            </a:r>
            <a:r>
              <a:rPr lang="tr-TR" dirty="0"/>
              <a:t> için)</a:t>
            </a:r>
          </a:p>
          <a:p>
            <a:r>
              <a:rPr lang="tr-TR" dirty="0"/>
              <a:t>Adım 2: Her satır elemanından </a:t>
            </a:r>
            <a:r>
              <a:rPr lang="tr-TR" dirty="0" err="1"/>
              <a:t>min</a:t>
            </a:r>
            <a:r>
              <a:rPr lang="tr-TR" dirty="0"/>
              <a:t> elemanı çıkar</a:t>
            </a:r>
          </a:p>
          <a:p>
            <a:r>
              <a:rPr lang="tr-TR" dirty="0"/>
              <a:t>Adım 3: Sütunlardaki </a:t>
            </a:r>
            <a:r>
              <a:rPr lang="tr-TR" dirty="0" err="1"/>
              <a:t>Min</a:t>
            </a:r>
            <a:r>
              <a:rPr lang="tr-TR" dirty="0"/>
              <a:t> elemanı bul</a:t>
            </a:r>
          </a:p>
          <a:p>
            <a:r>
              <a:rPr lang="tr-TR" dirty="0"/>
              <a:t>Adım 4:  Sütun </a:t>
            </a:r>
            <a:r>
              <a:rPr lang="tr-TR" dirty="0" err="1"/>
              <a:t>min</a:t>
            </a:r>
            <a:r>
              <a:rPr lang="tr-TR" dirty="0"/>
              <a:t> elemanları sütunlardan çıkar</a:t>
            </a:r>
          </a:p>
          <a:p>
            <a:r>
              <a:rPr lang="tr-TR" dirty="0"/>
              <a:t>Adım 5: Hücrelerdeki sıfırları örtecek minimum sayıda çizgi çiz</a:t>
            </a:r>
          </a:p>
          <a:p>
            <a:r>
              <a:rPr lang="tr-TR" dirty="0"/>
              <a:t>Adım 6: Çizgi sayısı m sayısına eşit mi? Değilse Adım 7 değilse Adım 9</a:t>
            </a:r>
          </a:p>
          <a:p>
            <a:r>
              <a:rPr lang="tr-TR" dirty="0"/>
              <a:t>Adım 7: Üzeri çizilmemiş olan elemanlardan minimum olanı bul </a:t>
            </a:r>
          </a:p>
          <a:p>
            <a:r>
              <a:rPr lang="tr-TR" dirty="0"/>
              <a:t>Adım 8: Üzeri çizilmemiş elemanlardan minimumu çıkar ve çizgi kesişim noktalarına ekle ve Adım 5</a:t>
            </a:r>
          </a:p>
          <a:p>
            <a:r>
              <a:rPr lang="tr-TR" dirty="0"/>
              <a:t>Adım 9: Her bir satırın ilk sıfır değerine atama yap.</a:t>
            </a:r>
          </a:p>
          <a:p>
            <a:endParaRPr lang="tr-TR" dirty="0"/>
          </a:p>
        </p:txBody>
      </p:sp>
      <p:sp>
        <p:nvSpPr>
          <p:cNvPr id="2" name="Title 1">
            <a:extLst>
              <a:ext uri="{FF2B5EF4-FFF2-40B4-BE49-F238E27FC236}">
                <a16:creationId xmlns:a16="http://schemas.microsoft.com/office/drawing/2014/main" id="{0FD6DD13-6C4A-41C6-A265-436F8E9E3CD6}"/>
              </a:ext>
            </a:extLst>
          </p:cNvPr>
          <p:cNvSpPr>
            <a:spLocks noGrp="1"/>
          </p:cNvSpPr>
          <p:nvPr>
            <p:ph type="title"/>
          </p:nvPr>
        </p:nvSpPr>
        <p:spPr/>
        <p:txBody>
          <a:bodyPr/>
          <a:lstStyle/>
          <a:p>
            <a:r>
              <a:rPr lang="tr-TR" dirty="0"/>
              <a:t>Macar Algoritması</a:t>
            </a:r>
          </a:p>
        </p:txBody>
      </p:sp>
    </p:spTree>
    <p:extLst>
      <p:ext uri="{BB962C8B-B14F-4D97-AF65-F5344CB8AC3E}">
        <p14:creationId xmlns:p14="http://schemas.microsoft.com/office/powerpoint/2010/main" val="310413325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25002</TotalTime>
  <Words>10915</Words>
  <Application>Microsoft Office PowerPoint</Application>
  <PresentationFormat>On-screen Show (4:3)</PresentationFormat>
  <Paragraphs>3910</Paragraphs>
  <Slides>132</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132</vt:i4>
      </vt:variant>
    </vt:vector>
  </HeadingPairs>
  <TitlesOfParts>
    <vt:vector size="144" baseType="lpstr">
      <vt:lpstr>굴림체</vt:lpstr>
      <vt:lpstr>Courier New</vt:lpstr>
      <vt:lpstr>Arial Black</vt:lpstr>
      <vt:lpstr>맑은 고딕</vt:lpstr>
      <vt:lpstr>Cambria Math</vt:lpstr>
      <vt:lpstr>Monotype Sorts</vt:lpstr>
      <vt:lpstr>Calibri Light</vt:lpstr>
      <vt:lpstr>Lucida Handwriting</vt:lpstr>
      <vt:lpstr>Calibri</vt:lpstr>
      <vt:lpstr>Symbol</vt:lpstr>
      <vt:lpstr>Arial</vt:lpstr>
      <vt:lpstr>Office 테마</vt:lpstr>
      <vt:lpstr>Taşıma ve Atama Problemleri</vt:lpstr>
      <vt:lpstr>PowerPoint Presentation</vt:lpstr>
      <vt:lpstr>PowerPoint Presentation</vt:lpstr>
      <vt:lpstr>Taşıma Problemi Tanım</vt:lpstr>
      <vt:lpstr>Problemin Görünümü: Ağ</vt:lpstr>
      <vt:lpstr>Problemin Görünümü: Tablo</vt:lpstr>
      <vt:lpstr>DP modeli</vt:lpstr>
      <vt:lpstr>Dengesiz Taşıma Problemleri</vt:lpstr>
      <vt:lpstr>Örnek</vt:lpstr>
      <vt:lpstr>Örnek</vt:lpstr>
      <vt:lpstr>Örnek: Optimizasyon Modeli</vt:lpstr>
      <vt:lpstr>Önemli birkaç kural</vt:lpstr>
      <vt:lpstr>Dengesiz Durum</vt:lpstr>
      <vt:lpstr>Ağ Gösterimi</vt:lpstr>
      <vt:lpstr>Dengesiz Durum Doğrusal Model</vt:lpstr>
      <vt:lpstr>Aktarmalı Taşıma</vt:lpstr>
      <vt:lpstr>Nedir ?</vt:lpstr>
      <vt:lpstr>Widgetco-I</vt:lpstr>
      <vt:lpstr>PowerPoint Presentation</vt:lpstr>
      <vt:lpstr>PowerPoint Presentation</vt:lpstr>
      <vt:lpstr>Widgetco-II</vt:lpstr>
      <vt:lpstr>PowerPoint Presentation</vt:lpstr>
      <vt:lpstr>PowerPoint Presentation</vt:lpstr>
      <vt:lpstr>Aktarmalı Transport: Örnek</vt:lpstr>
      <vt:lpstr>PowerPoint Presentation</vt:lpstr>
      <vt:lpstr>PowerPoint Presentation</vt:lpstr>
      <vt:lpstr>PowerPoint Presentation</vt:lpstr>
      <vt:lpstr>PowerPoint Presentation</vt:lpstr>
      <vt:lpstr>Yakınsama Çözümleri</vt:lpstr>
      <vt:lpstr>Vogel’s Approximation</vt:lpstr>
      <vt:lpstr>Vogel’s uygulama adımları </vt:lpstr>
      <vt:lpstr>Vogel’s Yaklaşımı</vt:lpstr>
      <vt:lpstr>Vogel’s Yaklaşımı</vt:lpstr>
      <vt:lpstr>Vogel’s Yaklaşımı</vt:lpstr>
      <vt:lpstr>Vogel’s Yaklaşımı</vt:lpstr>
      <vt:lpstr>Kuzey-Batı Ataması</vt:lpstr>
      <vt:lpstr>PowerPoint Presentation</vt:lpstr>
      <vt:lpstr>Russel Yakınsama </vt:lpstr>
      <vt:lpstr>Algoritma</vt:lpstr>
      <vt:lpstr>Örnek</vt:lpstr>
      <vt:lpstr>PowerPoint Presentation</vt:lpstr>
      <vt:lpstr>En Küçük Maliyetli Gözler Yöntemi</vt:lpstr>
      <vt:lpstr>H için Üretim ve Taşıma Maliyetleri</vt:lpstr>
      <vt:lpstr>1- En düşük Maliyet hangisi ?</vt:lpstr>
      <vt:lpstr>E’nin Talebi G den Karşılanır</vt:lpstr>
      <vt:lpstr>2-Şimdi En düşük Maliyet hangisi?</vt:lpstr>
      <vt:lpstr>I’nin Talebi H’dan Karşılanır</vt:lpstr>
      <vt:lpstr>3-Şimdi En düşük Maliyet hangisi?</vt:lpstr>
      <vt:lpstr>K’nın Talebi H’dan Karşılanır</vt:lpstr>
      <vt:lpstr>4-Şimdi En düşük Maliyet hangisi?</vt:lpstr>
      <vt:lpstr>C’nin Talebinin 2500 birimi G’den Karşılanır</vt:lpstr>
      <vt:lpstr>5-Şimdi En düşük Maliyet hangisi?</vt:lpstr>
      <vt:lpstr>F’nin Talebinin 1500 birimi H’den Karşılanır</vt:lpstr>
      <vt:lpstr>6-Şimdi En düşük Maliyet hangisi?</vt:lpstr>
      <vt:lpstr>F’nin Talebinin 2500 birimi D’den Karşılanır</vt:lpstr>
      <vt:lpstr>7-Şimdi En düşük Maliyet hangisi?</vt:lpstr>
      <vt:lpstr>C’nin Talebinin 4500 birimi D’den Karşılanır</vt:lpstr>
      <vt:lpstr>Optimizasyon Teknikleri</vt:lpstr>
      <vt:lpstr>Atlama Taşı</vt:lpstr>
      <vt:lpstr>Atlama Taşı</vt:lpstr>
      <vt:lpstr>Kuzey-Batı</vt:lpstr>
      <vt:lpstr>Kuzey-Batı</vt:lpstr>
      <vt:lpstr>Atlama Taşı</vt:lpstr>
      <vt:lpstr>PowerPoint Presentation</vt:lpstr>
      <vt:lpstr>MODI</vt:lpstr>
      <vt:lpstr>PowerPoint Presentation</vt:lpstr>
      <vt:lpstr>PowerPoint Presentation</vt:lpstr>
      <vt:lpstr>PowerPoint Presentation</vt:lpstr>
      <vt:lpstr>En Kısa Süreli Transfer</vt:lpstr>
      <vt:lpstr>PowerPoint Presentation</vt:lpstr>
      <vt:lpstr>Örnek</vt:lpstr>
      <vt:lpstr>Örnek</vt:lpstr>
      <vt:lpstr>Fabrika-Depo-Müşteri</vt:lpstr>
      <vt:lpstr>PowerPoint Presentation</vt:lpstr>
      <vt:lpstr>Düğüm Denge </vt:lpstr>
      <vt:lpstr>PowerPoint Presentation</vt:lpstr>
      <vt:lpstr>PowerPoint Presentation</vt:lpstr>
      <vt:lpstr>PowerPoint Presentation</vt:lpstr>
      <vt:lpstr>Mantıksal İfadeler ve Taşıma Problemleri: Petrol Taşıma </vt:lpstr>
      <vt:lpstr>Mantıksal İfadeler ve Taşıma Problemleri: Petrol Taşıma </vt:lpstr>
      <vt:lpstr>Üretim Planlama Örneği</vt:lpstr>
      <vt:lpstr>PowerPoint Presentation</vt:lpstr>
      <vt:lpstr>PowerPoint Presentation</vt:lpstr>
      <vt:lpstr>PowerPoint Presentation</vt:lpstr>
      <vt:lpstr>Doğrusal Model</vt:lpstr>
      <vt:lpstr>PowerPoint Presentation</vt:lpstr>
      <vt:lpstr>Taşıma Problemleri Dual Modeli</vt:lpstr>
      <vt:lpstr>PowerPoint Presentation</vt:lpstr>
      <vt:lpstr>PowerPoint Presentation</vt:lpstr>
      <vt:lpstr>PowerPoint Presentation</vt:lpstr>
      <vt:lpstr>PowerPoint Presentation</vt:lpstr>
      <vt:lpstr>Atama Problemleri</vt:lpstr>
      <vt:lpstr>Atama Problemleri</vt:lpstr>
      <vt:lpstr>Atama Problemleri  Doğrusal Programlama Modeli</vt:lpstr>
      <vt:lpstr>PowerPoint Presentation</vt:lpstr>
      <vt:lpstr>Personel Atama Problemi</vt:lpstr>
      <vt:lpstr>Doğrusal Model</vt:lpstr>
      <vt:lpstr>Macar Algoritması</vt:lpstr>
      <vt:lpstr>Macar Algoritması</vt:lpstr>
      <vt:lpstr>Örnek-1: İş-İşçi Ataması</vt:lpstr>
      <vt:lpstr>Örnek-1: İş-İşçi Ataması</vt:lpstr>
      <vt:lpstr>Örnek-1: İş-İşçi Ataması</vt:lpstr>
      <vt:lpstr>Dejenerasyon Durumu</vt:lpstr>
      <vt:lpstr>Dejenerasyon Durumu</vt:lpstr>
      <vt:lpstr>Dejenerasyon Durumu</vt:lpstr>
      <vt:lpstr>Dengeli/Dengesiz Durum</vt:lpstr>
      <vt:lpstr>Dengeli Durum</vt:lpstr>
      <vt:lpstr>Dengeli Durum</vt:lpstr>
      <vt:lpstr>Dengeli Durum</vt:lpstr>
      <vt:lpstr>DP Modeli</vt:lpstr>
      <vt:lpstr>PowerPoint Presentation</vt:lpstr>
      <vt:lpstr>Dengesiz durum</vt:lpstr>
      <vt:lpstr>Dengesiz durum</vt:lpstr>
      <vt:lpstr>Dengesiz durum</vt:lpstr>
      <vt:lpstr>Dengesiz durum</vt:lpstr>
      <vt:lpstr>DP Model</vt:lpstr>
      <vt:lpstr>PowerPoint Presentation</vt:lpstr>
      <vt:lpstr>PowerPoint Presentation</vt:lpstr>
      <vt:lpstr>Maksimizasyon Durumu</vt:lpstr>
      <vt:lpstr>Matris Maksimumu Bul</vt:lpstr>
      <vt:lpstr>Satır Min Elemanını Bul ve Çıkar</vt:lpstr>
      <vt:lpstr>PowerPoint Presentation</vt:lpstr>
      <vt:lpstr>PowerPoint Presentation</vt:lpstr>
      <vt:lpstr>PowerPoint Presentation</vt:lpstr>
      <vt:lpstr>PowerPoint Presentation</vt:lpstr>
      <vt:lpstr>Çözümlü Örnekler</vt:lpstr>
      <vt:lpstr>Sıralama</vt:lpstr>
      <vt:lpstr>Strong</vt:lpstr>
      <vt:lpstr>Erie</vt:lpstr>
      <vt:lpstr>Erie</vt:lpstr>
      <vt:lpstr>PowerPoint Presentation</vt:lpstr>
      <vt:lpstr>TEŞEKKÜRLER</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 _x000d_
회사 : YESFORM Co.,Ltd.</dc:creator>
  <cp:keywords>SlideMembers, ppt, PPT Templates, Presentation, Diagram, Chart, Yesform, Google slides, Keynote, Free Slides</cp:keywords>
  <dc:description>The copyright of this document is at Slide Members. Unauthorized copying may result in legal sanctions.</dc:description>
  <cp:lastModifiedBy>Mehmet Hocaoğlu</cp:lastModifiedBy>
  <cp:revision>169</cp:revision>
  <dcterms:created xsi:type="dcterms:W3CDTF">2010-02-01T08:03:16Z</dcterms:created>
  <dcterms:modified xsi:type="dcterms:W3CDTF">2023-09-05T08:08:08Z</dcterms:modified>
  <cp:category>www.slidemembers.com</cp:category>
</cp:coreProperties>
</file>